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A34C24DC-C9E4-4C0E-9331-898AB6A4B4D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4039A17-0F50-4515-98AB-F62B36B3B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24DC-C9E4-4C0E-9331-898AB6A4B4D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9A17-0F50-4515-98AB-F62B36B3B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24DC-C9E4-4C0E-9331-898AB6A4B4D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9A17-0F50-4515-98AB-F62B36B3B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24DC-C9E4-4C0E-9331-898AB6A4B4D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9A17-0F50-4515-98AB-F62B36B3B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24DC-C9E4-4C0E-9331-898AB6A4B4D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9A17-0F50-4515-98AB-F62B36B3B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24DC-C9E4-4C0E-9331-898AB6A4B4D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9A17-0F50-4515-98AB-F62B36B3B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34C24DC-C9E4-4C0E-9331-898AB6A4B4D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039A17-0F50-4515-98AB-F62B36B3BF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A34C24DC-C9E4-4C0E-9331-898AB6A4B4D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E4039A17-0F50-4515-98AB-F62B36B3B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24DC-C9E4-4C0E-9331-898AB6A4B4D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9A17-0F50-4515-98AB-F62B36B3B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24DC-C9E4-4C0E-9331-898AB6A4B4D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9A17-0F50-4515-98AB-F62B36B3B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24DC-C9E4-4C0E-9331-898AB6A4B4D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9A17-0F50-4515-98AB-F62B36B3B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34C24DC-C9E4-4C0E-9331-898AB6A4B4D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4039A17-0F50-4515-98AB-F62B36B3B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98635" y="650311"/>
            <a:ext cx="9684327" cy="2660073"/>
          </a:xfrm>
        </p:spPr>
        <p:txBody>
          <a:bodyPr>
            <a:normAutofit/>
          </a:bodyPr>
          <a:lstStyle/>
          <a:p>
            <a:pPr algn="ctr"/>
            <a:r>
              <a:rPr 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Комплексная диагностика, меры профилактики и ликвидации </a:t>
            </a:r>
            <a:r>
              <a:rPr lang="ru-RU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Парагриппа</a:t>
            </a:r>
            <a:r>
              <a:rPr 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 КРС</a:t>
            </a:r>
            <a:endParaRPr lang="ru-RU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5064" y="5518988"/>
            <a:ext cx="7766936" cy="1096899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rgbClr val="FF0000"/>
                </a:solidFill>
              </a:rPr>
              <a:t>Подготовил студент 541 </a:t>
            </a:r>
            <a:endParaRPr lang="ru-RU" dirty="0" smtClean="0">
              <a:solidFill>
                <a:srgbClr val="FF0000"/>
              </a:solidFill>
            </a:endParaRPr>
          </a:p>
          <a:p>
            <a:pPr algn="r"/>
            <a:r>
              <a:rPr lang="ru-RU" dirty="0" err="1" smtClean="0">
                <a:solidFill>
                  <a:srgbClr val="FF0000"/>
                </a:solidFill>
              </a:rPr>
              <a:t>Суббочева</a:t>
            </a:r>
            <a:r>
              <a:rPr lang="ru-RU" dirty="0" smtClean="0">
                <a:solidFill>
                  <a:srgbClr val="FF0000"/>
                </a:solidFill>
              </a:rPr>
              <a:t> Татьяна</a:t>
            </a:r>
          </a:p>
          <a:p>
            <a:pPr algn="r"/>
            <a:endParaRPr lang="ru-RU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502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552" y="124691"/>
            <a:ext cx="8596668" cy="63730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Лечение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762000"/>
            <a:ext cx="12011891" cy="6096000"/>
          </a:xfrm>
        </p:spPr>
        <p:txBody>
          <a:bodyPr>
            <a:normAutofit/>
          </a:bodyPr>
          <a:lstStyle/>
          <a:p>
            <a:pPr algn="just"/>
            <a:r>
              <a:rPr lang="ru-RU" sz="1800" dirty="0" smtClean="0"/>
              <a:t>Лечение </a:t>
            </a:r>
            <a:r>
              <a:rPr lang="ru-RU" sz="1800" dirty="0"/>
              <a:t>болезни бывает эффективным только при остром и подостром течении болезни. Больных животных с целью повышения общей сопротивляемости организма обеспечиваем полноценным, сбалансированным рационом кормления и создаем нормальные зоогигиенические условия содержания. Больным животным назначается комплексное лечение использованием специфических гипериммунных сывороток и симптоматических средств. Для предупреждения осложнений бактериальной микрофлорой применяют антибиотики широкого спектра действия (тетрациклины, </a:t>
            </a:r>
            <a:r>
              <a:rPr lang="ru-RU" sz="1800" dirty="0" err="1"/>
              <a:t>макролиды</a:t>
            </a:r>
            <a:r>
              <a:rPr lang="ru-RU" sz="1800" dirty="0"/>
              <a:t> и современные антибиотики </a:t>
            </a:r>
            <a:r>
              <a:rPr lang="ru-RU" sz="1800" dirty="0" err="1"/>
              <a:t>цефалоспоринового</a:t>
            </a:r>
            <a:r>
              <a:rPr lang="ru-RU" sz="1800" dirty="0"/>
              <a:t> ряда) и сульфаниламидные препараты с учетом чувствительности к ним патогенной микрофлоры дыхательных путей. В производственных условиях наиболее эффективны комбинации из двух и более препаратов или готовых комбинированных антибиотиков (</a:t>
            </a:r>
            <a:r>
              <a:rPr lang="ru-RU" sz="1800" dirty="0" err="1"/>
              <a:t>тетраолеан</a:t>
            </a:r>
            <a:r>
              <a:rPr lang="ru-RU" sz="1800" dirty="0"/>
              <a:t>, </a:t>
            </a:r>
            <a:r>
              <a:rPr lang="ru-RU" sz="1800" dirty="0" err="1"/>
              <a:t>тетраолеандомицин</a:t>
            </a:r>
            <a:r>
              <a:rPr lang="ru-RU" sz="1800" dirty="0"/>
              <a:t>, </a:t>
            </a:r>
            <a:r>
              <a:rPr lang="ru-RU" sz="1800" dirty="0" err="1"/>
              <a:t>олеандоветин</a:t>
            </a:r>
            <a:r>
              <a:rPr lang="ru-RU" sz="1800" dirty="0"/>
              <a:t>). Из симптоматических средств лекарственной терапии используют средства, тонизирующие сердечно-сосудистую систему(</a:t>
            </a:r>
            <a:r>
              <a:rPr lang="ru-RU" sz="1800" dirty="0" err="1"/>
              <a:t>камфора</a:t>
            </a:r>
            <a:r>
              <a:rPr lang="ru-RU" sz="1800" dirty="0"/>
              <a:t>, кофеин-</a:t>
            </a:r>
            <a:r>
              <a:rPr lang="ru-RU" sz="1800" dirty="0" err="1"/>
              <a:t>бензоат</a:t>
            </a:r>
            <a:r>
              <a:rPr lang="ru-RU" sz="1800" dirty="0"/>
              <a:t> натрия, глюкоза), мочегонные препараты (</a:t>
            </a:r>
            <a:r>
              <a:rPr lang="ru-RU" sz="1800" dirty="0" err="1"/>
              <a:t>меркузал</a:t>
            </a:r>
            <a:r>
              <a:rPr lang="ru-RU" sz="1800" dirty="0"/>
              <a:t>, калий ацетат), отхаркивающие(аммония хлорид, калий йодид), </a:t>
            </a:r>
            <a:r>
              <a:rPr lang="ru-RU" sz="1800" dirty="0" err="1"/>
              <a:t>бронхолитические</a:t>
            </a:r>
            <a:r>
              <a:rPr lang="ru-RU" sz="1800" dirty="0"/>
              <a:t> (теобромин, теофиллин) и др. С целью нормализации обменных процессов в организме животных вводят </a:t>
            </a:r>
            <a:r>
              <a:rPr lang="ru-RU" sz="1800" dirty="0" err="1"/>
              <a:t>тривитамин</a:t>
            </a:r>
            <a:r>
              <a:rPr lang="ru-RU" sz="1800" dirty="0"/>
              <a:t> внутримышечно в дозе 5мл. Неплохой лечебный эффект ветеринарные специалисты на ранних стадиях развития пневмонии получают от новокаиновой блокады правого и левого </a:t>
            </a:r>
            <a:r>
              <a:rPr lang="ru-RU" sz="1800" dirty="0" err="1"/>
              <a:t>звезчатого</a:t>
            </a:r>
            <a:r>
              <a:rPr lang="ru-RU" sz="1800" dirty="0"/>
              <a:t> узла. В помещении, где содержатся больные животные при помощи аппаратов САГ проводят аэрозольную дезинфекцию 1раз в 3-5дней. Для этой цели используют 5%-</a:t>
            </a:r>
            <a:r>
              <a:rPr lang="ru-RU" sz="1800" dirty="0" err="1"/>
              <a:t>ный</a:t>
            </a:r>
            <a:r>
              <a:rPr lang="ru-RU" sz="1800" dirty="0"/>
              <a:t> раствор хлорамина Б, 40%-</a:t>
            </a:r>
            <a:r>
              <a:rPr lang="ru-RU" sz="1800" dirty="0" err="1"/>
              <a:t>ный</a:t>
            </a:r>
            <a:r>
              <a:rPr lang="ru-RU" sz="1800" dirty="0"/>
              <a:t> раствор молочной кислоты, 3%-</a:t>
            </a:r>
            <a:r>
              <a:rPr lang="ru-RU" sz="1800" dirty="0" err="1"/>
              <a:t>ный</a:t>
            </a:r>
            <a:r>
              <a:rPr lang="ru-RU" sz="1800" dirty="0"/>
              <a:t> стабилизированный раствор перекиси водорода и ряд других препаратов. С лечебной и профилактической целью при ПГ-3 применяют препарат </a:t>
            </a:r>
            <a:r>
              <a:rPr lang="ru-RU" sz="1800" dirty="0" err="1"/>
              <a:t>миксоферон</a:t>
            </a:r>
            <a:r>
              <a:rPr lang="ru-RU" sz="1800" dirty="0"/>
              <a:t> (из группы интерферонов). Который защищает клетки организма животного от воздействия </a:t>
            </a:r>
            <a:r>
              <a:rPr lang="ru-RU" sz="1800" dirty="0" smtClean="0"/>
              <a:t>вируса</a:t>
            </a:r>
            <a:r>
              <a:rPr lang="ru-RU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116743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890" y="180962"/>
            <a:ext cx="8596668" cy="886691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Профилактика и меры </a:t>
            </a:r>
            <a:r>
              <a:rPr lang="ru-RU" dirty="0" smtClean="0">
                <a:solidFill>
                  <a:srgbClr val="FF0000"/>
                </a:solidFill>
              </a:rPr>
              <a:t>борьбы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3419" y="1042503"/>
            <a:ext cx="10931236" cy="604058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200" dirty="0" smtClean="0"/>
              <a:t>В </a:t>
            </a:r>
            <a:r>
              <a:rPr lang="ru-RU" sz="2200" dirty="0"/>
              <a:t>неблагополучных хозяйствах необходимо строго соблюдать комплекс общих </a:t>
            </a:r>
            <a:r>
              <a:rPr lang="ru-RU" sz="2200" dirty="0" err="1"/>
              <a:t>ветерпнарно</a:t>
            </a:r>
            <a:r>
              <a:rPr lang="ru-RU" sz="2200" dirty="0"/>
              <a:t>-сани-тарных мероприятий. Весь поступающий в хозяйство скот необходимо </a:t>
            </a:r>
            <a:r>
              <a:rPr lang="ru-RU" sz="2200" dirty="0" err="1"/>
              <a:t>карантинировать</a:t>
            </a:r>
            <a:r>
              <a:rPr lang="ru-RU" sz="2200" dirty="0"/>
              <a:t>. При появлении болезни в хозяйстве надо организовать мероприятия, не допускающие распространение ее. Для этого устраняют причины, способствующие распространению болезни (сырость, сквозняки, скученность животных), выявляют и изолируют больных животных. На неблагополучный телятник накладывают ограничения. Персонал, обслуживающий больных животных, не должен входить в помещения, в которых размещаются здоровые телята. Текущую дезинфекцию помещений проводят регулярно 20%-ной взвесью гашеной извести или 2%-</a:t>
            </a:r>
            <a:r>
              <a:rPr lang="ru-RU" sz="2200" dirty="0" err="1"/>
              <a:t>ным</a:t>
            </a:r>
            <a:r>
              <a:rPr lang="ru-RU" sz="2200" dirty="0"/>
              <a:t> раствором едкого натра.</a:t>
            </a:r>
          </a:p>
          <a:p>
            <a:pPr algn="just"/>
            <a:r>
              <a:rPr lang="ru-RU" sz="2200" dirty="0" smtClean="0"/>
              <a:t>Битл </a:t>
            </a:r>
            <a:r>
              <a:rPr lang="ru-RU" sz="2200" dirty="0"/>
              <a:t>Джеймс (</a:t>
            </a:r>
            <a:r>
              <a:rPr lang="ru-RU" sz="2200" dirty="0" err="1"/>
              <a:t>Bittle</a:t>
            </a:r>
            <a:r>
              <a:rPr lang="ru-RU" sz="2200" dirty="0"/>
              <a:t> </a:t>
            </a:r>
            <a:r>
              <a:rPr lang="ru-RU" sz="2200" dirty="0" err="1"/>
              <a:t>James</a:t>
            </a:r>
            <a:r>
              <a:rPr lang="ru-RU" sz="2200" dirty="0"/>
              <a:t>, 1970) в США в целях борьбы с </a:t>
            </a:r>
            <a:r>
              <a:rPr lang="ru-RU" sz="2200" dirty="0" err="1"/>
              <a:t>парагриппом</a:t>
            </a:r>
            <a:r>
              <a:rPr lang="ru-RU" sz="2200" dirty="0"/>
              <a:t>, инфекционным </a:t>
            </a:r>
            <a:r>
              <a:rPr lang="ru-RU" sz="2200" dirty="0" err="1"/>
              <a:t>ринотрахеитом</a:t>
            </a:r>
            <a:r>
              <a:rPr lang="ru-RU" sz="2200" dirty="0"/>
              <a:t> и вирусной диареей рекомендует проводить следующие мероприятия: </a:t>
            </a:r>
            <a:r>
              <a:rPr lang="ru-RU" sz="2200" dirty="0" err="1"/>
              <a:t>карантинировать</a:t>
            </a:r>
            <a:r>
              <a:rPr lang="ru-RU" sz="2200" dirty="0"/>
              <a:t> вновь поступающих животных на 30 дней; вакцинировать всех телят в 1-4- и 5-9-месячном возрасте; вакцинировать коров за 3-4 недели до покрытия. Стельных коров не вакцинировать; вакцинировать ежегодно всех быков и непокрытых коров.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71396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944" y="657558"/>
            <a:ext cx="11194473" cy="6525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/>
              <a:t>Парагрипп-3 крупного рогатого скота (инфекционный бронхит, бронхопневмония, острый катар верхних дыхательных путей, транспортная лихорадка, параинфлуенца-3, parainfluenza-3 </a:t>
            </a:r>
            <a:r>
              <a:rPr lang="ru-RU" sz="2800" dirty="0" err="1"/>
              <a:t>bovum</a:t>
            </a:r>
            <a:r>
              <a:rPr lang="ru-RU" sz="2800" dirty="0"/>
              <a:t>) – острое контагиозное заболевание </a:t>
            </a:r>
            <a:r>
              <a:rPr lang="ru-RU" sz="2800" dirty="0" err="1"/>
              <a:t>к.р.с</a:t>
            </a:r>
            <a:r>
              <a:rPr lang="ru-RU" sz="2800" dirty="0"/>
              <a:t>. (преимущественно молодняка до 6-месячного возраста) характеризующееся катарально-гнойным поражением органов дыхания, лихорадкой, общим угнетением, приступами сухого, болезненного кашля, катаральным конъюнктивитом.</a:t>
            </a:r>
          </a:p>
          <a:p>
            <a:pPr algn="just"/>
            <a:r>
              <a:rPr lang="ru-RU" sz="2800" dirty="0" smtClean="0"/>
              <a:t>Этиология</a:t>
            </a:r>
            <a:r>
              <a:rPr lang="ru-RU" sz="2800" dirty="0"/>
              <a:t>.  Возбудитель парагриппа-3 крупного рогатого скота — РНК-геномный вирус, относится к семейству </a:t>
            </a:r>
            <a:r>
              <a:rPr lang="ru-RU" sz="2800" dirty="0" err="1"/>
              <a:t>Paramyxoviridae</a:t>
            </a:r>
            <a:r>
              <a:rPr lang="ru-RU" sz="2800" dirty="0"/>
              <a:t>, роду </a:t>
            </a:r>
            <a:r>
              <a:rPr lang="ru-RU" sz="2800" dirty="0" err="1"/>
              <a:t>Paramyxovius</a:t>
            </a:r>
            <a:r>
              <a:rPr lang="ru-RU" sz="2800" dirty="0"/>
              <a:t>. Вирусные частицы — сферической или овальной формы, имеют величину 120-240 </a:t>
            </a:r>
            <a:r>
              <a:rPr lang="ru-RU" sz="2800" dirty="0" err="1"/>
              <a:t>нм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842200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1506" y="253218"/>
            <a:ext cx="8596668" cy="1320800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Эпизоотологические </a:t>
            </a:r>
            <a:r>
              <a:rPr lang="ru-RU" dirty="0" smtClean="0">
                <a:solidFill>
                  <a:srgbClr val="FF0000"/>
                </a:solidFill>
              </a:rPr>
              <a:t>данные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4837" y="1260763"/>
            <a:ext cx="9656618" cy="559723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В </a:t>
            </a:r>
            <a:r>
              <a:rPr lang="ru-RU" dirty="0"/>
              <a:t>естественных условиях к вирусу парагриппа-3 восприимчивы различные возрастные группы </a:t>
            </a:r>
            <a:r>
              <a:rPr lang="ru-RU" dirty="0" err="1"/>
              <a:t>к.р.с</a:t>
            </a:r>
            <a:r>
              <a:rPr lang="ru-RU" dirty="0"/>
              <a:t>. Однако наиболее часто встречаются сообщения о заболевании молодняка крупного рогатого скота в возрасте до  года. Имеются сообщения о выделении вируса парагриппа-3 от взрослых буйволов и буйволят в Египте, овец — в Болгарии, лошадей — в Австралии, коров с поражениями репродуктивных органов — в США. Антитела к вирусу парагриппа-3  обнаруживались у здоровых 96%  коров,  до 85% — у овец. Также антитела обнаруживались у лошадей, антилоп, бегемотов, коз, обезьян, кур, котов, собак, крыс, хомяков, мышей</a:t>
            </a:r>
            <a:r>
              <a:rPr lang="ru-RU" dirty="0" smtClean="0"/>
              <a:t>.</a:t>
            </a:r>
            <a:endParaRPr lang="ru-RU" dirty="0"/>
          </a:p>
          <a:p>
            <a:pPr algn="just"/>
            <a:r>
              <a:rPr lang="ru-RU" dirty="0"/>
              <a:t>По данным </a:t>
            </a:r>
            <a:r>
              <a:rPr lang="ru-RU" dirty="0" err="1"/>
              <a:t>Х.Хараламбиева</a:t>
            </a:r>
            <a:r>
              <a:rPr lang="ru-RU" dirty="0"/>
              <a:t> (1968), резервуаром вируса парагриппа-3 в природе являются овцы</a:t>
            </a:r>
            <a:r>
              <a:rPr lang="ru-RU" dirty="0" smtClean="0"/>
              <a:t>.</a:t>
            </a:r>
            <a:endParaRPr lang="ru-RU" dirty="0"/>
          </a:p>
          <a:p>
            <a:pPr algn="just"/>
            <a:r>
              <a:rPr lang="ru-RU" dirty="0"/>
              <a:t>При экспериментальном инфицировании  вирусом парагриппа-3 возможно заразить мышей-сосунков  с последующим накоплением вируса в тканях мозга, легких, печени и селезенки в титрах до 5,0 </a:t>
            </a:r>
            <a:r>
              <a:rPr lang="ru-RU" dirty="0" err="1"/>
              <a:t>lg</a:t>
            </a:r>
            <a:r>
              <a:rPr lang="ru-RU" dirty="0"/>
              <a:t> ТЦД 50/мл. Заражение морских свинок, кроликов, хомяков  не приводит к развитию клинических признаков болезни: развивается бессимптомная инфекция. Аналогичное заражение ягнят и поросят бычьим штаммом не приводит к развитию клинических признаков парагриппа-3. Однако инфицированные  ягнята и поросята при контакте с крупным рогатым скотом могут служить источником инфекции.</a:t>
            </a:r>
          </a:p>
        </p:txBody>
      </p:sp>
    </p:spTree>
    <p:extLst>
      <p:ext uri="{BB962C8B-B14F-4D97-AF65-F5344CB8AC3E}">
        <p14:creationId xmlns:p14="http://schemas.microsoft.com/office/powerpoint/2010/main" xmlns="" val="2150408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8990" y="379828"/>
            <a:ext cx="8596668" cy="67887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Патогенез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7185" y="1157173"/>
            <a:ext cx="10917382" cy="5971309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/>
              <a:t>Патогенное </a:t>
            </a:r>
            <a:r>
              <a:rPr lang="ru-RU" sz="2000" dirty="0"/>
              <a:t>проявление вируса ПГ-3 обусловлено его </a:t>
            </a:r>
            <a:r>
              <a:rPr lang="ru-RU" sz="2000" dirty="0" err="1"/>
              <a:t>тропностью</a:t>
            </a:r>
            <a:r>
              <a:rPr lang="ru-RU" sz="2000" dirty="0"/>
              <a:t> к респираторным органам. При заражении животных воздушно-капельным путем вирус внедряется в клетки слизистой оболочки верхних дыхательных путей, где активно, за счет фермента нейраминидазы и гемагглютинина, внедряется в эпителиальные клетки и там быстро репродуцируется. Потом большое количество вирионов выделяется на поверхность слизистых оболочек и поступает в слизь, в результате чего происходит разрушение важнейшего для организма защитного барьера –слизистой оболочки, создавая благоприятные условия для развития </a:t>
            </a:r>
            <a:r>
              <a:rPr lang="ru-RU" sz="2000" dirty="0" err="1"/>
              <a:t>секундарной</a:t>
            </a:r>
            <a:r>
              <a:rPr lang="ru-RU" sz="2000" dirty="0"/>
              <a:t> инфекции. Размножившийся вирус и продукты распада клеток частично приникают в кровь, способствуя возникновению общей интоксикации организма. Нарушение эпителия верхних дыхательных путей, а также снижение фагоцитарной активности лейкоцитов под действием вируса парагриппа-3 способствуют активизации бактериальной микрофлоры и на этом фоне возникновению осложнений. В легочной ткани вирус вызывает характерную </a:t>
            </a:r>
            <a:r>
              <a:rPr lang="ru-RU" sz="2000" dirty="0" err="1"/>
              <a:t>эпителизацию</a:t>
            </a:r>
            <a:r>
              <a:rPr lang="ru-RU" sz="2000" dirty="0"/>
              <a:t> альвеол и мелких бронхов, а также воспалительный процесс в перибронхиальной ткани. В результате воздействия токсических продуктов образующихся в процессе воспаления и наслоения сопутствующей микрофлоры воспалительная реакция может распространиться на целые доли легкого и регионарные лимфатические узлы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659522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074" y="281354"/>
            <a:ext cx="8596668" cy="69272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Течение и симптомы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1064" y="903742"/>
            <a:ext cx="10224655" cy="616527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. </a:t>
            </a:r>
            <a:r>
              <a:rPr lang="ru-RU" dirty="0"/>
              <a:t>Инкубационный период при парагриппе-3 продолжается от 24-30 часов до 3-5 дней. Различают острое, подострое и хроническое течение.</a:t>
            </a:r>
          </a:p>
          <a:p>
            <a:pPr algn="just"/>
            <a:r>
              <a:rPr lang="ru-RU" dirty="0" smtClean="0"/>
              <a:t>При </a:t>
            </a:r>
            <a:r>
              <a:rPr lang="ru-RU" dirty="0"/>
              <a:t>остром течении наблюдают повышение температуры тела до 41-42°С, снижение аппетита, поверхностное, учащенное дыхание, кашель, серозные истечения из носа, слезотечение. Выявляют также повышенную чувствительность гортани и трахеи, гиперемию слизистой оболочки носовой полости, бронхопневмонию. Большинство животных выздоравливают в течение 1-2 недель.</a:t>
            </a:r>
          </a:p>
          <a:p>
            <a:pPr algn="just"/>
            <a:r>
              <a:rPr lang="ru-RU" dirty="0" smtClean="0"/>
              <a:t>В </a:t>
            </a:r>
            <a:r>
              <a:rPr lang="ru-RU" dirty="0"/>
              <a:t>тяжелых случаях на 3-4-й день болезни истечения становятся гнойными, слюноотделение более интенсивным, иногда в ротовой полости появляются язвы и эрозии. Животные лежат или стоят с вытянутой вперед шеей, широко расставленными передними конечностями, часто находятся в состоянии прострации, очень угнетены, аппетит у них отсутствует. Прогноз неблагоприятный. Тяжелобольные телята, как правило, погибают.</a:t>
            </a:r>
          </a:p>
          <a:p>
            <a:pPr algn="just"/>
            <a:r>
              <a:rPr lang="ru-RU" dirty="0" smtClean="0"/>
              <a:t>При </a:t>
            </a:r>
            <a:r>
              <a:rPr lang="ru-RU" dirty="0"/>
              <a:t>подостром течении парагриппа-3 отмечают повышение температуры тела до 40-40,5 °С, учащение пульса и дыхания, депрессию, понижение аппетита.  Наблюдаются </a:t>
            </a:r>
            <a:r>
              <a:rPr lang="ru-RU" dirty="0" err="1"/>
              <a:t>слизисто</a:t>
            </a:r>
            <a:r>
              <a:rPr lang="ru-RU" dirty="0"/>
              <a:t>-гнойные выделения из носа и глаз. Одышка сопровождается сильным, болезненным кашлем, хрипами. Животные часто дышат через рот. Аускультацией и перкуссией устанавливают пневмонию.</a:t>
            </a:r>
          </a:p>
          <a:p>
            <a:pPr algn="just"/>
            <a:r>
              <a:rPr lang="ru-RU" dirty="0"/>
              <a:t>При хроническом течении болезни, которая, как правило, является результатом осложнения парагриппа-3 </a:t>
            </a:r>
            <a:r>
              <a:rPr lang="ru-RU" dirty="0" err="1"/>
              <a:t>секундарной</a:t>
            </a:r>
            <a:r>
              <a:rPr lang="ru-RU" dirty="0"/>
              <a:t> (условно-патогенной) микрофлорой, регистрируются признаки пневмонии и высокая летальность.</a:t>
            </a:r>
          </a:p>
        </p:txBody>
      </p:sp>
    </p:spTree>
    <p:extLst>
      <p:ext uri="{BB962C8B-B14F-4D97-AF65-F5344CB8AC3E}">
        <p14:creationId xmlns:p14="http://schemas.microsoft.com/office/powerpoint/2010/main" xmlns="" val="393566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3174" y="309489"/>
            <a:ext cx="8596668" cy="720436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Патологоанатомические изменения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7452" y="872837"/>
            <a:ext cx="11000509" cy="5985163"/>
          </a:xfrm>
        </p:spPr>
        <p:txBody>
          <a:bodyPr>
            <a:normAutofit/>
          </a:bodyPr>
          <a:lstStyle/>
          <a:p>
            <a:pPr algn="just"/>
            <a:r>
              <a:rPr lang="ru-RU" sz="2500" dirty="0" smtClean="0"/>
              <a:t>В </a:t>
            </a:r>
            <a:r>
              <a:rPr lang="ru-RU" sz="2500" dirty="0"/>
              <a:t>основном наблюдаются в верхушечных, сердечных и диафрагмальных долях легких (чаще передненижние зоны). Пораженные участки легких увеличены в объеме, сине-красного или серого цвета, нередко с зонами эмфиземы по периферии. В грудной полости, в перикарде скапливаются серозный или серозно-фибринозный экссудат, а на поверхности перикарда, эпикарда и плевры – тонкие наложения фибрина, гиперемия слизистой оболочки и </a:t>
            </a:r>
            <a:r>
              <a:rPr lang="ru-RU" sz="2500" dirty="0" err="1"/>
              <a:t>слизисто</a:t>
            </a:r>
            <a:r>
              <a:rPr lang="ru-RU" sz="2500" dirty="0"/>
              <a:t>-гнойный экссудат в трахее и бронхах, признаки ринита, ларинготрахеита. </a:t>
            </a:r>
            <a:endParaRPr lang="ru-RU" sz="2500" dirty="0" smtClean="0"/>
          </a:p>
          <a:p>
            <a:pPr algn="just"/>
            <a:r>
              <a:rPr lang="ru-RU" sz="2500" dirty="0" smtClean="0"/>
              <a:t>Заглоточные</a:t>
            </a:r>
            <a:r>
              <a:rPr lang="ru-RU" sz="2500" dirty="0"/>
              <a:t>, бронхиальные и средостенные лимфатические узлы иногда увеличены, гиперемированы, на поверхности разреза влажные, иногда с очагами некроза. В паренхиматозных органах находим зернистую дистрофию. На слизистой оболочке сычуга кроме кровоизлияний наблюдаются эрозии и язвы. Слизистая оболочка кишечника отекшая, с кровоизлияниями</a:t>
            </a:r>
            <a:r>
              <a:rPr lang="ru-RU" sz="2500" dirty="0" smtClean="0"/>
              <a:t>.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xmlns="" val="1237285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9644" y="337625"/>
            <a:ext cx="8596668" cy="762000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>
                <a:solidFill>
                  <a:srgbClr val="FF0000"/>
                </a:solidFill>
              </a:rPr>
              <a:t>Диагноз и дифференциальный диагноз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0316" y="969819"/>
            <a:ext cx="10723418" cy="5888181"/>
          </a:xfrm>
        </p:spPr>
        <p:txBody>
          <a:bodyPr>
            <a:noAutofit/>
          </a:bodyPr>
          <a:lstStyle/>
          <a:p>
            <a:pPr algn="just"/>
            <a:r>
              <a:rPr lang="ru-RU" sz="2300" dirty="0"/>
              <a:t>Диагноз на парагрипп-3 ставят комплексно  на основании клинико-эпизоотологических данных, патологоанатомических изменений и лабораторных исследований.  Лабораторная диагностика  на парагрипп-3 включает в себя проведение следующих исследований: выявление специфического антигена из биологического материала с использованием иммуноферментного анализа (ИФА) или </a:t>
            </a:r>
            <a:r>
              <a:rPr lang="ru-RU" sz="2300" dirty="0" err="1"/>
              <a:t>иммунофлуоресценции</a:t>
            </a:r>
            <a:r>
              <a:rPr lang="ru-RU" sz="2300" dirty="0"/>
              <a:t> (МФА), выделение вируса на культуре клеток и его идентификация в реакциях нейтрализации (РН) и  торможения непрямой гемагглютинации (РТНГА). Сюда же входит реакция связывания комплемента (РСК), иммуноферментный анализ (ИФА),  а  также ретроспективная диагностика с помощью реакции  непрямой гемагглютинации (РНГА), иммуноферментного анализа (ИФА),  нейтрализации (РН), связывания комплемента (РСК).</a:t>
            </a:r>
          </a:p>
          <a:p>
            <a:pPr algn="just"/>
            <a:r>
              <a:rPr lang="ru-RU" sz="2300" dirty="0" smtClean="0"/>
              <a:t>Дифференциальный </a:t>
            </a:r>
            <a:r>
              <a:rPr lang="ru-RU" sz="2300" dirty="0"/>
              <a:t>диагноз. Парагрипп-3 дифференцируют от инфекционного </a:t>
            </a:r>
            <a:r>
              <a:rPr lang="ru-RU" sz="2300" dirty="0" err="1"/>
              <a:t>ринотрахеита</a:t>
            </a:r>
            <a:r>
              <a:rPr lang="ru-RU" sz="2300" dirty="0"/>
              <a:t>,  респираторно-</a:t>
            </a:r>
            <a:r>
              <a:rPr lang="ru-RU" sz="2300" dirty="0" err="1"/>
              <a:t>синтициальной</a:t>
            </a:r>
            <a:r>
              <a:rPr lang="ru-RU" sz="2300" dirty="0"/>
              <a:t> инфекции,  вирусной диареи,  аденовирусной инфекции,  хламидиоза, </a:t>
            </a:r>
            <a:r>
              <a:rPr lang="ru-RU" sz="2300" dirty="0" err="1"/>
              <a:t>пастереллеза</a:t>
            </a:r>
            <a:r>
              <a:rPr lang="ru-RU" sz="23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208085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1945" y="772018"/>
            <a:ext cx="9672012" cy="67887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Иммунитет и специфическая профилактика.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88516"/>
            <a:ext cx="12192000" cy="6068291"/>
          </a:xfrm>
        </p:spPr>
        <p:txBody>
          <a:bodyPr>
            <a:noAutofit/>
          </a:bodyPr>
          <a:lstStyle/>
          <a:p>
            <a:r>
              <a:rPr lang="ru-RU" sz="1800" dirty="0" smtClean="0"/>
              <a:t>Переболевшие </a:t>
            </a:r>
            <a:r>
              <a:rPr lang="ru-RU" sz="1800" dirty="0" err="1"/>
              <a:t>парагриппом</a:t>
            </a:r>
            <a:r>
              <a:rPr lang="ru-RU" sz="1800" dirty="0"/>
              <a:t> животные 3 месяца остаются невосприимчивы к повторному заражению. Важным фактором в иммунитете является локальная невосприимчивость клеток слизистой оболочки респираторных органов, вызванная образованием секреторных антител и интерферона, которые часто выявляются в более высоком титре после </a:t>
            </a:r>
            <a:r>
              <a:rPr lang="ru-RU" sz="1800" dirty="0" err="1"/>
              <a:t>интраназальной</a:t>
            </a:r>
            <a:r>
              <a:rPr lang="ru-RU" sz="1800" dirty="0"/>
              <a:t> вакцинации живым вирусом, чем после подкожной вакцинации инактивированным вирусом. Гуморальные антитела после вакцинации сохраняются у животных 6-12 месяцев. Телята родившиеся от иммунных коров, получают антитела с молозивом. Вакцинация телят более эффективна в период угасания материнских </a:t>
            </a:r>
            <a:r>
              <a:rPr lang="ru-RU" sz="1800" dirty="0" smtClean="0"/>
              <a:t>антител.</a:t>
            </a:r>
          </a:p>
          <a:p>
            <a:r>
              <a:rPr lang="ru-RU" sz="1800" dirty="0"/>
              <a:t>Для специфической профилактики ПГ-3 разработаны живые инактивированные вакцины. Однако последние пока в производственных условиях не нашли широкого применения. Более результативными являются живые вакцины, чем инактивированные. Первые готовят из </a:t>
            </a:r>
            <a:r>
              <a:rPr lang="ru-RU" sz="1800" dirty="0" err="1"/>
              <a:t>аттенуированных</a:t>
            </a:r>
            <a:r>
              <a:rPr lang="ru-RU" sz="1800" dirty="0"/>
              <a:t> штаммов вируса </a:t>
            </a:r>
            <a:r>
              <a:rPr lang="ru-RU" sz="1800" dirty="0" err="1"/>
              <a:t>парагриппа</a:t>
            </a:r>
            <a:r>
              <a:rPr lang="ru-RU" sz="1800" dirty="0"/>
              <a:t> крупного рогатого скота или овечьего штамма этого вируса. Высокой эффективностью обладают комбинированные вакцины из живых </a:t>
            </a:r>
            <a:r>
              <a:rPr lang="ru-RU" sz="1800" dirty="0" err="1"/>
              <a:t>аттенуированных</a:t>
            </a:r>
            <a:r>
              <a:rPr lang="ru-RU" sz="1800" dirty="0"/>
              <a:t> штаммов вирусов </a:t>
            </a:r>
            <a:r>
              <a:rPr lang="ru-RU" sz="1800" dirty="0" err="1"/>
              <a:t>парагриппа</a:t>
            </a:r>
            <a:r>
              <a:rPr lang="ru-RU" sz="1800" dirty="0"/>
              <a:t>, диареи и убитых </a:t>
            </a:r>
            <a:r>
              <a:rPr lang="ru-RU" sz="1800" dirty="0" err="1"/>
              <a:t>пастерелл</a:t>
            </a:r>
            <a:r>
              <a:rPr lang="ru-RU" sz="1800" dirty="0"/>
              <a:t>, а также </a:t>
            </a:r>
            <a:r>
              <a:rPr lang="ru-RU" sz="1800" dirty="0" err="1"/>
              <a:t>бивалентные</a:t>
            </a:r>
            <a:r>
              <a:rPr lang="ru-RU" sz="1800" dirty="0"/>
              <a:t> вакцины против </a:t>
            </a:r>
            <a:r>
              <a:rPr lang="ru-RU" sz="1800" dirty="0" err="1"/>
              <a:t>парагриппа</a:t>
            </a:r>
            <a:r>
              <a:rPr lang="ru-RU" sz="1800" dirty="0"/>
              <a:t> и инфекционного </a:t>
            </a:r>
            <a:r>
              <a:rPr lang="ru-RU" sz="1800" dirty="0" err="1"/>
              <a:t>ринотрахеита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1588108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5307" y="800368"/>
            <a:ext cx="10446327" cy="6761018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В последнее время все чаще стали применять живые комбинированные вакцины, содержащие </a:t>
            </a:r>
            <a:r>
              <a:rPr lang="ru-RU" sz="2400" dirty="0" err="1"/>
              <a:t>аттенуированные</a:t>
            </a:r>
            <a:r>
              <a:rPr lang="ru-RU" sz="2400" dirty="0"/>
              <a:t> штаммы вирусов ПГ-3,ИРТ, ВД-БС и </a:t>
            </a:r>
            <a:r>
              <a:rPr lang="ru-RU" sz="2400" dirty="0" err="1"/>
              <a:t>аденовироз</a:t>
            </a:r>
            <a:r>
              <a:rPr lang="ru-RU" sz="2400" dirty="0"/>
              <a:t>. Иногда к таким вакцинам добавляют антиген </a:t>
            </a:r>
            <a:r>
              <a:rPr lang="ru-RU" sz="2400" dirty="0" err="1"/>
              <a:t>пастерелл</a:t>
            </a:r>
            <a:r>
              <a:rPr lang="ru-RU" sz="2400" dirty="0"/>
              <a:t>. В РФ для профилактики парагриппа-3 в сельхозпредприятиях применяют живую вакцину из </a:t>
            </a:r>
            <a:r>
              <a:rPr lang="ru-RU" sz="2400" dirty="0" err="1"/>
              <a:t>авирулентного</a:t>
            </a:r>
            <a:r>
              <a:rPr lang="ru-RU" sz="2400" dirty="0"/>
              <a:t> штамма «</a:t>
            </a:r>
            <a:r>
              <a:rPr lang="ru-RU" sz="2400" dirty="0" err="1"/>
              <a:t>Паравак</a:t>
            </a:r>
            <a:r>
              <a:rPr lang="ru-RU" sz="2400" dirty="0"/>
              <a:t>», а также </a:t>
            </a:r>
            <a:r>
              <a:rPr lang="ru-RU" sz="2400" dirty="0" err="1"/>
              <a:t>бивалентную</a:t>
            </a:r>
            <a:r>
              <a:rPr lang="ru-RU" sz="2400" dirty="0"/>
              <a:t> сухую </a:t>
            </a:r>
            <a:r>
              <a:rPr lang="ru-RU" sz="2400" dirty="0" err="1"/>
              <a:t>культуральную</a:t>
            </a:r>
            <a:r>
              <a:rPr lang="ru-RU" sz="2400" dirty="0"/>
              <a:t> ассоциированную вакцину «Бивак» для одновременной профилактики </a:t>
            </a:r>
            <a:r>
              <a:rPr lang="ru-RU" sz="2400" dirty="0" err="1"/>
              <a:t>парагриппа</a:t>
            </a:r>
            <a:r>
              <a:rPr lang="ru-RU" sz="2400" dirty="0"/>
              <a:t> и инфекционного </a:t>
            </a:r>
            <a:r>
              <a:rPr lang="ru-RU" sz="2400" dirty="0" err="1"/>
              <a:t>ринотрахеита</a:t>
            </a:r>
            <a:r>
              <a:rPr lang="ru-RU" sz="2400" dirty="0"/>
              <a:t> крупного рогатого скота. После 2-кратной вакцинации телят длительность иммунитета составляет не менее 6месяев. Для профилактики парагриппа-3 в ФГУ ВНИИЗЖ разработаны моно — и ассоциированные инактивированные вакцины, формирующие в течение 14-21 дня после вакцинации активный иммунитет сроком 6 месяцев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0635585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</TotalTime>
  <Words>1629</Words>
  <Application>Microsoft Office PowerPoint</Application>
  <PresentationFormat>Произвольный</PresentationFormat>
  <Paragraphs>33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Комплексная диагностика, меры профилактики и ликвидации Парагриппа 3 КРС</vt:lpstr>
      <vt:lpstr>Слайд 2</vt:lpstr>
      <vt:lpstr>Эпизоотологические данные </vt:lpstr>
      <vt:lpstr> Патогенез</vt:lpstr>
      <vt:lpstr>Течение и симптомы</vt:lpstr>
      <vt:lpstr>Патологоанатомические изменения </vt:lpstr>
      <vt:lpstr>Диагноз и дифференциальный диагноз</vt:lpstr>
      <vt:lpstr>Иммунитет и специфическая профилактика. </vt:lpstr>
      <vt:lpstr>Слайд 9</vt:lpstr>
      <vt:lpstr>Лечение</vt:lpstr>
      <vt:lpstr>Профилактика и меры борьбы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Комплексная диагностика, меры профилактики и ликвидации Парагриппа 3 КРС</dc:title>
  <dc:creator>Суббочева Т</dc:creator>
  <cp:lastModifiedBy>user</cp:lastModifiedBy>
  <cp:revision>3</cp:revision>
  <dcterms:created xsi:type="dcterms:W3CDTF">2020-04-17T14:00:49Z</dcterms:created>
  <dcterms:modified xsi:type="dcterms:W3CDTF">2020-04-30T17:38:50Z</dcterms:modified>
</cp:coreProperties>
</file>