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59" r:id="rId8"/>
    <p:sldId id="264" r:id="rId9"/>
    <p:sldId id="270" r:id="rId10"/>
    <p:sldId id="265" r:id="rId11"/>
    <p:sldId id="266" r:id="rId12"/>
    <p:sldId id="271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5CD4A-2FF9-4421-828B-3683163632A6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D4B7-26F4-4BBE-902D-C523330F574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5CD4A-2FF9-4421-828B-3683163632A6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D4B7-26F4-4BBE-902D-C523330F57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5CD4A-2FF9-4421-828B-3683163632A6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D4B7-26F4-4BBE-902D-C523330F57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5CD4A-2FF9-4421-828B-3683163632A6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D4B7-26F4-4BBE-902D-C523330F574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5CD4A-2FF9-4421-828B-3683163632A6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D4B7-26F4-4BBE-902D-C523330F57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5CD4A-2FF9-4421-828B-3683163632A6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D4B7-26F4-4BBE-902D-C523330F57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5CD4A-2FF9-4421-828B-3683163632A6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D4B7-26F4-4BBE-902D-C523330F57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5CD4A-2FF9-4421-828B-3683163632A6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D4B7-26F4-4BBE-902D-C523330F57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5CD4A-2FF9-4421-828B-3683163632A6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D4B7-26F4-4BBE-902D-C523330F57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5CD4A-2FF9-4421-828B-3683163632A6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D4B7-26F4-4BBE-902D-C523330F57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5CD4A-2FF9-4421-828B-3683163632A6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D4B7-26F4-4BBE-902D-C523330F57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E175CD4A-2FF9-4421-828B-3683163632A6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8D73D4B7-26F4-4BBE-902D-C523330F574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4581128"/>
            <a:ext cx="7391744" cy="1800200"/>
          </a:xfrm>
        </p:spPr>
        <p:txBody>
          <a:bodyPr>
            <a:normAutofit/>
          </a:bodyPr>
          <a:lstStyle/>
          <a:p>
            <a:pPr algn="r"/>
            <a:r>
              <a:rPr lang="ru-RU" sz="3200" b="1" dirty="0" smtClean="0">
                <a:effectLst/>
                <a:latin typeface="Times New Roman" pitchFamily="18" charset="0"/>
                <a:cs typeface="Times New Roman" pitchFamily="18" charset="0"/>
              </a:rPr>
              <a:t>Выполнила: студентка </a:t>
            </a:r>
            <a:r>
              <a:rPr lang="ru-RU" sz="3200" b="1" dirty="0" smtClean="0">
                <a:effectLst/>
                <a:latin typeface="Times New Roman" pitchFamily="18" charset="0"/>
                <a:cs typeface="Times New Roman" pitchFamily="18" charset="0"/>
              </a:rPr>
              <a:t>544 </a:t>
            </a:r>
            <a:r>
              <a:rPr lang="ru-RU" sz="3200" b="1" dirty="0" smtClean="0">
                <a:effectLst/>
                <a:latin typeface="Times New Roman" pitchFamily="18" charset="0"/>
                <a:cs typeface="Times New Roman" pitchFamily="18" charset="0"/>
              </a:rPr>
              <a:t>группы</a:t>
            </a:r>
          </a:p>
          <a:p>
            <a:pPr algn="r"/>
            <a:r>
              <a:rPr lang="ru-RU" sz="3200" b="1" dirty="0" smtClean="0">
                <a:effectLst/>
                <a:latin typeface="Times New Roman" pitchFamily="18" charset="0"/>
                <a:cs typeface="Times New Roman" pitchFamily="18" charset="0"/>
              </a:rPr>
              <a:t>Пьянкова Мария Максимовна</a:t>
            </a:r>
            <a:endParaRPr lang="ru-RU" sz="32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642918"/>
            <a:ext cx="8110410" cy="3722186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>
                <a:effectLst/>
                <a:latin typeface="Times New Roman" pitchFamily="18" charset="0"/>
                <a:cs typeface="Times New Roman" pitchFamily="18" charset="0"/>
              </a:rPr>
              <a:t>Комплексная диагностика,  мероприятия по профилактике и ликвидации </a:t>
            </a:r>
            <a:r>
              <a:rPr lang="ru-RU" sz="4800" b="1" dirty="0" smtClean="0">
                <a:effectLst/>
                <a:latin typeface="Times New Roman" pitchFamily="18" charset="0"/>
                <a:cs typeface="Times New Roman" pitchFamily="18" charset="0"/>
              </a:rPr>
              <a:t>болезни </a:t>
            </a:r>
            <a:r>
              <a:rPr lang="ru-RU" sz="4800" b="1" dirty="0" err="1">
                <a:effectLst/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4800" b="1" dirty="0" err="1" smtClean="0">
                <a:effectLst/>
                <a:latin typeface="Times New Roman" pitchFamily="18" charset="0"/>
                <a:cs typeface="Times New Roman" pitchFamily="18" charset="0"/>
              </a:rPr>
              <a:t>малленберга</a:t>
            </a:r>
            <a:endParaRPr lang="ru-RU" sz="48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642918"/>
            <a:ext cx="8229600" cy="566644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При проведении лабораторной диагностики вируса БШ проводят:</a:t>
            </a:r>
          </a:p>
          <a:p>
            <a:pPr>
              <a:buNone/>
            </a:pP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- выявление генома вируса БШ методом 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полимеразной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 цепной реакции с этапом обратной транскрипции с 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детекцией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 продуктов амплификации в режиме реального времени (ОТ-ПЦР);</a:t>
            </a:r>
          </a:p>
          <a:p>
            <a:pPr>
              <a:buNone/>
            </a:pP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вирусовыделение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- выявление антигена и (или) антител к возбудителю БШ методом иммуноферментного анализа (ИФА) и другими сертифицированными диагностическими тест-системами.</a:t>
            </a:r>
          </a:p>
          <a:p>
            <a:endParaRPr lang="ru-RU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>Мероприятия в </a:t>
            </a:r>
            <a:b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>эпизоотическом очаге</a:t>
            </a:r>
            <a:endParaRPr lang="ru-RU" sz="4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323528" y="1340768"/>
            <a:ext cx="8496944" cy="5112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При постановке диагноза на БШ в эпизоотическом очаге и неблагополучном пункте вводится карантин.</a:t>
            </a:r>
          </a:p>
          <a:p>
            <a:pPr>
              <a:buNone/>
            </a:pP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В очаге организуются мероприятия, по условиям которых запрещается:</a:t>
            </a:r>
          </a:p>
          <a:p>
            <a:pPr>
              <a:buFontTx/>
              <a:buChar char="-"/>
            </a:pP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перегруппировка животных без разрешения специалистов государственной ветеринарной службы;</a:t>
            </a:r>
          </a:p>
          <a:p>
            <a:pPr>
              <a:buFontTx/>
              <a:buChar char="-"/>
            </a:pP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вывод (вывоз) из хозяйства для племенных целей и реализации животных, потомства и генетического материала от них;</a:t>
            </a:r>
          </a:p>
          <a:p>
            <a:pPr>
              <a:buFontTx/>
              <a:buChar char="-"/>
            </a:pP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использование быков-производителей для вольной случки и получения спермы;</a:t>
            </a:r>
          </a:p>
          <a:p>
            <a:pPr marL="18288" indent="0">
              <a:buNone/>
            </a:pPr>
            <a:endParaRPr lang="ru-RU" dirty="0"/>
          </a:p>
        </p:txBody>
      </p:sp>
    </p:spTree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467544" y="476673"/>
            <a:ext cx="8136904" cy="5904656"/>
          </a:xfrm>
        </p:spPr>
        <p:txBody>
          <a:bodyPr>
            <a:normAutofit fontScale="92500"/>
          </a:bodyPr>
          <a:lstStyle/>
          <a:p>
            <a:pPr marL="18288" indent="0">
              <a:buNone/>
            </a:pP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- вывод 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(вывоз) животных для убоя без разрешения специалистов государственной ветеринарной службы;</a:t>
            </a:r>
          </a:p>
          <a:p>
            <a:pPr marL="18288" indent="0">
              <a:buNone/>
            </a:pP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- использование 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и реализация молока в сыром виде;</a:t>
            </a:r>
          </a:p>
          <a:p>
            <a:pPr marL="18288" indent="0">
              <a:buNone/>
            </a:pP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- сбор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, обработка, закладка на хранение генетического (племенного) материала (сперма, эмбрионы, 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яйцеклетки).</a:t>
            </a:r>
            <a:endParaRPr lang="ru-RU" sz="28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18288" indent="0">
              <a:buNone/>
            </a:pP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Убой больных животных на мясо запрещается. В случае вынужденного убоя или падежа туши/трупы направляются на утилизацию в безопасных условиях или на уничтожение в соответствии с действующими ветеринарно-санитарными правилами.</a:t>
            </a:r>
          </a:p>
          <a:p>
            <a:pPr marL="1828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4158173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620688"/>
            <a:ext cx="7543800" cy="914400"/>
          </a:xfrm>
        </p:spPr>
        <p:txBody>
          <a:bodyPr/>
          <a:lstStyle/>
          <a:p>
            <a:pPr algn="ctr"/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>Мероприятия по борьбе с болезнью</a:t>
            </a:r>
            <a:endParaRPr lang="ru-RU" sz="4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395536" y="1556792"/>
            <a:ext cx="8352928" cy="4896544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По приказу Министерства сельского хозяйства от 19.12.2011 № 476 утвержден перечень заразных, в том числе особо опасных заболеваний по которым могут устанавливаться ограничительные мероприятия (карантин). В этот перечень болезнь </a:t>
            </a:r>
            <a:r>
              <a:rPr lang="ru-RU" sz="2400" dirty="0" err="1">
                <a:effectLst/>
                <a:latin typeface="Times New Roman" pitchFamily="18" charset="0"/>
                <a:cs typeface="Times New Roman" pitchFamily="18" charset="0"/>
              </a:rPr>
              <a:t>Шмалленберга</a:t>
            </a: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 на момент выявления </a:t>
            </a:r>
            <a:r>
              <a:rPr lang="ru-RU" sz="2400" dirty="0" err="1">
                <a:effectLst/>
                <a:latin typeface="Times New Roman" pitchFamily="18" charset="0"/>
                <a:cs typeface="Times New Roman" pitchFamily="18" charset="0"/>
              </a:rPr>
              <a:t>серопозитивных</a:t>
            </a: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 животных не была включена. В законодательстве Российской Федерации отсутствовали правовые нормы в отношении животных, инфицированных данным заболеванием. Инструкции по ликвидации не имелось, следовательно, не были установлены мероприятия и сроки по его ликвидации, правила по использованию продукции от положительно реагирующих животных. </a:t>
            </a:r>
          </a:p>
        </p:txBody>
      </p:sp>
    </p:spTree>
    <p:extLst>
      <p:ext uri="{BB962C8B-B14F-4D97-AF65-F5344CB8AC3E}">
        <p14:creationId xmlns:p14="http://schemas.microsoft.com/office/powerpoint/2010/main" val="1731624430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467544" y="476672"/>
            <a:ext cx="8208912" cy="5904655"/>
          </a:xfrm>
        </p:spPr>
        <p:txBody>
          <a:bodyPr>
            <a:normAutofit lnSpcReduction="10000"/>
          </a:bodyPr>
          <a:lstStyle/>
          <a:p>
            <a:pPr marL="18288" indent="0">
              <a:buNone/>
            </a:pP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В связи с вышеизложенным, установление карантина на неопределенный срок при отсутствии видимых признаков заболевания, а также при отсутствии нормативного регулирования действий при такой болезни Арбитражный суд Красноярского края счел не правомерным приказ о наложении карантина на хозяйство. На основании решения суда карантин по болезни </a:t>
            </a:r>
            <a:r>
              <a:rPr lang="ru-RU" sz="2800" dirty="0" err="1">
                <a:effectLst/>
                <a:latin typeface="Times New Roman" pitchFamily="18" charset="0"/>
                <a:cs typeface="Times New Roman" pitchFamily="18" charset="0"/>
              </a:rPr>
              <a:t>Шмалленберга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 с ООО "</a:t>
            </a:r>
            <a:r>
              <a:rPr lang="ru-RU" sz="2800" dirty="0" err="1">
                <a:effectLst/>
                <a:latin typeface="Times New Roman" pitchFamily="18" charset="0"/>
                <a:cs typeface="Times New Roman" pitchFamily="18" charset="0"/>
              </a:rPr>
              <a:t>Усольское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" снят приказом "Службы по ветеринарному надзору Красноярского края" №117 от 8.07.2013 года. После этого прецедента были разработаны "Методические рекомендации по диагностике, профилактике и ликвидации болезни </a:t>
            </a:r>
            <a:r>
              <a:rPr lang="ru-RU" sz="2800" dirty="0" err="1">
                <a:effectLst/>
                <a:latin typeface="Times New Roman" pitchFamily="18" charset="0"/>
                <a:cs typeface="Times New Roman" pitchFamily="18" charset="0"/>
              </a:rPr>
              <a:t>Шмалленберг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".</a:t>
            </a:r>
          </a:p>
          <a:p>
            <a:pPr marL="1828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7512362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619672" y="1196752"/>
            <a:ext cx="6096000" cy="3657599"/>
          </a:xfrm>
        </p:spPr>
        <p:txBody>
          <a:bodyPr>
            <a:normAutofit/>
          </a:bodyPr>
          <a:lstStyle/>
          <a:p>
            <a:pPr marL="18288" indent="0" algn="ctr">
              <a:buNone/>
            </a:pPr>
            <a:r>
              <a:rPr lang="ru-RU" sz="4400" dirty="0" smtClean="0">
                <a:effectLst/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49986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395536" y="476672"/>
            <a:ext cx="8352928" cy="590465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	</a:t>
            </a:r>
            <a:r>
              <a:rPr lang="ru-RU" sz="4400" dirty="0" smtClean="0">
                <a:effectLst/>
                <a:latin typeface="Times New Roman" pitchFamily="18" charset="0"/>
                <a:cs typeface="Times New Roman" pitchFamily="18" charset="0"/>
              </a:rPr>
              <a:t>Болезнь </a:t>
            </a:r>
            <a:r>
              <a:rPr lang="ru-RU" sz="4400" dirty="0" err="1" smtClean="0">
                <a:effectLst/>
                <a:latin typeface="Times New Roman" pitchFamily="18" charset="0"/>
                <a:cs typeface="Times New Roman" pitchFamily="18" charset="0"/>
              </a:rPr>
              <a:t>Шмалленберга</a:t>
            </a:r>
            <a:r>
              <a:rPr lang="ru-RU" sz="4400" dirty="0" smtClean="0">
                <a:effectLst/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4400" dirty="0">
                <a:effectLst/>
                <a:latin typeface="Times New Roman" pitchFamily="18" charset="0"/>
                <a:cs typeface="Times New Roman" pitchFamily="18" charset="0"/>
              </a:rPr>
              <a:t>малоизученное заболевание жвачных животных, возбудителем которого является РНК-содержащий вирус</a:t>
            </a:r>
            <a:r>
              <a:rPr lang="ru-RU" sz="3600" dirty="0" smtClean="0"/>
              <a:t>. </a:t>
            </a:r>
            <a:endParaRPr lang="ru-RU" sz="3600" dirty="0"/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404664"/>
            <a:ext cx="8363272" cy="6048672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Болезнь, вызванная вирусом 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Шмалленберг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Schmallenberg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), была первоначально зарегистрирована в Германии. Название новому заболеванию дали по месту его выявления в августе 2011 года у трех дойных коров, примерно в 80 км от Кельна, в научно-исследовательском эпидемиологическом институте здоровья животных имени Фридриха 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Леффлера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 (FLI) в Германии на острове Реймс.</a:t>
            </a:r>
          </a:p>
          <a:p>
            <a:pPr marL="0">
              <a:spcBef>
                <a:spcPts val="0"/>
              </a:spcBef>
              <a:buNone/>
            </a:pPr>
            <a:r>
              <a:rPr lang="ru-RU" sz="2800" b="1" i="1" dirty="0" smtClean="0">
                <a:effectLst/>
                <a:latin typeface="Times New Roman" pitchFamily="18" charset="0"/>
                <a:cs typeface="Times New Roman" pitchFamily="18" charset="0"/>
              </a:rPr>
              <a:t>Возбудитель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 принадлежит 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к семейству </a:t>
            </a:r>
            <a:r>
              <a:rPr lang="ru-RU" sz="2800" dirty="0" err="1">
                <a:effectLst/>
                <a:latin typeface="Times New Roman" pitchFamily="18" charset="0"/>
                <a:cs typeface="Times New Roman" pitchFamily="18" charset="0"/>
              </a:rPr>
              <a:t>Буньявирусов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, который инактивируется при температуре +55-56°С. Также вирус погибает в результате воздействия на него ультрафиолетовыми лучами, детергентами и кислотами.</a:t>
            </a:r>
          </a:p>
        </p:txBody>
      </p:sp>
    </p:spTree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395536" y="260648"/>
            <a:ext cx="8352928" cy="6192688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pPr marL="18288" indent="0" algn="ctr">
              <a:buNone/>
            </a:pPr>
            <a:r>
              <a:rPr lang="ru-RU" sz="5200" b="1" dirty="0" smtClean="0">
                <a:effectLst/>
                <a:latin typeface="Times New Roman" pitchFamily="18" charset="0"/>
                <a:cs typeface="Times New Roman" pitchFamily="18" charset="0"/>
              </a:rPr>
              <a:t>Эпизоотологические данные</a:t>
            </a:r>
            <a:endParaRPr lang="ru-RU" sz="5200" b="1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18288" indent="0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вирусу восприимчивы: овцы, крупный рогатый скот и козы. Однако рекомендуется не терять бдительности и владельцам экзотических и диких жвачных животных.</a:t>
            </a:r>
          </a:p>
          <a:p>
            <a:pPr marL="18288" indent="0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Два пути заражения: горизонтальный — при укусах кровососущих насекомых мошек и комаров, вертикальный — от материнского организма плоду в процессе внутриутробного развития. Не следует исключать и третий путь заражения —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ятрогенный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то есть ветеринарными специалистами при проведении ветеринарно-профилактических (вакцинации, химиотерапевтические обработки, подкожные, внутримышечные инъекции и т. д.) и диагностических мероприятий (взятии крови, соскобов).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6908"/>
          </a:xfrm>
        </p:spPr>
        <p:txBody>
          <a:bodyPr/>
          <a:lstStyle/>
          <a:p>
            <a:pPr algn="ctr"/>
            <a:r>
              <a:rPr lang="ru-RU" sz="4000" b="1" dirty="0" smtClean="0">
                <a:effectLst/>
                <a:latin typeface="Times New Roman" pitchFamily="18" charset="0"/>
                <a:cs typeface="Times New Roman" pitchFamily="18" charset="0"/>
              </a:rPr>
              <a:t>Клинические признаки</a:t>
            </a:r>
            <a:endParaRPr lang="ru-RU" sz="40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980728"/>
            <a:ext cx="8229600" cy="5328632"/>
          </a:xfrm>
        </p:spPr>
        <p:txBody>
          <a:bodyPr>
            <a:noAutofit/>
          </a:bodyPr>
          <a:lstStyle/>
          <a:p>
            <a:pPr marL="18288" indent="0">
              <a:buNone/>
            </a:pP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КРС: у взрослых животных сначала отмечаются быстрая утомляемость, снижение аппетита, лихорадка, </a:t>
            </a:r>
            <a:r>
              <a:rPr lang="ru-RU" sz="2800" dirty="0" err="1" smtClean="0">
                <a:effectLst/>
                <a:latin typeface="Times New Roman" pitchFamily="18" charset="0"/>
                <a:cs typeface="Times New Roman" pitchFamily="18" charset="0"/>
              </a:rPr>
              <a:t>диарейные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 явления, преждевременные роды, часть поголовья погибает, резко снижаются удои, происходят аборты в последнюю половину беременности и случаи мертворождений. Через несколько дней взрослое животное выздоравливает. </a:t>
            </a:r>
          </a:p>
          <a:p>
            <a:pPr marL="18288" indent="0">
              <a:buNone/>
            </a:pP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Тяжелее протекает заболевание у овец и коз: при таких же клинических признаках наблюдается больший процент гибели, истощение животных, поражение репродуктивных органов у материнского поголовья. Процент поражения взрослого стада 20-70%. </a:t>
            </a:r>
            <a:endParaRPr lang="ru-RU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404664"/>
            <a:ext cx="8229600" cy="6048672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У всех видов животных, восприимчивых к заболеванию, наблюдается появление молодняка с врожденными дефектами суставов, гидроцефалией, скручиванием шеи, замещение мозговой ткани кистозными образованиями, сращивание конечностей. </a:t>
            </a:r>
          </a:p>
          <a:p>
            <a:pPr marL="18288" indent="0">
              <a:buNone/>
            </a:pP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У новорожденных животных отмечаются слепота, водянка грудной и брюшной полости, параличи, отеки в подкожной клетчатке, патология нижней челюсти. Гибель сразу после рождения, процент падежа варьируется от 20 до 50% в стадах, зараженных вирусом.</a:t>
            </a:r>
            <a:endParaRPr lang="ru-RU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785794"/>
            <a:ext cx="8229600" cy="3363286"/>
          </a:xfrm>
        </p:spPr>
        <p:txBody>
          <a:bodyPr/>
          <a:lstStyle/>
          <a:p>
            <a:pPr marL="0">
              <a:spcBef>
                <a:spcPts val="0"/>
              </a:spcBef>
              <a:buNone/>
            </a:pPr>
            <a:r>
              <a:rPr lang="ru-RU" sz="4000" b="1" i="1" dirty="0" smtClean="0">
                <a:effectLst/>
                <a:latin typeface="Times New Roman" pitchFamily="18" charset="0"/>
                <a:cs typeface="Times New Roman" pitchFamily="18" charset="0"/>
              </a:rPr>
              <a:t>Диагноз</a:t>
            </a: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 ставится на основании: эпизоотологических; клинических; патологоанатомических данных; результатов лабораторных исследований (ПЦР, серология).</a:t>
            </a:r>
            <a:endParaRPr lang="ru-RU" sz="36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88640"/>
            <a:ext cx="8229600" cy="1512168"/>
          </a:xfrm>
        </p:spPr>
        <p:txBody>
          <a:bodyPr/>
          <a:lstStyle/>
          <a:p>
            <a:pPr algn="ctr"/>
            <a:r>
              <a:rPr lang="ru-RU" sz="4000" b="1" dirty="0" smtClean="0">
                <a:effectLst/>
                <a:latin typeface="Times New Roman" pitchFamily="18" charset="0"/>
                <a:cs typeface="Times New Roman" pitchFamily="18" charset="0"/>
              </a:rPr>
              <a:t>Материал для лабораторного исследования</a:t>
            </a:r>
            <a:endParaRPr lang="ru-RU" sz="40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3"/>
          </p:nvPr>
        </p:nvSpPr>
        <p:spPr>
          <a:xfrm>
            <a:off x="214282" y="1340768"/>
            <a:ext cx="8715436" cy="530294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а) от новорожденных животных с признаками врожденных уродств, абортированных плодов и мертворожденных животных отбирают пробы головного мозга, </a:t>
            </a:r>
            <a:r>
              <a:rPr lang="ru-RU" sz="2400" dirty="0" err="1" smtClean="0">
                <a:effectLst/>
                <a:latin typeface="Times New Roman" pitchFamily="18" charset="0"/>
                <a:cs typeface="Times New Roman" pitchFamily="18" charset="0"/>
              </a:rPr>
              <a:t>мекония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, амниотической жидкости, плаценты, пуповины;</a:t>
            </a:r>
          </a:p>
          <a:p>
            <a:pPr>
              <a:buNone/>
            </a:pP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б) от павших и подвергнутых убою животных отбирают пробы крови, пробы головного, спинного мозга, селезенки, а от самок органы воспроизводства;</a:t>
            </a:r>
          </a:p>
          <a:p>
            <a:pPr>
              <a:buNone/>
            </a:pP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в) от живых животных отбирают:</a:t>
            </a:r>
          </a:p>
          <a:p>
            <a:pPr>
              <a:buNone/>
            </a:pP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- от животных при наличии массовых случаев диареи и снижении молочной продуктивности отбирают цельную кровь, от самцов-производителей отбирают сперму, цельную кровь;</a:t>
            </a:r>
          </a:p>
          <a:p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395536" y="476672"/>
            <a:ext cx="8280920" cy="5904655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- пробы крови для выявления генома вируса в объеме 1,5 - 2 куб. см из яремной вены с соблюдением правил асептики и антисептики в стерильные флаконы или в вакуумные пробирки с антикоагулянтом. В качестве антикоагулянта используют 0,5 М ЭДТА (</a:t>
            </a:r>
            <a:r>
              <a:rPr lang="ru-RU" sz="2400" dirty="0" err="1">
                <a:effectLst/>
                <a:latin typeface="Times New Roman" pitchFamily="18" charset="0"/>
                <a:cs typeface="Times New Roman" pitchFamily="18" charset="0"/>
              </a:rPr>
              <a:t>Трилон</a:t>
            </a: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 Б) в количестве 1/10 от объема крови;</a:t>
            </a:r>
          </a:p>
          <a:p>
            <a:pPr marL="18288" indent="0">
              <a:buNone/>
            </a:pP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- пробы сывороток крови и (или) молозива. Допускается использование вакуумных пробирок без стабилизаторов (с активатором свертывания). Отстоявшуюся сыворотку отбирают стерильной пипеткой в стерильные флаконы или пробирки;</a:t>
            </a:r>
          </a:p>
          <a:p>
            <a:pPr marL="18288" indent="0">
              <a:buNone/>
            </a:pP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г) кровососущие членистоногие (видовой состав насекомых, имеющих потенциал для распространения вируса), в первую очередь </a:t>
            </a:r>
            <a:r>
              <a:rPr lang="ru-RU" sz="2400" dirty="0" err="1">
                <a:effectLst/>
                <a:latin typeface="Times New Roman" pitchFamily="18" charset="0"/>
                <a:cs typeface="Times New Roman" pitchFamily="18" charset="0"/>
              </a:rPr>
              <a:t>Culicoides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73329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80</TotalTime>
  <Words>940</Words>
  <Application>Microsoft Office PowerPoint</Application>
  <PresentationFormat>Экран (4:3)</PresentationFormat>
  <Paragraphs>42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Горизонт</vt:lpstr>
      <vt:lpstr>Комплексная диагностика,  мероприятия по профилактике и ликвидации болезни Шмалленберга</vt:lpstr>
      <vt:lpstr>Презентация PowerPoint</vt:lpstr>
      <vt:lpstr>Презентация PowerPoint</vt:lpstr>
      <vt:lpstr>Презентация PowerPoint</vt:lpstr>
      <vt:lpstr>Клинические признаки</vt:lpstr>
      <vt:lpstr>Презентация PowerPoint</vt:lpstr>
      <vt:lpstr>Презентация PowerPoint</vt:lpstr>
      <vt:lpstr>Материал для лабораторного исследования</vt:lpstr>
      <vt:lpstr>Презентация PowerPoint</vt:lpstr>
      <vt:lpstr>Презентация PowerPoint</vt:lpstr>
      <vt:lpstr>Мероприятия в  эпизоотическом очаге</vt:lpstr>
      <vt:lpstr>Презентация PowerPoint</vt:lpstr>
      <vt:lpstr>Мероприятия по борьбе с болезнью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Болезнь шмалленберга</dc:title>
  <dc:creator>Настя</dc:creator>
  <cp:lastModifiedBy>Мария Пьянкова</cp:lastModifiedBy>
  <cp:revision>12</cp:revision>
  <dcterms:created xsi:type="dcterms:W3CDTF">2014-04-19T08:59:06Z</dcterms:created>
  <dcterms:modified xsi:type="dcterms:W3CDTF">2020-04-30T19:55:54Z</dcterms:modified>
</cp:coreProperties>
</file>