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64" r:id="rId2"/>
    <p:sldId id="257" r:id="rId3"/>
    <p:sldId id="258" r:id="rId4"/>
    <p:sldId id="259" r:id="rId5"/>
    <p:sldId id="265" r:id="rId6"/>
    <p:sldId id="260" r:id="rId7"/>
    <p:sldId id="266" r:id="rId8"/>
    <p:sldId id="261" r:id="rId9"/>
    <p:sldId id="269" r:id="rId10"/>
    <p:sldId id="262" r:id="rId11"/>
    <p:sldId id="267" r:id="rId12"/>
    <p:sldId id="263" r:id="rId13"/>
    <p:sldId id="268" r:id="rId14"/>
    <p:sldId id="275" r:id="rId15"/>
    <p:sldId id="270" r:id="rId16"/>
    <p:sldId id="271" r:id="rId17"/>
    <p:sldId id="272" r:id="rId18"/>
    <p:sldId id="273" r:id="rId1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AA38C335-1A06-4615-816A-754D26137091}" type="datetimeFigureOut">
              <a:rPr lang="ru-RU" smtClean="0"/>
              <a:t>30.04.2020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4998C2E-B140-4D5A-A691-9D514D2C3485}" type="slidenum">
              <a:rPr lang="ru-RU" smtClean="0"/>
              <a:t>‹#›</a:t>
            </a:fld>
            <a:endParaRPr lang="ru-RU"/>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ru-RU" smtClean="0"/>
              <a:t>Образец заголовка</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AA38C335-1A06-4615-816A-754D26137091}" type="datetimeFigureOut">
              <a:rPr lang="ru-RU" smtClean="0"/>
              <a:t>30.04.2020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4998C2E-B140-4D5A-A691-9D514D2C3485}"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AA38C335-1A06-4615-816A-754D26137091}" type="datetimeFigureOut">
              <a:rPr lang="ru-RU" smtClean="0"/>
              <a:t>30.04.2020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4998C2E-B140-4D5A-A691-9D514D2C3485}"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ru-RU" smtClean="0"/>
              <a:t>Образец заголовка</a:t>
            </a:r>
            <a:endParaRPr lang="en-US" dirty="0"/>
          </a:p>
        </p:txBody>
      </p:sp>
      <p:sp>
        <p:nvSpPr>
          <p:cNvPr id="4" name="Date Placeholder 3"/>
          <p:cNvSpPr>
            <a:spLocks noGrp="1"/>
          </p:cNvSpPr>
          <p:nvPr>
            <p:ph type="dt" sz="half" idx="10"/>
          </p:nvPr>
        </p:nvSpPr>
        <p:spPr/>
        <p:txBody>
          <a:bodyPr/>
          <a:lstStyle/>
          <a:p>
            <a:fld id="{AA38C335-1A06-4615-816A-754D26137091}" type="datetimeFigureOut">
              <a:rPr lang="ru-RU" smtClean="0"/>
              <a:t>30.04.2020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4998C2E-B140-4D5A-A691-9D514D2C3485}" type="slidenum">
              <a:rPr lang="ru-RU" smtClean="0"/>
              <a:t>‹#›</a:t>
            </a:fld>
            <a:endParaRPr lang="ru-RU"/>
          </a:p>
        </p:txBody>
      </p:sp>
      <p:sp>
        <p:nvSpPr>
          <p:cNvPr id="8" name="Content Placeholder 7"/>
          <p:cNvSpPr>
            <a:spLocks noGrp="1"/>
          </p:cNvSpPr>
          <p:nvPr>
            <p:ph sz="quarter" idx="13"/>
          </p:nvPr>
        </p:nvSpPr>
        <p:spPr>
          <a:xfrm>
            <a:off x="609600" y="1600200"/>
            <a:ext cx="7924800" cy="4114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AA38C335-1A06-4615-816A-754D26137091}" type="datetimeFigureOut">
              <a:rPr lang="ru-RU" smtClean="0"/>
              <a:t>30.04.2020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4998C2E-B140-4D5A-A691-9D514D2C3485}"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2" name="Title 1"/>
          <p:cNvSpPr>
            <a:spLocks noGrp="1"/>
          </p:cNvSpPr>
          <p:nvPr>
            <p:ph type="title"/>
          </p:nvPr>
        </p:nvSpPr>
        <p:spPr>
          <a:xfrm>
            <a:off x="609600" y="274638"/>
            <a:ext cx="7924800" cy="1143000"/>
          </a:xfrm>
        </p:spPr>
        <p:txBody>
          <a:bodyPr/>
          <a:lstStyle/>
          <a:p>
            <a:r>
              <a:rPr lang="ru-RU" smtClean="0"/>
              <a:t>Образец заголовка</a:t>
            </a:r>
            <a:endParaRPr lang="en-US" dirty="0"/>
          </a:p>
        </p:txBody>
      </p:sp>
      <p:sp>
        <p:nvSpPr>
          <p:cNvPr id="5" name="Date Placeholder 4"/>
          <p:cNvSpPr>
            <a:spLocks noGrp="1"/>
          </p:cNvSpPr>
          <p:nvPr>
            <p:ph type="dt" sz="half" idx="10"/>
          </p:nvPr>
        </p:nvSpPr>
        <p:spPr/>
        <p:txBody>
          <a:bodyPr/>
          <a:lstStyle/>
          <a:p>
            <a:fld id="{AA38C335-1A06-4615-816A-754D26137091}" type="datetimeFigureOut">
              <a:rPr lang="ru-RU" smtClean="0"/>
              <a:t>30.04.2020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4998C2E-B140-4D5A-A691-9D514D2C3485}"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7" name="Date Placeholder 6"/>
          <p:cNvSpPr>
            <a:spLocks noGrp="1"/>
          </p:cNvSpPr>
          <p:nvPr>
            <p:ph type="dt" sz="half" idx="10"/>
          </p:nvPr>
        </p:nvSpPr>
        <p:spPr/>
        <p:txBody>
          <a:bodyPr/>
          <a:lstStyle/>
          <a:p>
            <a:fld id="{AA38C335-1A06-4615-816A-754D26137091}" type="datetimeFigureOut">
              <a:rPr lang="ru-RU" smtClean="0"/>
              <a:t>30.04.2020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C4998C2E-B140-4D5A-A691-9D514D2C3485}"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AA38C335-1A06-4615-816A-754D26137091}" type="datetimeFigureOut">
              <a:rPr lang="ru-RU" smtClean="0"/>
              <a:t>30.04.2020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C4998C2E-B140-4D5A-A691-9D514D2C3485}"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38C335-1A06-4615-816A-754D26137091}" type="datetimeFigureOut">
              <a:rPr lang="ru-RU" smtClean="0"/>
              <a:t>30.04.2020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C4998C2E-B140-4D5A-A691-9D514D2C3485}"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AA38C335-1A06-4615-816A-754D26137091}" type="datetimeFigureOut">
              <a:rPr lang="ru-RU" smtClean="0"/>
              <a:t>30.04.2020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4998C2E-B140-4D5A-A691-9D514D2C3485}"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ru-RU" smtClean="0"/>
              <a:t>Образец заголовка</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AA38C335-1A06-4615-816A-754D26137091}" type="datetimeFigureOut">
              <a:rPr lang="ru-RU" smtClean="0"/>
              <a:t>30.04.2020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C4998C2E-B140-4D5A-A691-9D514D2C3485}"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AA38C335-1A06-4615-816A-754D26137091}" type="datetimeFigureOut">
              <a:rPr lang="ru-RU" smtClean="0"/>
              <a:t>30.04.2020</a:t>
            </a:fld>
            <a:endParaRPr lang="ru-RU"/>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ru-RU"/>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C4998C2E-B140-4D5A-A691-9D514D2C3485}" type="slidenum">
              <a:rPr lang="ru-RU" smtClean="0"/>
              <a:t>‹#›</a:t>
            </a:fld>
            <a:endParaRPr lang="ru-RU"/>
          </a:p>
        </p:txBody>
      </p:sp>
    </p:spTree>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одзаголовок 1"/>
          <p:cNvSpPr>
            <a:spLocks noGrp="1"/>
          </p:cNvSpPr>
          <p:nvPr>
            <p:ph type="subTitle" idx="1"/>
          </p:nvPr>
        </p:nvSpPr>
        <p:spPr>
          <a:xfrm>
            <a:off x="2396837" y="4803167"/>
            <a:ext cx="6404224" cy="1680760"/>
          </a:xfrm>
        </p:spPr>
        <p:txBody>
          <a:bodyPr>
            <a:normAutofit/>
          </a:bodyPr>
          <a:lstStyle/>
          <a:p>
            <a:pPr algn="r"/>
            <a:r>
              <a:rPr lang="ru-RU" sz="3200" dirty="0" smtClean="0">
                <a:solidFill>
                  <a:schemeClr val="tx1"/>
                </a:solidFill>
                <a:latin typeface="Times New Roman" pitchFamily="18" charset="0"/>
                <a:cs typeface="Times New Roman" pitchFamily="18" charset="0"/>
              </a:rPr>
              <a:t>Выполнила: студентка </a:t>
            </a:r>
            <a:r>
              <a:rPr lang="ru-RU" sz="3200" dirty="0" smtClean="0">
                <a:solidFill>
                  <a:schemeClr val="tx1"/>
                </a:solidFill>
                <a:latin typeface="Times New Roman" pitchFamily="18" charset="0"/>
                <a:cs typeface="Times New Roman" pitchFamily="18" charset="0"/>
              </a:rPr>
              <a:t>54</a:t>
            </a:r>
            <a:r>
              <a:rPr lang="en-US" sz="3200" dirty="0" smtClean="0">
                <a:solidFill>
                  <a:schemeClr val="tx1"/>
                </a:solidFill>
                <a:latin typeface="Times New Roman" pitchFamily="18" charset="0"/>
                <a:cs typeface="Times New Roman" pitchFamily="18" charset="0"/>
              </a:rPr>
              <a:t>4</a:t>
            </a:r>
            <a:r>
              <a:rPr lang="ru-RU" sz="3200" dirty="0" smtClean="0">
                <a:solidFill>
                  <a:schemeClr val="tx1"/>
                </a:solidFill>
                <a:latin typeface="Times New Roman" pitchFamily="18" charset="0"/>
                <a:cs typeface="Times New Roman" pitchFamily="18" charset="0"/>
              </a:rPr>
              <a:t> </a:t>
            </a:r>
            <a:r>
              <a:rPr lang="ru-RU" sz="3200" dirty="0" smtClean="0">
                <a:solidFill>
                  <a:schemeClr val="tx1"/>
                </a:solidFill>
                <a:latin typeface="Times New Roman" pitchFamily="18" charset="0"/>
                <a:cs typeface="Times New Roman" pitchFamily="18" charset="0"/>
              </a:rPr>
              <a:t>группы</a:t>
            </a:r>
          </a:p>
          <a:p>
            <a:pPr algn="r"/>
            <a:r>
              <a:rPr lang="ru-RU" sz="3200" dirty="0" smtClean="0">
                <a:solidFill>
                  <a:schemeClr val="tx1"/>
                </a:solidFill>
                <a:latin typeface="Times New Roman" pitchFamily="18" charset="0"/>
                <a:cs typeface="Times New Roman" pitchFamily="18" charset="0"/>
              </a:rPr>
              <a:t>Пьянкова Мария Максимовна</a:t>
            </a:r>
            <a:endParaRPr lang="ru-RU" sz="3200" dirty="0">
              <a:solidFill>
                <a:schemeClr val="tx1"/>
              </a:solidFill>
              <a:latin typeface="Times New Roman" pitchFamily="18" charset="0"/>
              <a:cs typeface="Times New Roman" pitchFamily="18" charset="0"/>
            </a:endParaRPr>
          </a:p>
        </p:txBody>
      </p:sp>
      <p:sp>
        <p:nvSpPr>
          <p:cNvPr id="3" name="Заголовок 2"/>
          <p:cNvSpPr>
            <a:spLocks noGrp="1"/>
          </p:cNvSpPr>
          <p:nvPr>
            <p:ph type="ctrTitle"/>
          </p:nvPr>
        </p:nvSpPr>
        <p:spPr>
          <a:xfrm>
            <a:off x="1039255" y="416800"/>
            <a:ext cx="7175351" cy="3116109"/>
          </a:xfrm>
        </p:spPr>
        <p:txBody>
          <a:bodyPr/>
          <a:lstStyle/>
          <a:p>
            <a:pPr marL="182880" indent="0" algn="ctr">
              <a:buNone/>
            </a:pPr>
            <a:r>
              <a:rPr lang="ru-RU" dirty="0">
                <a:solidFill>
                  <a:schemeClr val="tx1"/>
                </a:solidFill>
                <a:latin typeface="Times New Roman" pitchFamily="18" charset="0"/>
                <a:cs typeface="Times New Roman" pitchFamily="18" charset="0"/>
              </a:rPr>
              <a:t>Комплексная диагностика,  мероприятия по профилактике и </a:t>
            </a:r>
            <a:r>
              <a:rPr lang="ru-RU" dirty="0" smtClean="0">
                <a:solidFill>
                  <a:schemeClr val="tx1"/>
                </a:solidFill>
                <a:latin typeface="Times New Roman" pitchFamily="18" charset="0"/>
                <a:cs typeface="Times New Roman" pitchFamily="18" charset="0"/>
              </a:rPr>
              <a:t>ликвидации </a:t>
            </a:r>
            <a:r>
              <a:rPr lang="ru-RU" dirty="0" err="1" smtClean="0">
                <a:solidFill>
                  <a:schemeClr val="tx1"/>
                </a:solidFill>
                <a:latin typeface="Times New Roman" pitchFamily="18" charset="0"/>
                <a:cs typeface="Times New Roman" pitchFamily="18" charset="0"/>
              </a:rPr>
              <a:t>блутанга</a:t>
            </a:r>
            <a:endParaRPr lang="ru-RU"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452005165"/>
      </p:ext>
    </p:extLst>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80672" y="395914"/>
            <a:ext cx="6512511" cy="1143000"/>
          </a:xfrm>
        </p:spPr>
        <p:txBody>
          <a:bodyPr/>
          <a:lstStyle/>
          <a:p>
            <a:pPr marL="0" indent="0" algn="ctr">
              <a:buNone/>
            </a:pPr>
            <a:r>
              <a:rPr lang="ru-RU" b="1" dirty="0" smtClean="0">
                <a:solidFill>
                  <a:schemeClr val="tx1"/>
                </a:solidFill>
                <a:latin typeface="Times New Roman" pitchFamily="18" charset="0"/>
                <a:cs typeface="Times New Roman" pitchFamily="18" charset="0"/>
              </a:rPr>
              <a:t>Диагноз</a:t>
            </a:r>
            <a:endParaRPr lang="ru-RU" b="1" dirty="0">
              <a:solidFill>
                <a:schemeClr val="tx1"/>
              </a:solidFill>
              <a:latin typeface="Times New Roman" pitchFamily="18" charset="0"/>
              <a:cs typeface="Times New Roman" pitchFamily="18" charset="0"/>
            </a:endParaRPr>
          </a:p>
        </p:txBody>
      </p:sp>
      <p:sp>
        <p:nvSpPr>
          <p:cNvPr id="3" name="Объект 2"/>
          <p:cNvSpPr>
            <a:spLocks noGrp="1"/>
          </p:cNvSpPr>
          <p:nvPr>
            <p:ph sz="quarter" idx="13"/>
          </p:nvPr>
        </p:nvSpPr>
        <p:spPr>
          <a:xfrm>
            <a:off x="387927" y="1343891"/>
            <a:ext cx="8368146" cy="5153890"/>
          </a:xfrm>
        </p:spPr>
        <p:txBody>
          <a:bodyPr>
            <a:normAutofit/>
          </a:bodyPr>
          <a:lstStyle/>
          <a:p>
            <a:pPr marL="45720" indent="0">
              <a:buNone/>
            </a:pPr>
            <a:r>
              <a:rPr lang="ru-RU" sz="2800" dirty="0" smtClean="0">
                <a:solidFill>
                  <a:schemeClr val="tx1"/>
                </a:solidFill>
                <a:latin typeface="Times New Roman" pitchFamily="18" charset="0"/>
                <a:cs typeface="Times New Roman" pitchFamily="18" charset="0"/>
              </a:rPr>
              <a:t>Диагноз </a:t>
            </a:r>
            <a:r>
              <a:rPr lang="ru-RU" sz="2800" dirty="0">
                <a:solidFill>
                  <a:schemeClr val="tx1"/>
                </a:solidFill>
                <a:latin typeface="Times New Roman" pitchFamily="18" charset="0"/>
                <a:cs typeface="Times New Roman" pitchFamily="18" charset="0"/>
              </a:rPr>
              <a:t>ставят на основании эпизоотологических данных клинических    признаков,    патологоанатомических изменений и результатов лабораторных </a:t>
            </a:r>
            <a:r>
              <a:rPr lang="ru-RU" sz="2800" dirty="0" smtClean="0">
                <a:solidFill>
                  <a:schemeClr val="tx1"/>
                </a:solidFill>
                <a:latin typeface="Times New Roman" pitchFamily="18" charset="0"/>
                <a:cs typeface="Times New Roman" pitchFamily="18" charset="0"/>
              </a:rPr>
              <a:t>исследований.</a:t>
            </a:r>
          </a:p>
          <a:p>
            <a:pPr marL="45720" indent="0">
              <a:buNone/>
            </a:pPr>
            <a:r>
              <a:rPr lang="ru-RU" sz="2800" dirty="0" smtClean="0">
                <a:solidFill>
                  <a:schemeClr val="tx1"/>
                </a:solidFill>
                <a:latin typeface="Times New Roman" pitchFamily="18" charset="0"/>
                <a:cs typeface="Times New Roman" pitchFamily="18" charset="0"/>
              </a:rPr>
              <a:t>Выделение </a:t>
            </a:r>
            <a:r>
              <a:rPr lang="ru-RU" sz="2800" dirty="0">
                <a:solidFill>
                  <a:schemeClr val="tx1"/>
                </a:solidFill>
                <a:latin typeface="Times New Roman" pitchFamily="18" charset="0"/>
                <a:cs typeface="Times New Roman" pitchFamily="18" charset="0"/>
              </a:rPr>
              <a:t>вируса (из крови, селезенки, лимфоузлов) проводят в культуре клеток почек ягнят или хомячков, в куриных эмбрионах, которых заражают внутривенно, а также на мышах при </a:t>
            </a:r>
            <a:r>
              <a:rPr lang="ru-RU" sz="2800" dirty="0" err="1">
                <a:solidFill>
                  <a:schemeClr val="tx1"/>
                </a:solidFill>
                <a:latin typeface="Times New Roman" pitchFamily="18" charset="0"/>
                <a:cs typeface="Times New Roman" pitchFamily="18" charset="0"/>
              </a:rPr>
              <a:t>интрацеребральной</a:t>
            </a:r>
            <a:r>
              <a:rPr lang="ru-RU" sz="2800" dirty="0">
                <a:solidFill>
                  <a:schemeClr val="tx1"/>
                </a:solidFill>
                <a:latin typeface="Times New Roman" pitchFamily="18" charset="0"/>
                <a:cs typeface="Times New Roman" pitchFamily="18" charset="0"/>
              </a:rPr>
              <a:t> инъекции</a:t>
            </a:r>
            <a:r>
              <a:rPr lang="ru-RU" sz="2800" dirty="0" smtClean="0">
                <a:solidFill>
                  <a:schemeClr val="tx1"/>
                </a:solidFill>
                <a:latin typeface="Times New Roman" pitchFamily="18" charset="0"/>
                <a:cs typeface="Times New Roman" pitchFamily="18" charset="0"/>
              </a:rPr>
              <a:t>.</a:t>
            </a:r>
            <a:endParaRPr lang="ru-RU"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680561632"/>
      </p:ext>
    </p:extLst>
  </p:cSld>
  <p:clrMapOvr>
    <a:masterClrMapping/>
  </p:clrMapOvr>
  <p:transition spd="slow">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443345" y="429491"/>
            <a:ext cx="8312727" cy="6082145"/>
          </a:xfrm>
        </p:spPr>
        <p:txBody>
          <a:bodyPr>
            <a:normAutofit/>
          </a:bodyPr>
          <a:lstStyle/>
          <a:p>
            <a:pPr marL="45720" indent="0">
              <a:buNone/>
            </a:pPr>
            <a:r>
              <a:rPr lang="ru-RU" sz="2400" dirty="0" err="1">
                <a:solidFill>
                  <a:schemeClr val="tx1"/>
                </a:solidFill>
                <a:latin typeface="Times New Roman" pitchFamily="18" charset="0"/>
                <a:cs typeface="Times New Roman" pitchFamily="18" charset="0"/>
              </a:rPr>
              <a:t>Биопробу</a:t>
            </a:r>
            <a:r>
              <a:rPr lang="ru-RU" sz="2400" dirty="0">
                <a:solidFill>
                  <a:schemeClr val="tx1"/>
                </a:solidFill>
                <a:latin typeface="Times New Roman" pitchFamily="18" charset="0"/>
                <a:cs typeface="Times New Roman" pitchFamily="18" charset="0"/>
              </a:rPr>
              <a:t> ставят на двух овцах, предварительно проверенных </a:t>
            </a:r>
            <a:r>
              <a:rPr lang="ru-RU" sz="2400" dirty="0" err="1">
                <a:solidFill>
                  <a:schemeClr val="tx1"/>
                </a:solidFill>
                <a:latin typeface="Times New Roman" pitchFamily="18" charset="0"/>
                <a:cs typeface="Times New Roman" pitchFamily="18" charset="0"/>
              </a:rPr>
              <a:t>серологически</a:t>
            </a:r>
            <a:r>
              <a:rPr lang="ru-RU" sz="2400" dirty="0">
                <a:solidFill>
                  <a:schemeClr val="tx1"/>
                </a:solidFill>
                <a:latin typeface="Times New Roman" pitchFamily="18" charset="0"/>
                <a:cs typeface="Times New Roman" pitchFamily="18" charset="0"/>
              </a:rPr>
              <a:t> на отсутствие комплементсвязывающих антител к вирусу катаральной лихорадки; им вводят внутривенно по 10 мл крови больного животного, суспензию, приготовленную из органов павших овец, или выделенный на культуре клеток или в куриных эмбрионах вирус,  Характерным для катаральной лихорадки овец считается повышение температуры до 41 °С и выше на шестой — восьмой день после заражения с последующим развитием клинических признаков болезни. Во всех случаях выделение вируса подтверждают серологическими методами (РДП, ИФА, МФА, РСК, РН, РНГА).</a:t>
            </a:r>
          </a:p>
          <a:p>
            <a:pPr marL="45720" indent="0">
              <a:buNone/>
            </a:pPr>
            <a:r>
              <a:rPr lang="ru-RU" sz="2400" dirty="0">
                <a:solidFill>
                  <a:schemeClr val="tx1"/>
                </a:solidFill>
                <a:latin typeface="Times New Roman" pitchFamily="18" charset="0"/>
                <a:cs typeface="Times New Roman" pitchFamily="18" charset="0"/>
              </a:rPr>
              <a:t>Необходимо исключить ящур, контагиозный пустулезный дерматит (</a:t>
            </a:r>
            <a:r>
              <a:rPr lang="ru-RU" sz="2400" dirty="0" err="1">
                <a:solidFill>
                  <a:schemeClr val="tx1"/>
                </a:solidFill>
                <a:latin typeface="Times New Roman" pitchFamily="18" charset="0"/>
                <a:cs typeface="Times New Roman" pitchFamily="18" charset="0"/>
              </a:rPr>
              <a:t>эктима</a:t>
            </a:r>
            <a:r>
              <a:rPr lang="ru-RU" sz="2400" dirty="0">
                <a:solidFill>
                  <a:schemeClr val="tx1"/>
                </a:solidFill>
                <a:latin typeface="Times New Roman" pitchFamily="18" charset="0"/>
                <a:cs typeface="Times New Roman" pitchFamily="18" charset="0"/>
              </a:rPr>
              <a:t>), оспу, везикулярный стоматит, злокачественную катаральную лихорадку, </a:t>
            </a:r>
            <a:r>
              <a:rPr lang="ru-RU" sz="2400" dirty="0" err="1" smtClean="0">
                <a:solidFill>
                  <a:schemeClr val="tx1"/>
                </a:solidFill>
                <a:latin typeface="Times New Roman" pitchFamily="18" charset="0"/>
                <a:cs typeface="Times New Roman" pitchFamily="18" charset="0"/>
              </a:rPr>
              <a:t>некробактериоз</a:t>
            </a:r>
            <a:r>
              <a:rPr lang="ru-RU" sz="2400" dirty="0" smtClean="0">
                <a:solidFill>
                  <a:schemeClr val="tx1"/>
                </a:solidFill>
                <a:latin typeface="Times New Roman" pitchFamily="18" charset="0"/>
                <a:cs typeface="Times New Roman" pitchFamily="18" charset="0"/>
              </a:rPr>
              <a:t>.</a:t>
            </a:r>
            <a:endParaRPr lang="ru-RU" sz="2400" dirty="0">
              <a:solidFill>
                <a:schemeClr val="tx1"/>
              </a:solidFill>
              <a:latin typeface="Times New Roman" pitchFamily="18" charset="0"/>
              <a:cs typeface="Times New Roman" pitchFamily="18" charset="0"/>
            </a:endParaRPr>
          </a:p>
          <a:p>
            <a:pPr marL="45720" indent="0">
              <a:buNone/>
            </a:pPr>
            <a:endParaRPr lang="ru-RU" dirty="0"/>
          </a:p>
        </p:txBody>
      </p:sp>
    </p:spTree>
    <p:extLst>
      <p:ext uri="{BB962C8B-B14F-4D97-AF65-F5344CB8AC3E}">
        <p14:creationId xmlns:p14="http://schemas.microsoft.com/office/powerpoint/2010/main" val="352960412"/>
      </p:ext>
    </p:extLst>
  </p:cSld>
  <p:clrMapOvr>
    <a:masterClrMapping/>
  </p:clrMapOvr>
  <p:transition spd="slow">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77654" y="0"/>
            <a:ext cx="6512511" cy="817418"/>
          </a:xfrm>
        </p:spPr>
        <p:txBody>
          <a:bodyPr/>
          <a:lstStyle/>
          <a:p>
            <a:pPr marL="0" indent="0" algn="ctr">
              <a:buNone/>
            </a:pPr>
            <a:r>
              <a:rPr lang="ru-RU" b="1" dirty="0" smtClean="0">
                <a:solidFill>
                  <a:schemeClr val="tx1"/>
                </a:solidFill>
                <a:latin typeface="Times New Roman" pitchFamily="18" charset="0"/>
                <a:cs typeface="Times New Roman" pitchFamily="18" charset="0"/>
              </a:rPr>
              <a:t>Профилактика</a:t>
            </a:r>
            <a:endParaRPr lang="ru-RU" b="1" dirty="0">
              <a:solidFill>
                <a:schemeClr val="tx1"/>
              </a:solidFill>
              <a:latin typeface="Times New Roman" pitchFamily="18" charset="0"/>
              <a:cs typeface="Times New Roman" pitchFamily="18" charset="0"/>
            </a:endParaRPr>
          </a:p>
        </p:txBody>
      </p:sp>
      <p:sp>
        <p:nvSpPr>
          <p:cNvPr id="3" name="Объект 2"/>
          <p:cNvSpPr>
            <a:spLocks noGrp="1"/>
          </p:cNvSpPr>
          <p:nvPr>
            <p:ph sz="quarter" idx="13"/>
          </p:nvPr>
        </p:nvSpPr>
        <p:spPr>
          <a:xfrm>
            <a:off x="360218" y="856210"/>
            <a:ext cx="8326582" cy="5059681"/>
          </a:xfrm>
        </p:spPr>
        <p:txBody>
          <a:bodyPr>
            <a:noAutofit/>
          </a:bodyPr>
          <a:lstStyle/>
          <a:p>
            <a:pPr marL="45720" indent="0">
              <a:buNone/>
            </a:pPr>
            <a:r>
              <a:rPr lang="ru-RU" sz="2800" dirty="0">
                <a:latin typeface="Times New Roman" pitchFamily="18" charset="0"/>
                <a:cs typeface="Times New Roman" pitchFamily="18" charset="0"/>
              </a:rPr>
              <a:t>Переболевшие овцы приобретают пожизненный иммунитет к тому типу вируса, который вызвал болезнь. Возможна реинфекция другим типом вируса в течение того же сезона или на следующий год. Для профилактики  применяют </a:t>
            </a:r>
            <a:r>
              <a:rPr lang="ru-RU" sz="2800" dirty="0" err="1">
                <a:latin typeface="Times New Roman" pitchFamily="18" charset="0"/>
                <a:cs typeface="Times New Roman" pitchFamily="18" charset="0"/>
              </a:rPr>
              <a:t>культуральную</a:t>
            </a:r>
            <a:r>
              <a:rPr lang="ru-RU" sz="2800" dirty="0">
                <a:latin typeface="Times New Roman" pitchFamily="18" charset="0"/>
                <a:cs typeface="Times New Roman" pitchFamily="18" charset="0"/>
              </a:rPr>
              <a:t> вакцину, в результате введения которой животное </a:t>
            </a:r>
            <a:r>
              <a:rPr lang="ru-RU" sz="2800" dirty="0" err="1">
                <a:latin typeface="Times New Roman" pitchFamily="18" charset="0"/>
                <a:cs typeface="Times New Roman" pitchFamily="18" charset="0"/>
              </a:rPr>
              <a:t>иммунно</a:t>
            </a:r>
            <a:r>
              <a:rPr lang="ru-RU" sz="2800" dirty="0">
                <a:latin typeface="Times New Roman" pitchFamily="18" charset="0"/>
                <a:cs typeface="Times New Roman" pitchFamily="18" charset="0"/>
              </a:rPr>
              <a:t> в течение года.</a:t>
            </a:r>
          </a:p>
          <a:p>
            <a:pPr marL="45720" indent="0">
              <a:buNone/>
            </a:pPr>
            <a:r>
              <a:rPr lang="ru-RU" sz="2800" dirty="0">
                <a:latin typeface="Times New Roman" pitchFamily="18" charset="0"/>
                <a:cs typeface="Times New Roman" pitchFamily="18" charset="0"/>
              </a:rPr>
              <a:t>Ягнята, родившиеся от иммунных овец, обладают пассивным </a:t>
            </a:r>
            <a:r>
              <a:rPr lang="ru-RU" sz="2800" dirty="0" err="1">
                <a:latin typeface="Times New Roman" pitchFamily="18" charset="0"/>
                <a:cs typeface="Times New Roman" pitchFamily="18" charset="0"/>
              </a:rPr>
              <a:t>колостральным</a:t>
            </a:r>
            <a:r>
              <a:rPr lang="ru-RU" sz="2800" dirty="0">
                <a:latin typeface="Times New Roman" pitchFamily="18" charset="0"/>
                <a:cs typeface="Times New Roman" pitchFamily="18" charset="0"/>
              </a:rPr>
              <a:t> иммунитетом продолжительностью до трех месяцев.</a:t>
            </a:r>
          </a:p>
          <a:p>
            <a:pPr marL="45720" indent="0">
              <a:buNone/>
            </a:pPr>
            <a:r>
              <a:rPr lang="ru-RU" sz="2800" dirty="0" smtClean="0">
                <a:latin typeface="Times New Roman" pitchFamily="18" charset="0"/>
                <a:cs typeface="Times New Roman" pitchFamily="18" charset="0"/>
              </a:rPr>
              <a:t>Основное </a:t>
            </a:r>
            <a:r>
              <a:rPr lang="ru-RU" sz="2800" dirty="0">
                <a:latin typeface="Times New Roman" pitchFamily="18" charset="0"/>
                <a:cs typeface="Times New Roman" pitchFamily="18" charset="0"/>
              </a:rPr>
              <a:t>внимание должно быть обращено на строгий контроль за ввозом животных</a:t>
            </a:r>
            <a:r>
              <a:rPr lang="ru-RU" sz="2800" dirty="0" smtClean="0">
                <a:latin typeface="Times New Roman" pitchFamily="18" charset="0"/>
                <a:cs typeface="Times New Roman" pitchFamily="18" charset="0"/>
              </a:rPr>
              <a:t>.</a:t>
            </a:r>
            <a:endParaRPr lang="ru-RU" sz="2800" dirty="0">
              <a:latin typeface="Times New Roman" pitchFamily="18" charset="0"/>
              <a:cs typeface="Times New Roman" pitchFamily="18" charset="0"/>
            </a:endParaRPr>
          </a:p>
        </p:txBody>
      </p:sp>
    </p:spTree>
    <p:extLst>
      <p:ext uri="{BB962C8B-B14F-4D97-AF65-F5344CB8AC3E}">
        <p14:creationId xmlns:p14="http://schemas.microsoft.com/office/powerpoint/2010/main" val="1668749795"/>
      </p:ext>
    </p:extLst>
  </p:cSld>
  <p:clrMapOvr>
    <a:masterClrMapping/>
  </p:clrMapOvr>
  <p:transition spd="slow">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36090" y="298932"/>
            <a:ext cx="6512511" cy="1143000"/>
          </a:xfrm>
        </p:spPr>
        <p:txBody>
          <a:bodyPr/>
          <a:lstStyle/>
          <a:p>
            <a:pPr marL="0" indent="0">
              <a:buNone/>
            </a:pPr>
            <a:r>
              <a:rPr lang="ru-RU" dirty="0" smtClean="0"/>
              <a:t>Меры по ликвидации</a:t>
            </a:r>
            <a:endParaRPr lang="ru-RU" dirty="0"/>
          </a:p>
        </p:txBody>
      </p:sp>
      <p:sp>
        <p:nvSpPr>
          <p:cNvPr id="3" name="Объект 2"/>
          <p:cNvSpPr>
            <a:spLocks noGrp="1"/>
          </p:cNvSpPr>
          <p:nvPr>
            <p:ph sz="quarter" idx="13"/>
          </p:nvPr>
        </p:nvSpPr>
        <p:spPr>
          <a:xfrm>
            <a:off x="471056" y="1285702"/>
            <a:ext cx="8312726" cy="5225934"/>
          </a:xfrm>
        </p:spPr>
        <p:txBody>
          <a:bodyPr>
            <a:normAutofit fontScale="85000" lnSpcReduction="20000"/>
          </a:bodyPr>
          <a:lstStyle/>
          <a:p>
            <a:pPr marL="45720" indent="0">
              <a:buNone/>
            </a:pPr>
            <a:r>
              <a:rPr lang="ru-RU" sz="2600" dirty="0">
                <a:solidFill>
                  <a:schemeClr val="tx1"/>
                </a:solidFill>
                <a:latin typeface="Times New Roman" pitchFamily="18" charset="0"/>
                <a:cs typeface="Times New Roman" pitchFamily="18" charset="0"/>
              </a:rPr>
              <a:t>При получении подтверждения диагноза на КЛО,  администрация района  по представлению главного ветеринарного врача района хозяйство (ферму) или участок  пастбища,  где  выпасалась  неблагополучная отара (гурт),  в установленном порядке объявляют неблагополучным. По этой болезни проводят следующие ограничительные мероприятия:</a:t>
            </a:r>
          </a:p>
          <a:p>
            <a:pPr marL="45720" indent="0">
              <a:buNone/>
            </a:pPr>
            <a:r>
              <a:rPr lang="ru-RU" sz="2600" dirty="0" smtClean="0">
                <a:solidFill>
                  <a:schemeClr val="tx1"/>
                </a:solidFill>
                <a:latin typeface="Times New Roman" pitchFamily="18" charset="0"/>
                <a:cs typeface="Times New Roman" pitchFamily="18" charset="0"/>
              </a:rPr>
              <a:t>1. </a:t>
            </a:r>
            <a:r>
              <a:rPr lang="ru-RU" sz="2600" dirty="0">
                <a:solidFill>
                  <a:schemeClr val="tx1"/>
                </a:solidFill>
                <a:latin typeface="Times New Roman" pitchFamily="18" charset="0"/>
                <a:cs typeface="Times New Roman" pitchFamily="18" charset="0"/>
              </a:rPr>
              <a:t>Запрещают  вывоз домашних и диких жвачных животных в другие хозяйства для племенных и </a:t>
            </a:r>
            <a:r>
              <a:rPr lang="ru-RU" sz="2600" dirty="0" err="1">
                <a:solidFill>
                  <a:schemeClr val="tx1"/>
                </a:solidFill>
                <a:latin typeface="Times New Roman" pitchFamily="18" charset="0"/>
                <a:cs typeface="Times New Roman" pitchFamily="18" charset="0"/>
              </a:rPr>
              <a:t>пользовательных</a:t>
            </a:r>
            <a:r>
              <a:rPr lang="ru-RU" sz="2600" dirty="0">
                <a:solidFill>
                  <a:schemeClr val="tx1"/>
                </a:solidFill>
                <a:latin typeface="Times New Roman" pitchFamily="18" charset="0"/>
                <a:cs typeface="Times New Roman" pitchFamily="18" charset="0"/>
              </a:rPr>
              <a:t> целей,  продуктов убоя  и  сырья  животного происхождения (молока,  шерсти,  шкур),  а также спермы, консервированной крови и сыворотки крови жвачных животных;</a:t>
            </a:r>
          </a:p>
          <a:p>
            <a:pPr marL="45720" indent="0">
              <a:buNone/>
            </a:pPr>
            <a:r>
              <a:rPr lang="ru-RU" sz="2600" dirty="0" smtClean="0">
                <a:solidFill>
                  <a:schemeClr val="tx1"/>
                </a:solidFill>
                <a:latin typeface="Times New Roman" pitchFamily="18" charset="0"/>
                <a:cs typeface="Times New Roman" pitchFamily="18" charset="0"/>
              </a:rPr>
              <a:t>2</a:t>
            </a:r>
            <a:r>
              <a:rPr lang="ru-RU" sz="2600" dirty="0">
                <a:solidFill>
                  <a:schemeClr val="tx1"/>
                </a:solidFill>
                <a:latin typeface="Times New Roman" pitchFamily="18" charset="0"/>
                <a:cs typeface="Times New Roman" pitchFamily="18" charset="0"/>
              </a:rPr>
              <a:t>. Запрещают транзитный проезд всех видов транспорта по территории неблагополучного пункта.  Для проезда транспорта должны быть организованы объездные пути;</a:t>
            </a:r>
          </a:p>
          <a:p>
            <a:pPr marL="45720" indent="0">
              <a:buNone/>
            </a:pPr>
            <a:r>
              <a:rPr lang="ru-RU" sz="2600" dirty="0" smtClean="0">
                <a:solidFill>
                  <a:schemeClr val="tx1"/>
                </a:solidFill>
                <a:latin typeface="Times New Roman" pitchFamily="18" charset="0"/>
                <a:cs typeface="Times New Roman" pitchFamily="18" charset="0"/>
              </a:rPr>
              <a:t>3</a:t>
            </a:r>
            <a:r>
              <a:rPr lang="ru-RU" sz="2600" dirty="0">
                <a:solidFill>
                  <a:schemeClr val="tx1"/>
                </a:solidFill>
                <a:latin typeface="Times New Roman" pitchFamily="18" charset="0"/>
                <a:cs typeface="Times New Roman" pitchFamily="18" charset="0"/>
              </a:rPr>
              <a:t>. Больных и подозреваемых в заболевании КЛО животных  выделяют  в  отдельную  группу  и  продолжают  выполнение мероприятий по  п.3.1.;</a:t>
            </a:r>
          </a:p>
          <a:p>
            <a:pPr marL="45720" indent="0">
              <a:buNone/>
            </a:pPr>
            <a:endParaRPr lang="ru-RU" dirty="0" smtClean="0"/>
          </a:p>
          <a:p>
            <a:pPr marL="45720" indent="0">
              <a:buNone/>
            </a:pPr>
            <a:endParaRPr lang="ru-RU" dirty="0"/>
          </a:p>
        </p:txBody>
      </p:sp>
    </p:spTree>
    <p:extLst>
      <p:ext uri="{BB962C8B-B14F-4D97-AF65-F5344CB8AC3E}">
        <p14:creationId xmlns:p14="http://schemas.microsoft.com/office/powerpoint/2010/main" val="705830279"/>
      </p:ext>
    </p:extLst>
  </p:cSld>
  <p:clrMapOvr>
    <a:masterClrMapping/>
  </p:clrMapOvr>
  <p:transition spd="slow">
    <p:wip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415637" y="387927"/>
            <a:ext cx="8354290" cy="6096000"/>
          </a:xfrm>
        </p:spPr>
        <p:txBody>
          <a:bodyPr>
            <a:normAutofit/>
          </a:bodyPr>
          <a:lstStyle/>
          <a:p>
            <a:pPr marL="45720" indent="0">
              <a:buNone/>
            </a:pPr>
            <a:r>
              <a:rPr lang="ru-RU" dirty="0" smtClean="0">
                <a:solidFill>
                  <a:schemeClr val="tx1"/>
                </a:solidFill>
                <a:latin typeface="Times New Roman" pitchFamily="18" charset="0"/>
                <a:cs typeface="Times New Roman" pitchFamily="18" charset="0"/>
              </a:rPr>
              <a:t>4</a:t>
            </a:r>
            <a:r>
              <a:rPr lang="ru-RU" dirty="0">
                <a:solidFill>
                  <a:schemeClr val="tx1"/>
                </a:solidFill>
                <a:latin typeface="Times New Roman" pitchFamily="18" charset="0"/>
                <a:cs typeface="Times New Roman" pitchFamily="18" charset="0"/>
              </a:rPr>
              <a:t>. Организуют  борьбу  с  насекомыми-переносчиками болезни в соответствии с действующими "Методическими указаниями  по  борьбе  с  гнусом и защите животных от его нападения".  Весь транспорт, выходящий за пределы неблагополучного хозяйства (зоны) подлежит обязательной обработке инсектицидами: 1%-</a:t>
            </a:r>
            <a:r>
              <a:rPr lang="ru-RU" dirty="0" err="1">
                <a:solidFill>
                  <a:schemeClr val="tx1"/>
                </a:solidFill>
                <a:latin typeface="Times New Roman" pitchFamily="18" charset="0"/>
                <a:cs typeface="Times New Roman" pitchFamily="18" charset="0"/>
              </a:rPr>
              <a:t>ными</a:t>
            </a:r>
            <a:r>
              <a:rPr lang="ru-RU" dirty="0">
                <a:solidFill>
                  <a:schemeClr val="tx1"/>
                </a:solidFill>
                <a:latin typeface="Times New Roman" pitchFamily="18" charset="0"/>
                <a:cs typeface="Times New Roman" pitchFamily="18" charset="0"/>
              </a:rPr>
              <a:t> водными эмульсиями трихлорметафоса-3, </a:t>
            </a:r>
            <a:r>
              <a:rPr lang="ru-RU" dirty="0" err="1">
                <a:solidFill>
                  <a:schemeClr val="tx1"/>
                </a:solidFill>
                <a:latin typeface="Times New Roman" pitchFamily="18" charset="0"/>
                <a:cs typeface="Times New Roman" pitchFamily="18" charset="0"/>
              </a:rPr>
              <a:t>карбофоса</a:t>
            </a:r>
            <a:r>
              <a:rPr lang="ru-RU" dirty="0">
                <a:solidFill>
                  <a:schemeClr val="tx1"/>
                </a:solidFill>
                <a:latin typeface="Times New Roman" pitchFamily="18" charset="0"/>
                <a:cs typeface="Times New Roman" pitchFamily="18" charset="0"/>
              </a:rPr>
              <a:t>; возможно применение готовых фармацевтических форм </a:t>
            </a:r>
            <a:r>
              <a:rPr lang="ru-RU" dirty="0" err="1">
                <a:solidFill>
                  <a:schemeClr val="tx1"/>
                </a:solidFill>
                <a:latin typeface="Times New Roman" pitchFamily="18" charset="0"/>
                <a:cs typeface="Times New Roman" pitchFamily="18" charset="0"/>
              </a:rPr>
              <a:t>пиретроидов</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Дециса</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Перметрина</a:t>
            </a:r>
            <a:r>
              <a:rPr lang="ru-RU" dirty="0">
                <a:solidFill>
                  <a:schemeClr val="tx1"/>
                </a:solidFill>
                <a:latin typeface="Times New Roman" pitchFamily="18" charset="0"/>
                <a:cs typeface="Times New Roman" pitchFamily="18" charset="0"/>
              </a:rPr>
              <a:t>" и др.);</a:t>
            </a:r>
          </a:p>
          <a:p>
            <a:pPr marL="45720" indent="0">
              <a:buNone/>
            </a:pPr>
            <a:r>
              <a:rPr lang="ru-RU" dirty="0" smtClean="0">
                <a:solidFill>
                  <a:schemeClr val="tx1"/>
                </a:solidFill>
                <a:latin typeface="Times New Roman" pitchFamily="18" charset="0"/>
                <a:cs typeface="Times New Roman" pitchFamily="18" charset="0"/>
              </a:rPr>
              <a:t>5</a:t>
            </a:r>
            <a:r>
              <a:rPr lang="ru-RU" dirty="0">
                <a:solidFill>
                  <a:schemeClr val="tx1"/>
                </a:solidFill>
                <a:latin typeface="Times New Roman" pitchFamily="18" charset="0"/>
                <a:cs typeface="Times New Roman" pitchFamily="18" charset="0"/>
              </a:rPr>
              <a:t>. В период активного лета насекомых,  овец,  коз и, по возможности, других жвачных животных содержат на возвышенных участках и систематически обрабатывают репеллентами и инсектицидами;</a:t>
            </a:r>
          </a:p>
          <a:p>
            <a:pPr marL="45720" indent="0">
              <a:buNone/>
            </a:pPr>
            <a:r>
              <a:rPr lang="ru-RU" dirty="0" smtClean="0">
                <a:solidFill>
                  <a:schemeClr val="tx1"/>
                </a:solidFill>
                <a:latin typeface="Times New Roman" pitchFamily="18" charset="0"/>
                <a:cs typeface="Times New Roman" pitchFamily="18" charset="0"/>
              </a:rPr>
              <a:t>6</a:t>
            </a:r>
            <a:r>
              <a:rPr lang="ru-RU" dirty="0">
                <a:solidFill>
                  <a:schemeClr val="tx1"/>
                </a:solidFill>
                <a:latin typeface="Times New Roman" pitchFamily="18" charset="0"/>
                <a:cs typeface="Times New Roman" pitchFamily="18" charset="0"/>
              </a:rPr>
              <a:t>. Подвергают дезинфекции и дезинсекции помещения для животных (кошары, навесы, тырла и др.),территории ферм, убойные площадки, животноводческий инвентарь, спецодежду и транспорт. Дезинфекцию проводят 2%-</a:t>
            </a:r>
            <a:r>
              <a:rPr lang="ru-RU" dirty="0" err="1">
                <a:solidFill>
                  <a:schemeClr val="tx1"/>
                </a:solidFill>
                <a:latin typeface="Times New Roman" pitchFamily="18" charset="0"/>
                <a:cs typeface="Times New Roman" pitchFamily="18" charset="0"/>
              </a:rPr>
              <a:t>ным</a:t>
            </a:r>
            <a:r>
              <a:rPr lang="ru-RU" dirty="0">
                <a:solidFill>
                  <a:schemeClr val="tx1"/>
                </a:solidFill>
                <a:latin typeface="Times New Roman" pitchFamily="18" charset="0"/>
                <a:cs typeface="Times New Roman" pitchFamily="18" charset="0"/>
              </a:rPr>
              <a:t> раствором формальдегида, 4%-</a:t>
            </a:r>
            <a:r>
              <a:rPr lang="ru-RU" dirty="0" err="1">
                <a:solidFill>
                  <a:schemeClr val="tx1"/>
                </a:solidFill>
                <a:latin typeface="Times New Roman" pitchFamily="18" charset="0"/>
                <a:cs typeface="Times New Roman" pitchFamily="18" charset="0"/>
              </a:rPr>
              <a:t>ным</a:t>
            </a:r>
            <a:r>
              <a:rPr lang="ru-RU" dirty="0">
                <a:solidFill>
                  <a:schemeClr val="tx1"/>
                </a:solidFill>
                <a:latin typeface="Times New Roman" pitchFamily="18" charset="0"/>
                <a:cs typeface="Times New Roman" pitchFamily="18" charset="0"/>
              </a:rPr>
              <a:t> горячим раствором едкого натра, раствором </a:t>
            </a:r>
            <a:r>
              <a:rPr lang="ru-RU" dirty="0" err="1">
                <a:solidFill>
                  <a:schemeClr val="tx1"/>
                </a:solidFill>
                <a:latin typeface="Times New Roman" pitchFamily="18" charset="0"/>
                <a:cs typeface="Times New Roman" pitchFamily="18" charset="0"/>
              </a:rPr>
              <a:t>двутретиосновной</a:t>
            </a:r>
            <a:r>
              <a:rPr lang="ru-RU" dirty="0">
                <a:solidFill>
                  <a:schemeClr val="tx1"/>
                </a:solidFill>
                <a:latin typeface="Times New Roman" pitchFamily="18" charset="0"/>
                <a:cs typeface="Times New Roman" pitchFamily="18" charset="0"/>
              </a:rPr>
              <a:t> соли гипохлорит кальция (ДТСГК)  или хлорной извести, содержащими не менее 3% активного хлора из расчета 1 л/м2 и экспозицией 3 часа;</a:t>
            </a:r>
          </a:p>
        </p:txBody>
      </p:sp>
    </p:spTree>
    <p:extLst>
      <p:ext uri="{BB962C8B-B14F-4D97-AF65-F5344CB8AC3E}">
        <p14:creationId xmlns:p14="http://schemas.microsoft.com/office/powerpoint/2010/main" val="1262435785"/>
      </p:ext>
    </p:extLst>
  </p:cSld>
  <p:clrMapOvr>
    <a:masterClrMapping/>
  </p:clrMapOvr>
  <p:transition spd="slow">
    <p:wip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180109" y="138546"/>
            <a:ext cx="9365673" cy="4862945"/>
          </a:xfrm>
        </p:spPr>
        <p:txBody>
          <a:bodyPr>
            <a:noAutofit/>
          </a:bodyPr>
          <a:lstStyle/>
          <a:p>
            <a:pPr marL="45720" indent="0">
              <a:buNone/>
            </a:pPr>
            <a:r>
              <a:rPr lang="ru-RU" sz="2400" dirty="0" smtClean="0">
                <a:solidFill>
                  <a:schemeClr val="tx1"/>
                </a:solidFill>
                <a:latin typeface="Times New Roman" pitchFamily="18" charset="0"/>
                <a:cs typeface="Times New Roman" pitchFamily="18" charset="0"/>
              </a:rPr>
              <a:t>6. Подвергают </a:t>
            </a:r>
            <a:r>
              <a:rPr lang="ru-RU" sz="2400" dirty="0">
                <a:solidFill>
                  <a:schemeClr val="tx1"/>
                </a:solidFill>
                <a:latin typeface="Times New Roman" pitchFamily="18" charset="0"/>
                <a:cs typeface="Times New Roman" pitchFamily="18" charset="0"/>
              </a:rPr>
              <a:t>дезинфекции и дезинсекции помещения для животных (кошары, навесы, тырла и др.),территории ферм, убойные площадки, животноводческий инвентарь, спецодежду и транспорт. Дезинфекцию проводят 2%-</a:t>
            </a:r>
            <a:r>
              <a:rPr lang="ru-RU" sz="2400" dirty="0" err="1">
                <a:solidFill>
                  <a:schemeClr val="tx1"/>
                </a:solidFill>
                <a:latin typeface="Times New Roman" pitchFamily="18" charset="0"/>
                <a:cs typeface="Times New Roman" pitchFamily="18" charset="0"/>
              </a:rPr>
              <a:t>ным</a:t>
            </a:r>
            <a:r>
              <a:rPr lang="ru-RU" sz="2400" dirty="0">
                <a:solidFill>
                  <a:schemeClr val="tx1"/>
                </a:solidFill>
                <a:latin typeface="Times New Roman" pitchFamily="18" charset="0"/>
                <a:cs typeface="Times New Roman" pitchFamily="18" charset="0"/>
              </a:rPr>
              <a:t> раствором формальдегида, 4%-</a:t>
            </a:r>
            <a:r>
              <a:rPr lang="ru-RU" sz="2400" dirty="0" err="1">
                <a:solidFill>
                  <a:schemeClr val="tx1"/>
                </a:solidFill>
                <a:latin typeface="Times New Roman" pitchFamily="18" charset="0"/>
                <a:cs typeface="Times New Roman" pitchFamily="18" charset="0"/>
              </a:rPr>
              <a:t>ным</a:t>
            </a:r>
            <a:r>
              <a:rPr lang="ru-RU" sz="2400" dirty="0">
                <a:solidFill>
                  <a:schemeClr val="tx1"/>
                </a:solidFill>
                <a:latin typeface="Times New Roman" pitchFamily="18" charset="0"/>
                <a:cs typeface="Times New Roman" pitchFamily="18" charset="0"/>
              </a:rPr>
              <a:t> горячим раствором едкого натра, раствором </a:t>
            </a:r>
            <a:r>
              <a:rPr lang="ru-RU" sz="2400" dirty="0" err="1">
                <a:solidFill>
                  <a:schemeClr val="tx1"/>
                </a:solidFill>
                <a:latin typeface="Times New Roman" pitchFamily="18" charset="0"/>
                <a:cs typeface="Times New Roman" pitchFamily="18" charset="0"/>
              </a:rPr>
              <a:t>двутретиосновной</a:t>
            </a:r>
            <a:r>
              <a:rPr lang="ru-RU" sz="2400" dirty="0">
                <a:solidFill>
                  <a:schemeClr val="tx1"/>
                </a:solidFill>
                <a:latin typeface="Times New Roman" pitchFamily="18" charset="0"/>
                <a:cs typeface="Times New Roman" pitchFamily="18" charset="0"/>
              </a:rPr>
              <a:t> соли гипохлорит кальция (ДТСГК)  или хлорной извести, содержащими не менее 3% активного хлора из расчета 1 л/м2 и экспозицией 3 часа;</a:t>
            </a:r>
          </a:p>
          <a:p>
            <a:pPr marL="45720" indent="0">
              <a:buNone/>
            </a:pPr>
            <a:r>
              <a:rPr lang="ru-RU" sz="2400" dirty="0" smtClean="0">
                <a:solidFill>
                  <a:schemeClr val="tx1"/>
                </a:solidFill>
                <a:latin typeface="Times New Roman" pitchFamily="18" charset="0"/>
                <a:cs typeface="Times New Roman" pitchFamily="18" charset="0"/>
              </a:rPr>
              <a:t>7</a:t>
            </a:r>
            <a:r>
              <a:rPr lang="ru-RU" sz="2400" dirty="0">
                <a:solidFill>
                  <a:schemeClr val="tx1"/>
                </a:solidFill>
                <a:latin typeface="Times New Roman" pitchFamily="18" charset="0"/>
                <a:cs typeface="Times New Roman" pitchFamily="18" charset="0"/>
              </a:rPr>
              <a:t>. Устанавливают постоянное ветеринарное наблюдение  за  животными неблагополучных отар (гуртов) в течение </a:t>
            </a:r>
            <a:r>
              <a:rPr lang="ru-RU" sz="2400" dirty="0" err="1">
                <a:solidFill>
                  <a:schemeClr val="tx1"/>
                </a:solidFill>
                <a:latin typeface="Times New Roman" pitchFamily="18" charset="0"/>
                <a:cs typeface="Times New Roman" pitchFamily="18" charset="0"/>
              </a:rPr>
              <a:t>летнепастбищного</a:t>
            </a:r>
            <a:r>
              <a:rPr lang="ru-RU" sz="2400" dirty="0">
                <a:solidFill>
                  <a:schemeClr val="tx1"/>
                </a:solidFill>
                <a:latin typeface="Times New Roman" pitchFamily="18" charset="0"/>
                <a:cs typeface="Times New Roman" pitchFamily="18" charset="0"/>
              </a:rPr>
              <a:t> периода. Выявленные при ветеринарном осмотре или подозрительные по заболеванию КЛО животные подлежат убою по п.4.2.;</a:t>
            </a:r>
          </a:p>
          <a:p>
            <a:pPr marL="45720" indent="0">
              <a:buNone/>
            </a:pPr>
            <a:r>
              <a:rPr lang="ru-RU" sz="2400" dirty="0" smtClean="0">
                <a:solidFill>
                  <a:schemeClr val="tx1"/>
                </a:solidFill>
                <a:latin typeface="Times New Roman" pitchFamily="18" charset="0"/>
                <a:cs typeface="Times New Roman" pitchFamily="18" charset="0"/>
              </a:rPr>
              <a:t>8</a:t>
            </a:r>
            <a:r>
              <a:rPr lang="ru-RU" sz="2400" dirty="0">
                <a:solidFill>
                  <a:schemeClr val="tx1"/>
                </a:solidFill>
                <a:latin typeface="Times New Roman" pitchFamily="18" charset="0"/>
                <a:cs typeface="Times New Roman" pitchFamily="18" charset="0"/>
              </a:rPr>
              <a:t>. В случае появления КЛО в местностях,  где болезнь не  регистрировали в течение 3 и более лет, или на мелких фермах необходимо произвести убой всех овец (коз) неблагополучной отары или фермы</a:t>
            </a:r>
            <a:r>
              <a:rPr lang="ru-RU" sz="2400" dirty="0" smtClean="0">
                <a:solidFill>
                  <a:schemeClr val="tx1"/>
                </a:solidFill>
                <a:latin typeface="Times New Roman" pitchFamily="18" charset="0"/>
                <a:cs typeface="Times New Roman" pitchFamily="18" charset="0"/>
              </a:rPr>
              <a:t>.</a:t>
            </a:r>
            <a:endParaRPr lang="ru-RU" sz="24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028706118"/>
      </p:ext>
    </p:extLst>
  </p:cSld>
  <p:clrMapOvr>
    <a:masterClrMapping/>
  </p:clrMapOvr>
  <p:transition spd="slow">
    <p:wip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346364" y="290945"/>
            <a:ext cx="8451272" cy="6248400"/>
          </a:xfrm>
        </p:spPr>
        <p:txBody>
          <a:bodyPr>
            <a:normAutofit/>
          </a:bodyPr>
          <a:lstStyle/>
          <a:p>
            <a:pPr marL="45720" indent="0">
              <a:buNone/>
            </a:pPr>
            <a:r>
              <a:rPr lang="ru-RU" dirty="0">
                <a:solidFill>
                  <a:schemeClr val="tx1"/>
                </a:solidFill>
                <a:latin typeface="Times New Roman" pitchFamily="18" charset="0"/>
                <a:cs typeface="Times New Roman" pitchFamily="18" charset="0"/>
              </a:rPr>
              <a:t> 9. Всех клинически здоровых овец,  коз и КРС ежегодно прививают против КЛО  вакцинами  живой  (соответствующего  серотипа)  или инактивированной (приготовленной из штамма возбудителя выделенного в очаге болезни или из гомологичного серотипа вируса КЛО) в  соответствии с наставлением по их применению. Привитые животные должны находиться под наблюдением ветеринарных специалистов не менее  14  дней.</a:t>
            </a:r>
          </a:p>
          <a:p>
            <a:pPr marL="45720" indent="0">
              <a:buNone/>
            </a:pPr>
            <a:r>
              <a:rPr lang="ru-RU" dirty="0" smtClean="0">
                <a:solidFill>
                  <a:schemeClr val="tx1"/>
                </a:solidFill>
                <a:latin typeface="Times New Roman" pitchFamily="18" charset="0"/>
                <a:cs typeface="Times New Roman" pitchFamily="18" charset="0"/>
              </a:rPr>
              <a:t>Категорически  </a:t>
            </a:r>
            <a:r>
              <a:rPr lang="ru-RU" dirty="0">
                <a:solidFill>
                  <a:schemeClr val="tx1"/>
                </a:solidFill>
                <a:latin typeface="Times New Roman" pitchFamily="18" charset="0"/>
                <a:cs typeface="Times New Roman" pitchFamily="18" charset="0"/>
              </a:rPr>
              <a:t>запрещена  комплектация привитых животных других отар  (гуртов</a:t>
            </a:r>
            <a:r>
              <a:rPr lang="ru-RU" dirty="0" smtClean="0">
                <a:solidFill>
                  <a:schemeClr val="tx1"/>
                </a:solidFill>
                <a:latin typeface="Times New Roman" pitchFamily="18" charset="0"/>
                <a:cs typeface="Times New Roman" pitchFamily="18" charset="0"/>
              </a:rPr>
              <a:t>).</a:t>
            </a:r>
          </a:p>
          <a:p>
            <a:pPr marL="45720" indent="0">
              <a:buNone/>
            </a:pPr>
            <a:r>
              <a:rPr lang="ru-RU" dirty="0" smtClean="0">
                <a:solidFill>
                  <a:schemeClr val="tx1"/>
                </a:solidFill>
                <a:latin typeface="Times New Roman" pitchFamily="18" charset="0"/>
                <a:cs typeface="Times New Roman" pitchFamily="18" charset="0"/>
              </a:rPr>
              <a:t>1. Трупы  </a:t>
            </a:r>
            <a:r>
              <a:rPr lang="ru-RU" dirty="0">
                <a:solidFill>
                  <a:schemeClr val="tx1"/>
                </a:solidFill>
                <a:latin typeface="Times New Roman" pitchFamily="18" charset="0"/>
                <a:cs typeface="Times New Roman" pitchFamily="18" charset="0"/>
              </a:rPr>
              <a:t>животных  сжигают в траншеях или специально выделенных площадках, остатки зарывают на глубину не менее 1,5 м. Снятие  шкур с трупов животных запрещено.</a:t>
            </a:r>
          </a:p>
          <a:p>
            <a:pPr marL="45720" indent="0">
              <a:buNone/>
            </a:pPr>
            <a:r>
              <a:rPr lang="ru-RU" dirty="0" smtClean="0">
                <a:solidFill>
                  <a:schemeClr val="tx1"/>
                </a:solidFill>
                <a:latin typeface="Times New Roman" pitchFamily="18" charset="0"/>
                <a:cs typeface="Times New Roman" pitchFamily="18" charset="0"/>
              </a:rPr>
              <a:t>2</a:t>
            </a:r>
            <a:r>
              <a:rPr lang="ru-RU" dirty="0">
                <a:solidFill>
                  <a:schemeClr val="tx1"/>
                </a:solidFill>
                <a:latin typeface="Times New Roman" pitchFamily="18" charset="0"/>
                <a:cs typeface="Times New Roman" pitchFamily="18" charset="0"/>
              </a:rPr>
              <a:t>. Убой овец (коз) проводят на специально  выделенной  убойной площадке или санитарной бойне (мясокомбинате) в сроки, установленные службой </a:t>
            </a:r>
            <a:r>
              <a:rPr lang="ru-RU" dirty="0" err="1">
                <a:solidFill>
                  <a:schemeClr val="tx1"/>
                </a:solidFill>
                <a:latin typeface="Times New Roman" pitchFamily="18" charset="0"/>
                <a:cs typeface="Times New Roman" pitchFamily="18" charset="0"/>
              </a:rPr>
              <a:t>госветнадзора</a:t>
            </a:r>
            <a:r>
              <a:rPr lang="ru-RU" dirty="0">
                <a:solidFill>
                  <a:schemeClr val="tx1"/>
                </a:solidFill>
                <a:latin typeface="Times New Roman" pitchFamily="18" charset="0"/>
                <a:cs typeface="Times New Roman" pitchFamily="18" charset="0"/>
              </a:rPr>
              <a:t> для немедленного убоя,  под контролем главного  ветеринарного врача района. При этом клинически больных и подозреваемых в заболевании животных убивают, после группы животных, подозреваемых в заражении. После убоя производят дезинфекцию, дезинсекцию и  </a:t>
            </a:r>
            <a:r>
              <a:rPr lang="ru-RU" dirty="0" err="1">
                <a:solidFill>
                  <a:schemeClr val="tx1"/>
                </a:solidFill>
                <a:latin typeface="Times New Roman" pitchFamily="18" charset="0"/>
                <a:cs typeface="Times New Roman" pitchFamily="18" charset="0"/>
              </a:rPr>
              <a:t>дезакаризацию</a:t>
            </a:r>
            <a:r>
              <a:rPr lang="ru-RU" dirty="0">
                <a:solidFill>
                  <a:schemeClr val="tx1"/>
                </a:solidFill>
                <a:latin typeface="Times New Roman" pitchFamily="18" charset="0"/>
                <a:cs typeface="Times New Roman" pitchFamily="18" charset="0"/>
              </a:rPr>
              <a:t> всех мест, где находилась подвергнутая убою группа животных</a:t>
            </a:r>
            <a:r>
              <a:rPr lang="ru-RU" dirty="0" smtClean="0">
                <a:solidFill>
                  <a:schemeClr val="tx1"/>
                </a:solidFill>
                <a:latin typeface="Times New Roman" pitchFamily="18" charset="0"/>
                <a:cs typeface="Times New Roman" pitchFamily="18" charset="0"/>
              </a:rPr>
              <a:t>.</a:t>
            </a:r>
            <a:endParaRPr lang="ru-RU"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810722594"/>
      </p:ext>
    </p:extLst>
  </p:cSld>
  <p:clrMapOvr>
    <a:masterClrMapping/>
  </p:clrMapOvr>
  <p:transition spd="slow">
    <p:wip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401782" y="290946"/>
            <a:ext cx="8395854" cy="6192982"/>
          </a:xfrm>
        </p:spPr>
        <p:txBody>
          <a:bodyPr>
            <a:normAutofit/>
          </a:bodyPr>
          <a:lstStyle/>
          <a:p>
            <a:pPr marL="45720" indent="0">
              <a:buNone/>
            </a:pPr>
            <a:r>
              <a:rPr lang="ru-RU" dirty="0" smtClean="0">
                <a:solidFill>
                  <a:schemeClr val="tx1"/>
                </a:solidFill>
                <a:latin typeface="Times New Roman" pitchFamily="18" charset="0"/>
                <a:cs typeface="Times New Roman" pitchFamily="18" charset="0"/>
              </a:rPr>
              <a:t>Мясо </a:t>
            </a:r>
            <a:r>
              <a:rPr lang="ru-RU" dirty="0">
                <a:solidFill>
                  <a:schemeClr val="tx1"/>
                </a:solidFill>
                <a:latin typeface="Times New Roman" pitchFamily="18" charset="0"/>
                <a:cs typeface="Times New Roman" pitchFamily="18" charset="0"/>
              </a:rPr>
              <a:t>и другие продукты,  полученные от убоя больных  и  подозрительных  по  заболеванию КЛО животных,  подлежат </a:t>
            </a:r>
            <a:r>
              <a:rPr lang="ru-RU" dirty="0" err="1">
                <a:solidFill>
                  <a:schemeClr val="tx1"/>
                </a:solidFill>
                <a:latin typeface="Times New Roman" pitchFamily="18" charset="0"/>
                <a:cs typeface="Times New Roman" pitchFamily="18" charset="0"/>
              </a:rPr>
              <a:t>промпереработке</a:t>
            </a:r>
            <a:r>
              <a:rPr lang="ru-RU" dirty="0">
                <a:solidFill>
                  <a:schemeClr val="tx1"/>
                </a:solidFill>
                <a:latin typeface="Times New Roman" pitchFamily="18" charset="0"/>
                <a:cs typeface="Times New Roman" pitchFamily="18" charset="0"/>
              </a:rPr>
              <a:t> или проварке с доведением температуры в толще массы не менее 800С в течение 2 часов. Внутренние органы, голова и ноги туш с дегенеративными изменениями в мускулатуре,  кровоизлияниями в  подкожной клетчатке  или признаками истощения направляют на техническую утилизацию. Выпуск мяса и других продуктов убоя в сыром виде запрещается.</a:t>
            </a:r>
          </a:p>
          <a:p>
            <a:pPr marL="45720" indent="0">
              <a:buNone/>
            </a:pPr>
            <a:r>
              <a:rPr lang="ru-RU" dirty="0" smtClean="0">
                <a:solidFill>
                  <a:schemeClr val="tx1"/>
                </a:solidFill>
                <a:latin typeface="Times New Roman" pitchFamily="18" charset="0"/>
                <a:cs typeface="Times New Roman" pitchFamily="18" charset="0"/>
              </a:rPr>
              <a:t>3</a:t>
            </a:r>
            <a:r>
              <a:rPr lang="ru-RU" dirty="0">
                <a:solidFill>
                  <a:schemeClr val="tx1"/>
                </a:solidFill>
                <a:latin typeface="Times New Roman" pitchFamily="18" charset="0"/>
                <a:cs typeface="Times New Roman" pitchFamily="18" charset="0"/>
              </a:rPr>
              <a:t>. Шерсть, полученную от овец неблагополучных отар, вывозят из хозяйства на перерабатывающие  предприятия,  упакованной  в  плотную ткань,  там ее подвергают дезинфекции согласно действующему "Наставлению по дезинфекции сырья животного происхождения и предприятий  по  его заготовке, хранению и обработке".</a:t>
            </a:r>
          </a:p>
          <a:p>
            <a:pPr marL="45720" indent="0">
              <a:buNone/>
            </a:pPr>
            <a:r>
              <a:rPr lang="ru-RU" dirty="0" smtClean="0">
                <a:solidFill>
                  <a:schemeClr val="tx1"/>
                </a:solidFill>
                <a:latin typeface="Times New Roman" pitchFamily="18" charset="0"/>
                <a:cs typeface="Times New Roman" pitchFamily="18" charset="0"/>
              </a:rPr>
              <a:t>4</a:t>
            </a:r>
            <a:r>
              <a:rPr lang="ru-RU" dirty="0">
                <a:solidFill>
                  <a:schemeClr val="tx1"/>
                </a:solidFill>
                <a:latin typeface="Times New Roman" pitchFamily="18" charset="0"/>
                <a:cs typeface="Times New Roman" pitchFamily="18" charset="0"/>
              </a:rPr>
              <a:t>. Шкуры,  полученные от больных и подозрительных по заболеванию КЛО животных после их убоя,  обезвреживают 1%-</a:t>
            </a:r>
            <a:r>
              <a:rPr lang="ru-RU" dirty="0" err="1">
                <a:solidFill>
                  <a:schemeClr val="tx1"/>
                </a:solidFill>
                <a:latin typeface="Times New Roman" pitchFamily="18" charset="0"/>
                <a:cs typeface="Times New Roman" pitchFamily="18" charset="0"/>
              </a:rPr>
              <a:t>ным</a:t>
            </a:r>
            <a:r>
              <a:rPr lang="ru-RU" dirty="0">
                <a:solidFill>
                  <a:schemeClr val="tx1"/>
                </a:solidFill>
                <a:latin typeface="Times New Roman" pitchFamily="18" charset="0"/>
                <a:cs typeface="Times New Roman" pitchFamily="18" charset="0"/>
              </a:rPr>
              <a:t> раствором формальдегида или посолочной смесью,  содержащей 83%  поваренной  соли, 7,5%  хлористого аммония и 2%  кальцинированной соды,  с последующим складыванием шкур в штабеля и выдерживанием не менее 10 суток.</a:t>
            </a:r>
          </a:p>
        </p:txBody>
      </p:sp>
    </p:spTree>
    <p:extLst>
      <p:ext uri="{BB962C8B-B14F-4D97-AF65-F5344CB8AC3E}">
        <p14:creationId xmlns:p14="http://schemas.microsoft.com/office/powerpoint/2010/main" val="1197832220"/>
      </p:ext>
    </p:extLst>
  </p:cSld>
  <p:clrMapOvr>
    <a:masterClrMapping/>
  </p:clrMapOvr>
  <p:transition spd="slow">
    <p:wip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1420091" y="1978429"/>
            <a:ext cx="6400800" cy="3474720"/>
          </a:xfrm>
        </p:spPr>
        <p:txBody>
          <a:bodyPr>
            <a:normAutofit/>
          </a:bodyPr>
          <a:lstStyle/>
          <a:p>
            <a:pPr marL="45720" indent="0" algn="ctr">
              <a:buNone/>
            </a:pPr>
            <a:r>
              <a:rPr lang="ru-RU" sz="4800" dirty="0" smtClean="0">
                <a:solidFill>
                  <a:schemeClr val="tx1"/>
                </a:solidFill>
                <a:latin typeface="Times New Roman" pitchFamily="18" charset="0"/>
                <a:cs typeface="Times New Roman" pitchFamily="18" charset="0"/>
              </a:rPr>
              <a:t>Спасибо за внимание!</a:t>
            </a:r>
            <a:endParaRPr lang="ru-RU" sz="4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197832220"/>
      </p:ext>
    </p:extLst>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443345" y="429491"/>
            <a:ext cx="8271163" cy="6040582"/>
          </a:xfrm>
        </p:spPr>
        <p:txBody>
          <a:bodyPr>
            <a:normAutofit/>
          </a:bodyPr>
          <a:lstStyle/>
          <a:p>
            <a:pPr marL="45720" indent="0">
              <a:buNone/>
            </a:pPr>
            <a:r>
              <a:rPr lang="ru-RU" sz="4000" b="1" i="1" dirty="0" smtClean="0">
                <a:solidFill>
                  <a:schemeClr val="tx1"/>
                </a:solidFill>
                <a:latin typeface="Times New Roman" pitchFamily="18" charset="0"/>
                <a:cs typeface="Times New Roman" pitchFamily="18" charset="0"/>
              </a:rPr>
              <a:t>Катаральная лихорадка или </a:t>
            </a:r>
            <a:r>
              <a:rPr lang="ru-RU" sz="4000" b="1" i="1" dirty="0" err="1" smtClean="0">
                <a:solidFill>
                  <a:schemeClr val="tx1"/>
                </a:solidFill>
                <a:latin typeface="Times New Roman" pitchFamily="18" charset="0"/>
                <a:cs typeface="Times New Roman" pitchFamily="18" charset="0"/>
              </a:rPr>
              <a:t>блутанг</a:t>
            </a:r>
            <a:r>
              <a:rPr lang="ru-RU" sz="4000" b="1" i="1" dirty="0" smtClean="0">
                <a:solidFill>
                  <a:schemeClr val="tx1"/>
                </a:solidFill>
                <a:latin typeface="Times New Roman" pitchFamily="18" charset="0"/>
                <a:cs typeface="Times New Roman" pitchFamily="18" charset="0"/>
              </a:rPr>
              <a:t> </a:t>
            </a:r>
            <a:r>
              <a:rPr lang="ru-RU" sz="3600" dirty="0" smtClean="0">
                <a:solidFill>
                  <a:schemeClr val="tx1"/>
                </a:solidFill>
                <a:latin typeface="Times New Roman" pitchFamily="18" charset="0"/>
                <a:cs typeface="Times New Roman" pitchFamily="18" charset="0"/>
              </a:rPr>
              <a:t>(</a:t>
            </a:r>
            <a:r>
              <a:rPr lang="ru-RU" sz="3600" dirty="0" err="1" smtClean="0">
                <a:solidFill>
                  <a:schemeClr val="tx1"/>
                </a:solidFill>
                <a:latin typeface="Times New Roman" pitchFamily="18" charset="0"/>
                <a:cs typeface="Times New Roman" pitchFamily="18" charset="0"/>
              </a:rPr>
              <a:t>febris</a:t>
            </a:r>
            <a:r>
              <a:rPr lang="ru-RU" sz="3600" dirty="0" smtClean="0">
                <a:solidFill>
                  <a:schemeClr val="tx1"/>
                </a:solidFill>
                <a:latin typeface="Times New Roman" pitchFamily="18" charset="0"/>
                <a:cs typeface="Times New Roman" pitchFamily="18" charset="0"/>
              </a:rPr>
              <a:t> </a:t>
            </a:r>
            <a:r>
              <a:rPr lang="ru-RU" sz="3600" dirty="0" err="1">
                <a:solidFill>
                  <a:schemeClr val="tx1"/>
                </a:solidFill>
                <a:latin typeface="Times New Roman" pitchFamily="18" charset="0"/>
                <a:cs typeface="Times New Roman" pitchFamily="18" charset="0"/>
              </a:rPr>
              <a:t>catarrhalis</a:t>
            </a:r>
            <a:r>
              <a:rPr lang="ru-RU" sz="3600" dirty="0">
                <a:solidFill>
                  <a:schemeClr val="tx1"/>
                </a:solidFill>
                <a:latin typeface="Times New Roman" pitchFamily="18" charset="0"/>
                <a:cs typeface="Times New Roman" pitchFamily="18" charset="0"/>
              </a:rPr>
              <a:t> </a:t>
            </a:r>
            <a:r>
              <a:rPr lang="ru-RU" sz="3600" dirty="0" err="1">
                <a:solidFill>
                  <a:schemeClr val="tx1"/>
                </a:solidFill>
                <a:latin typeface="Times New Roman" pitchFamily="18" charset="0"/>
                <a:cs typeface="Times New Roman" pitchFamily="18" charset="0"/>
              </a:rPr>
              <a:t>ovium</a:t>
            </a:r>
            <a:r>
              <a:rPr lang="ru-RU" sz="3600" dirty="0">
                <a:solidFill>
                  <a:schemeClr val="tx1"/>
                </a:solidFill>
                <a:latin typeface="Times New Roman" pitchFamily="18" charset="0"/>
                <a:cs typeface="Times New Roman" pitchFamily="18" charset="0"/>
              </a:rPr>
              <a:t>)</a:t>
            </a:r>
            <a:r>
              <a:rPr lang="ru-RU" sz="3600" b="1" dirty="0">
                <a:solidFill>
                  <a:schemeClr val="tx1"/>
                </a:solidFill>
                <a:latin typeface="Times New Roman" pitchFamily="18" charset="0"/>
                <a:cs typeface="Times New Roman" pitchFamily="18" charset="0"/>
              </a:rPr>
              <a:t> </a:t>
            </a:r>
            <a:r>
              <a:rPr lang="ru-RU" sz="3600" dirty="0">
                <a:solidFill>
                  <a:schemeClr val="tx1"/>
                </a:solidFill>
                <a:latin typeface="Times New Roman" pitchFamily="18" charset="0"/>
                <a:cs typeface="Times New Roman" pitchFamily="18" charset="0"/>
              </a:rPr>
              <a:t>(«Синий язык</a:t>
            </a:r>
            <a:r>
              <a:rPr lang="ru-RU" sz="3600" dirty="0" smtClean="0">
                <a:solidFill>
                  <a:schemeClr val="tx1"/>
                </a:solidFill>
                <a:latin typeface="Times New Roman" pitchFamily="18" charset="0"/>
                <a:cs typeface="Times New Roman" pitchFamily="18" charset="0"/>
              </a:rPr>
              <a:t>») </a:t>
            </a:r>
            <a:r>
              <a:rPr lang="ru-RU" sz="3600" dirty="0">
                <a:solidFill>
                  <a:schemeClr val="tx1"/>
                </a:solidFill>
                <a:latin typeface="Times New Roman" pitchFamily="18" charset="0"/>
                <a:cs typeface="Times New Roman" pitchFamily="18" charset="0"/>
              </a:rPr>
              <a:t>— инфекционная болезнь, проявляющаяся лихорадочным состоянием, воспалительно-некротическими поражениями пищеварительного тракта, языка и дегенеративными изменениями скелетных мышц.</a:t>
            </a:r>
          </a:p>
        </p:txBody>
      </p:sp>
    </p:spTree>
    <p:extLst>
      <p:ext uri="{BB962C8B-B14F-4D97-AF65-F5344CB8AC3E}">
        <p14:creationId xmlns:p14="http://schemas.microsoft.com/office/powerpoint/2010/main" val="2634096830"/>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94526" y="326641"/>
            <a:ext cx="6512511" cy="1143000"/>
          </a:xfrm>
        </p:spPr>
        <p:txBody>
          <a:bodyPr/>
          <a:lstStyle/>
          <a:p>
            <a:pPr marL="0" indent="0" algn="ctr">
              <a:buNone/>
            </a:pPr>
            <a:r>
              <a:rPr lang="ru-RU" b="1" dirty="0" smtClean="0">
                <a:solidFill>
                  <a:schemeClr val="tx1"/>
                </a:solidFill>
                <a:latin typeface="Times New Roman" pitchFamily="18" charset="0"/>
                <a:cs typeface="Times New Roman" pitchFamily="18" charset="0"/>
              </a:rPr>
              <a:t>Этиологи</a:t>
            </a:r>
            <a:r>
              <a:rPr lang="ru-RU" b="1" dirty="0">
                <a:solidFill>
                  <a:schemeClr val="tx1"/>
                </a:solidFill>
                <a:latin typeface="Times New Roman" pitchFamily="18" charset="0"/>
                <a:cs typeface="Times New Roman" pitchFamily="18" charset="0"/>
              </a:rPr>
              <a:t>я</a:t>
            </a:r>
          </a:p>
        </p:txBody>
      </p:sp>
      <p:sp>
        <p:nvSpPr>
          <p:cNvPr id="3" name="Объект 2"/>
          <p:cNvSpPr>
            <a:spLocks noGrp="1"/>
          </p:cNvSpPr>
          <p:nvPr>
            <p:ph sz="quarter" idx="13"/>
          </p:nvPr>
        </p:nvSpPr>
        <p:spPr>
          <a:xfrm>
            <a:off x="374073" y="1341119"/>
            <a:ext cx="8298871" cy="5045825"/>
          </a:xfrm>
        </p:spPr>
        <p:txBody>
          <a:bodyPr>
            <a:normAutofit/>
          </a:bodyPr>
          <a:lstStyle/>
          <a:p>
            <a:pPr marL="45720" indent="0">
              <a:buNone/>
            </a:pPr>
            <a:r>
              <a:rPr lang="ru-RU" sz="2800" b="1" i="1" dirty="0" smtClean="0">
                <a:solidFill>
                  <a:schemeClr val="tx1"/>
                </a:solidFill>
                <a:latin typeface="Times New Roman" pitchFamily="18" charset="0"/>
                <a:cs typeface="Times New Roman" pitchFamily="18" charset="0"/>
              </a:rPr>
              <a:t>Возбудитель</a:t>
            </a:r>
            <a:r>
              <a:rPr lang="ru-RU" sz="2800" dirty="0" smtClean="0">
                <a:solidFill>
                  <a:schemeClr val="tx1"/>
                </a:solidFill>
                <a:latin typeface="Times New Roman" pitchFamily="18" charset="0"/>
                <a:cs typeface="Times New Roman" pitchFamily="18" charset="0"/>
              </a:rPr>
              <a:t> </a:t>
            </a:r>
            <a:r>
              <a:rPr lang="ru-RU" sz="2800" dirty="0">
                <a:solidFill>
                  <a:schemeClr val="tx1"/>
                </a:solidFill>
                <a:latin typeface="Times New Roman" pitchFamily="18" charset="0"/>
                <a:cs typeface="Times New Roman" pitchFamily="18" charset="0"/>
              </a:rPr>
              <a:t>— РНК-геномный вирус — относится к семейству </a:t>
            </a:r>
            <a:r>
              <a:rPr lang="ru-RU" sz="2800" dirty="0" err="1">
                <a:solidFill>
                  <a:schemeClr val="tx1"/>
                </a:solidFill>
                <a:latin typeface="Times New Roman" pitchFamily="18" charset="0"/>
                <a:cs typeface="Times New Roman" pitchFamily="18" charset="0"/>
              </a:rPr>
              <a:t>Reoviridae</a:t>
            </a:r>
            <a:r>
              <a:rPr lang="ru-RU" sz="2800" dirty="0">
                <a:solidFill>
                  <a:schemeClr val="tx1"/>
                </a:solidFill>
                <a:latin typeface="Times New Roman" pitchFamily="18" charset="0"/>
                <a:cs typeface="Times New Roman" pitchFamily="18" charset="0"/>
              </a:rPr>
              <a:t>, роду </a:t>
            </a:r>
            <a:r>
              <a:rPr lang="ru-RU" sz="2800" dirty="0" err="1">
                <a:solidFill>
                  <a:schemeClr val="tx1"/>
                </a:solidFill>
                <a:latin typeface="Times New Roman" pitchFamily="18" charset="0"/>
                <a:cs typeface="Times New Roman" pitchFamily="18" charset="0"/>
              </a:rPr>
              <a:t>Orbivirus</a:t>
            </a:r>
            <a:r>
              <a:rPr lang="ru-RU" sz="2800" dirty="0">
                <a:solidFill>
                  <a:schemeClr val="tx1"/>
                </a:solidFill>
                <a:latin typeface="Times New Roman" pitchFamily="18" charset="0"/>
                <a:cs typeface="Times New Roman" pitchFamily="18" charset="0"/>
              </a:rPr>
              <a:t>.</a:t>
            </a:r>
          </a:p>
          <a:p>
            <a:pPr marL="45720" indent="0">
              <a:buNone/>
            </a:pPr>
            <a:r>
              <a:rPr lang="ru-RU" sz="2800" dirty="0">
                <a:solidFill>
                  <a:schemeClr val="tx1"/>
                </a:solidFill>
                <a:latin typeface="Times New Roman" pitchFamily="18" charset="0"/>
                <a:cs typeface="Times New Roman" pitchFamily="18" charset="0"/>
              </a:rPr>
              <a:t>Диаметр частиц очищенного </a:t>
            </a:r>
            <a:r>
              <a:rPr lang="ru-RU" sz="2800" dirty="0" err="1">
                <a:solidFill>
                  <a:schemeClr val="tx1"/>
                </a:solidFill>
                <a:latin typeface="Times New Roman" pitchFamily="18" charset="0"/>
                <a:cs typeface="Times New Roman" pitchFamily="18" charset="0"/>
              </a:rPr>
              <a:t>культурального</a:t>
            </a:r>
            <a:r>
              <a:rPr lang="ru-RU" sz="2800" dirty="0">
                <a:solidFill>
                  <a:schemeClr val="tx1"/>
                </a:solidFill>
                <a:latin typeface="Times New Roman" pitchFamily="18" charset="0"/>
                <a:cs typeface="Times New Roman" pitchFamily="18" charset="0"/>
              </a:rPr>
              <a:t> вируса составляет 50-65 </a:t>
            </a:r>
            <a:r>
              <a:rPr lang="ru-RU" sz="2800" dirty="0" err="1">
                <a:solidFill>
                  <a:schemeClr val="tx1"/>
                </a:solidFill>
                <a:latin typeface="Times New Roman" pitchFamily="18" charset="0"/>
                <a:cs typeface="Times New Roman" pitchFamily="18" charset="0"/>
              </a:rPr>
              <a:t>нм</a:t>
            </a:r>
            <a:r>
              <a:rPr lang="ru-RU" sz="2800" dirty="0">
                <a:solidFill>
                  <a:schemeClr val="tx1"/>
                </a:solidFill>
                <a:latin typeface="Times New Roman" pitchFamily="18" charset="0"/>
                <a:cs typeface="Times New Roman" pitchFamily="18" charset="0"/>
              </a:rPr>
              <a:t>. Вирион имеет однослойный </a:t>
            </a:r>
            <a:r>
              <a:rPr lang="ru-RU" sz="2800" dirty="0" err="1">
                <a:solidFill>
                  <a:schemeClr val="tx1"/>
                </a:solidFill>
                <a:latin typeface="Times New Roman" pitchFamily="18" charset="0"/>
                <a:cs typeface="Times New Roman" pitchFamily="18" charset="0"/>
              </a:rPr>
              <a:t>капсид</a:t>
            </a:r>
            <a:r>
              <a:rPr lang="ru-RU" sz="2800" dirty="0">
                <a:solidFill>
                  <a:schemeClr val="tx1"/>
                </a:solidFill>
                <a:latin typeface="Times New Roman" pitchFamily="18" charset="0"/>
                <a:cs typeface="Times New Roman" pitchFamily="18" charset="0"/>
              </a:rPr>
              <a:t>, состоящий из 32 </a:t>
            </a:r>
            <a:r>
              <a:rPr lang="ru-RU" sz="2800" dirty="0" err="1">
                <a:solidFill>
                  <a:schemeClr val="tx1"/>
                </a:solidFill>
                <a:latin typeface="Times New Roman" pitchFamily="18" charset="0"/>
                <a:cs typeface="Times New Roman" pitchFamily="18" charset="0"/>
              </a:rPr>
              <a:t>капсомеров</a:t>
            </a:r>
            <a:r>
              <a:rPr lang="ru-RU" sz="2800" dirty="0">
                <a:solidFill>
                  <a:schemeClr val="tx1"/>
                </a:solidFill>
                <a:latin typeface="Times New Roman" pitchFamily="18" charset="0"/>
                <a:cs typeface="Times New Roman" pitchFamily="18" charset="0"/>
              </a:rPr>
              <a:t>. Вирусные частицы содержат 80 % белка и 20 % рибонуклеиновой кислоты. Последняя </a:t>
            </a:r>
            <a:r>
              <a:rPr lang="ru-RU" sz="2800" dirty="0" err="1">
                <a:solidFill>
                  <a:schemeClr val="tx1"/>
                </a:solidFill>
                <a:latin typeface="Times New Roman" pitchFamily="18" charset="0"/>
                <a:cs typeface="Times New Roman" pitchFamily="18" charset="0"/>
              </a:rPr>
              <a:t>двухспиральная</a:t>
            </a:r>
            <a:r>
              <a:rPr lang="ru-RU" sz="2800" dirty="0">
                <a:solidFill>
                  <a:schemeClr val="tx1"/>
                </a:solidFill>
                <a:latin typeface="Times New Roman" pitchFamily="18" charset="0"/>
                <a:cs typeface="Times New Roman" pitchFamily="18" charset="0"/>
              </a:rPr>
              <a:t>, фрагментированная (состоит из 10 фрагментов), не обладает </a:t>
            </a:r>
            <a:r>
              <a:rPr lang="ru-RU" sz="2800" dirty="0" err="1">
                <a:solidFill>
                  <a:schemeClr val="tx1"/>
                </a:solidFill>
                <a:latin typeface="Times New Roman" pitchFamily="18" charset="0"/>
                <a:cs typeface="Times New Roman" pitchFamily="18" charset="0"/>
              </a:rPr>
              <a:t>инфекционностью</a:t>
            </a:r>
            <a:r>
              <a:rPr lang="ru-RU" sz="2800" dirty="0">
                <a:solidFill>
                  <a:schemeClr val="tx1"/>
                </a:solidFill>
                <a:latin typeface="Times New Roman" pitchFamily="18" charset="0"/>
                <a:cs typeface="Times New Roman" pitchFamily="18" charset="0"/>
              </a:rPr>
              <a:t> и не чувствительна к РНК-азе</a:t>
            </a:r>
            <a:r>
              <a:rPr lang="ru-RU" sz="2800" dirty="0" smtClean="0">
                <a:solidFill>
                  <a:schemeClr val="tx1"/>
                </a:solidFill>
                <a:latin typeface="Times New Roman" pitchFamily="18" charset="0"/>
                <a:cs typeface="Times New Roman" pitchFamily="18" charset="0"/>
              </a:rPr>
              <a:t>.</a:t>
            </a:r>
            <a:endParaRPr lang="ru-RU"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138404915"/>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1" y="340495"/>
            <a:ext cx="6948056" cy="1143000"/>
          </a:xfrm>
        </p:spPr>
        <p:txBody>
          <a:bodyPr/>
          <a:lstStyle/>
          <a:p>
            <a:pPr marL="0" indent="0" algn="ctr">
              <a:buNone/>
            </a:pPr>
            <a:r>
              <a:rPr lang="ru-RU" b="1" dirty="0" smtClean="0">
                <a:solidFill>
                  <a:schemeClr val="tx1"/>
                </a:solidFill>
                <a:latin typeface="Times New Roman" pitchFamily="18" charset="0"/>
                <a:cs typeface="Times New Roman" pitchFamily="18" charset="0"/>
              </a:rPr>
              <a:t>Эпизоотологические данные</a:t>
            </a:r>
            <a:endParaRPr lang="ru-RU" b="1" dirty="0">
              <a:solidFill>
                <a:schemeClr val="tx1"/>
              </a:solidFill>
              <a:latin typeface="Times New Roman" pitchFamily="18" charset="0"/>
              <a:cs typeface="Times New Roman" pitchFamily="18" charset="0"/>
            </a:endParaRPr>
          </a:p>
        </p:txBody>
      </p:sp>
      <p:sp>
        <p:nvSpPr>
          <p:cNvPr id="3" name="Объект 2"/>
          <p:cNvSpPr>
            <a:spLocks noGrp="1"/>
          </p:cNvSpPr>
          <p:nvPr>
            <p:ph sz="quarter" idx="13"/>
          </p:nvPr>
        </p:nvSpPr>
        <p:spPr>
          <a:xfrm>
            <a:off x="387927" y="1936865"/>
            <a:ext cx="8340437" cy="4533207"/>
          </a:xfrm>
        </p:spPr>
        <p:txBody>
          <a:bodyPr>
            <a:noAutofit/>
          </a:bodyPr>
          <a:lstStyle/>
          <a:p>
            <a:pPr marL="45720" indent="0">
              <a:buNone/>
            </a:pPr>
            <a:r>
              <a:rPr lang="ru-RU" sz="2800" dirty="0">
                <a:solidFill>
                  <a:schemeClr val="tx1"/>
                </a:solidFill>
                <a:latin typeface="Times New Roman" pitchFamily="18" charset="0"/>
                <a:cs typeface="Times New Roman" pitchFamily="18" charset="0"/>
              </a:rPr>
              <a:t>К катаральной лихорадке наиболее восприимчивы овцы, особенно молодые. Чувствительность их к вирусу зависит от породы. Мериносы и их помеси более чувствительны, каракульские и курдючные овцы малочувствительны. В стационарных очагах болезни чаще поражаются овцы привозных пород; местные более устойчивы.</a:t>
            </a:r>
          </a:p>
          <a:p>
            <a:pPr marL="45720" indent="0">
              <a:buNone/>
            </a:pPr>
            <a:r>
              <a:rPr lang="ru-RU" sz="2800" dirty="0">
                <a:solidFill>
                  <a:schemeClr val="tx1"/>
                </a:solidFill>
                <a:latin typeface="Times New Roman" pitchFamily="18" charset="0"/>
                <a:cs typeface="Times New Roman" pitchFamily="18" charset="0"/>
              </a:rPr>
              <a:t>В лабораторных условиях удается заразить новорожденных мышей и хомячков, которым вводят вирус в мозг. </a:t>
            </a:r>
          </a:p>
        </p:txBody>
      </p:sp>
    </p:spTree>
    <p:extLst>
      <p:ext uri="{BB962C8B-B14F-4D97-AF65-F5344CB8AC3E}">
        <p14:creationId xmlns:p14="http://schemas.microsoft.com/office/powerpoint/2010/main" val="3180577236"/>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457200" y="443345"/>
            <a:ext cx="8271164" cy="6068291"/>
          </a:xfrm>
        </p:spPr>
        <p:txBody>
          <a:bodyPr>
            <a:normAutofit fontScale="92500" lnSpcReduction="20000"/>
          </a:bodyPr>
          <a:lstStyle/>
          <a:p>
            <a:pPr marL="45720" indent="0">
              <a:buNone/>
            </a:pPr>
            <a:r>
              <a:rPr lang="ru-RU" sz="2800" dirty="0">
                <a:solidFill>
                  <a:schemeClr val="tx1"/>
                </a:solidFill>
                <a:latin typeface="Times New Roman" pitchFamily="18" charset="0"/>
                <a:cs typeface="Times New Roman" pitchFamily="18" charset="0"/>
              </a:rPr>
              <a:t>К заболеванию  восприимчивы крупный рогатый скот и козы, но у них болезнь протекает без клинических симптомов. </a:t>
            </a:r>
          </a:p>
          <a:p>
            <a:pPr marL="45720" indent="0">
              <a:buNone/>
            </a:pPr>
            <a:r>
              <a:rPr lang="ru-RU" sz="2800" dirty="0" smtClean="0">
                <a:solidFill>
                  <a:schemeClr val="tx1"/>
                </a:solidFill>
                <a:latin typeface="Times New Roman" pitchFamily="18" charset="0"/>
                <a:cs typeface="Times New Roman" pitchFamily="18" charset="0"/>
              </a:rPr>
              <a:t>Однако </a:t>
            </a:r>
            <a:r>
              <a:rPr lang="ru-RU" sz="2800" dirty="0">
                <a:solidFill>
                  <a:schemeClr val="tx1"/>
                </a:solidFill>
                <a:latin typeface="Times New Roman" pitchFamily="18" charset="0"/>
                <a:cs typeface="Times New Roman" pitchFamily="18" charset="0"/>
              </a:rPr>
              <a:t>они могут выполнять роль резервуара вируса в </a:t>
            </a:r>
            <a:r>
              <a:rPr lang="ru-RU" sz="2800" dirty="0" err="1">
                <a:solidFill>
                  <a:schemeClr val="tx1"/>
                </a:solidFill>
                <a:latin typeface="Times New Roman" pitchFamily="18" charset="0"/>
                <a:cs typeface="Times New Roman" pitchFamily="18" charset="0"/>
              </a:rPr>
              <a:t>межэпизоотический</a:t>
            </a:r>
            <a:r>
              <a:rPr lang="ru-RU" sz="2800" dirty="0">
                <a:solidFill>
                  <a:schemeClr val="tx1"/>
                </a:solidFill>
                <a:latin typeface="Times New Roman" pitchFamily="18" charset="0"/>
                <a:cs typeface="Times New Roman" pitchFamily="18" charset="0"/>
              </a:rPr>
              <a:t> период.  Для болезни характерна сезонность. Она проявляется в начале лета, обычно при высокой влажности, и исчезает с наступлением холодов; зимой не регистрируется. Самая высокая заболеваемость овец отмечается в жаркие дождливые месяцы. Болезнь регистрируется   в болотистой местности, в районах, где выпадает много осадков. Обычно овцы заражаются во время пребывания на пастбищах ночью.</a:t>
            </a:r>
          </a:p>
          <a:p>
            <a:pPr marL="45720" indent="0">
              <a:buNone/>
            </a:pPr>
            <a:r>
              <a:rPr lang="ru-RU" sz="2800" dirty="0">
                <a:solidFill>
                  <a:schemeClr val="tx1"/>
                </a:solidFill>
                <a:latin typeface="Times New Roman" pitchFamily="18" charset="0"/>
                <a:cs typeface="Times New Roman" pitchFamily="18" charset="0"/>
              </a:rPr>
              <a:t>Неполноценное кормление, большая скученность в помещении, хронические инфекции, гельминтозы, солнечное облучение отягощают течение болезни.</a:t>
            </a:r>
          </a:p>
          <a:p>
            <a:pPr marL="45720" indent="0">
              <a:buNone/>
            </a:pPr>
            <a:endParaRPr lang="ru-RU" dirty="0"/>
          </a:p>
        </p:txBody>
      </p:sp>
    </p:spTree>
    <p:extLst>
      <p:ext uri="{BB962C8B-B14F-4D97-AF65-F5344CB8AC3E}">
        <p14:creationId xmlns:p14="http://schemas.microsoft.com/office/powerpoint/2010/main" val="525417764"/>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69835" y="326640"/>
            <a:ext cx="6512511" cy="1143000"/>
          </a:xfrm>
        </p:spPr>
        <p:txBody>
          <a:bodyPr/>
          <a:lstStyle/>
          <a:p>
            <a:pPr marL="0" indent="0" algn="ctr">
              <a:buNone/>
            </a:pPr>
            <a:r>
              <a:rPr lang="ru-RU" b="1" dirty="0" smtClean="0">
                <a:solidFill>
                  <a:schemeClr val="tx1"/>
                </a:solidFill>
                <a:latin typeface="Times New Roman" pitchFamily="18" charset="0"/>
                <a:cs typeface="Times New Roman" pitchFamily="18" charset="0"/>
              </a:rPr>
              <a:t>Течение и симптомы</a:t>
            </a:r>
            <a:endParaRPr lang="ru-RU" b="1" dirty="0">
              <a:solidFill>
                <a:schemeClr val="tx1"/>
              </a:solidFill>
              <a:latin typeface="Times New Roman" pitchFamily="18" charset="0"/>
              <a:cs typeface="Times New Roman" pitchFamily="18" charset="0"/>
            </a:endParaRPr>
          </a:p>
        </p:txBody>
      </p:sp>
      <p:sp>
        <p:nvSpPr>
          <p:cNvPr id="3" name="Объект 2"/>
          <p:cNvSpPr>
            <a:spLocks noGrp="1"/>
          </p:cNvSpPr>
          <p:nvPr>
            <p:ph sz="quarter" idx="13"/>
          </p:nvPr>
        </p:nvSpPr>
        <p:spPr>
          <a:xfrm>
            <a:off x="387927" y="1244138"/>
            <a:ext cx="8382000" cy="5267498"/>
          </a:xfrm>
        </p:spPr>
        <p:txBody>
          <a:bodyPr>
            <a:noAutofit/>
          </a:bodyPr>
          <a:lstStyle/>
          <a:p>
            <a:pPr marL="45720" indent="0">
              <a:buNone/>
            </a:pPr>
            <a:r>
              <a:rPr lang="ru-RU" sz="2400" dirty="0">
                <a:solidFill>
                  <a:schemeClr val="tx1"/>
                </a:solidFill>
                <a:latin typeface="Times New Roman" pitchFamily="18" charset="0"/>
                <a:cs typeface="Times New Roman" pitchFamily="18" charset="0"/>
              </a:rPr>
              <a:t>Инкубационный период болезни – 7-10 дней, при экспериментальном заражении – 2-18 дней.</a:t>
            </a:r>
          </a:p>
          <a:p>
            <a:pPr marL="45720" indent="0">
              <a:buNone/>
            </a:pPr>
            <a:r>
              <a:rPr lang="ru-RU" sz="2400" dirty="0">
                <a:solidFill>
                  <a:schemeClr val="tx1"/>
                </a:solidFill>
                <a:latin typeface="Times New Roman" pitchFamily="18" charset="0"/>
                <a:cs typeface="Times New Roman" pitchFamily="18" charset="0"/>
              </a:rPr>
              <a:t>У овец различают острое, подострое, хроническое течения и абортивную форму болезни. </a:t>
            </a:r>
            <a:br>
              <a:rPr lang="ru-RU" sz="2400" dirty="0">
                <a:solidFill>
                  <a:schemeClr val="tx1"/>
                </a:solidFill>
                <a:latin typeface="Times New Roman" pitchFamily="18" charset="0"/>
                <a:cs typeface="Times New Roman" pitchFamily="18" charset="0"/>
              </a:rPr>
            </a:br>
            <a:r>
              <a:rPr lang="ru-RU" sz="2400" dirty="0">
                <a:solidFill>
                  <a:schemeClr val="tx1"/>
                </a:solidFill>
                <a:latin typeface="Times New Roman" pitchFamily="18" charset="0"/>
                <a:cs typeface="Times New Roman" pitchFamily="18" charset="0"/>
              </a:rPr>
              <a:t>Острое течение характеризуется внезапным или постепенным повышением температуры тела до 40,5-42°С. Через 1-2 дня после этого появляются гиперемия слизистых оболочек ротовой и носовой полостей, слюнотечение, истечения из носовой полости серозного или гнойного экссудата, засыхающего впоследствии корочкой. Развиваются отеки в области ушей, губ, иногда языка, межчелюстной области, распространяющиеся на шею и грудь. </a:t>
            </a:r>
          </a:p>
        </p:txBody>
      </p:sp>
    </p:spTree>
    <p:extLst>
      <p:ext uri="{BB962C8B-B14F-4D97-AF65-F5344CB8AC3E}">
        <p14:creationId xmlns:p14="http://schemas.microsoft.com/office/powerpoint/2010/main" val="3504406157"/>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429491" y="415636"/>
            <a:ext cx="8326581" cy="5929746"/>
          </a:xfrm>
        </p:spPr>
        <p:txBody>
          <a:bodyPr>
            <a:normAutofit/>
          </a:bodyPr>
          <a:lstStyle/>
          <a:p>
            <a:pPr marL="45720" indent="0">
              <a:buNone/>
            </a:pPr>
            <a:r>
              <a:rPr lang="ru-RU" sz="2800" dirty="0">
                <a:solidFill>
                  <a:schemeClr val="tx1"/>
                </a:solidFill>
                <a:latin typeface="Times New Roman" pitchFamily="18" charset="0"/>
                <a:cs typeface="Times New Roman" pitchFamily="18" charset="0"/>
              </a:rPr>
              <a:t>Губы становятся болезненными, нижняя губа сильно отвисает. На слизистой оболочке ротовой полости, имеются кровоизлияния, кровоточащие эрозии, язвы; вследствие некроза ткани исходит ихорозный запах изо рта. Опухший и воспаленный язык приобретает багровый или грязно-синий цвет и высовывается из ротовой полости. По этому признаку болезнь раньше называли синим языком. Нередко у больных животных искривляется шея выпадает шерсть, в тяжелых случаях появляется кровавый понос. Отсутствие аппетита, специфические мышечные поражения приводят к резкому истощению, слабости, глубокой астении.</a:t>
            </a:r>
          </a:p>
          <a:p>
            <a:pPr marL="45720" indent="0">
              <a:buNone/>
            </a:pPr>
            <a:endParaRPr lang="ru-RU" dirty="0"/>
          </a:p>
        </p:txBody>
      </p:sp>
    </p:spTree>
    <p:extLst>
      <p:ext uri="{BB962C8B-B14F-4D97-AF65-F5344CB8AC3E}">
        <p14:creationId xmlns:p14="http://schemas.microsoft.com/office/powerpoint/2010/main" val="3813285908"/>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415637" y="374073"/>
            <a:ext cx="8257308" cy="6082145"/>
          </a:xfrm>
        </p:spPr>
        <p:txBody>
          <a:bodyPr>
            <a:normAutofit/>
          </a:bodyPr>
          <a:lstStyle/>
          <a:p>
            <a:pPr marL="45720" indent="0">
              <a:buNone/>
            </a:pPr>
            <a:r>
              <a:rPr lang="ru-RU" sz="2400" dirty="0" smtClean="0">
                <a:solidFill>
                  <a:schemeClr val="tx1"/>
                </a:solidFill>
                <a:latin typeface="Times New Roman" pitchFamily="18" charset="0"/>
                <a:cs typeface="Times New Roman" pitchFamily="18" charset="0"/>
              </a:rPr>
              <a:t>При подостром и хроническом течениях болезни все симптомы развиваются медленно и выражены слабее. Характерно истощение животных, сухость и выпадение шерсти, поражение конечностей, сопровождающееся хромотой. Иногда отмечают </a:t>
            </a:r>
            <a:r>
              <a:rPr lang="ru-RU" sz="2400" dirty="0" err="1" smtClean="0">
                <a:solidFill>
                  <a:schemeClr val="tx1"/>
                </a:solidFill>
                <a:latin typeface="Times New Roman" pitchFamily="18" charset="0"/>
                <a:cs typeface="Times New Roman" pitchFamily="18" charset="0"/>
              </a:rPr>
              <a:t>спадение</a:t>
            </a:r>
            <a:r>
              <a:rPr lang="ru-RU" sz="2400" dirty="0" smtClean="0">
                <a:solidFill>
                  <a:schemeClr val="tx1"/>
                </a:solidFill>
                <a:latin typeface="Times New Roman" pitchFamily="18" charset="0"/>
                <a:cs typeface="Times New Roman" pitchFamily="18" charset="0"/>
              </a:rPr>
              <a:t> рогового башмака и бронхопневмонию, вызванные вторичной инфекцией. Длительность болезни при подостром течении 30-40 дней, при хроническом – до года. Выздоравливают животные медленно. Иногда после кажущегося выздоровления наступает смерть. Абортивная форма проявляется незначительным повышением температуры тела, быстро проходящей гиперемией слизистых оболочек ротовой полости. Другие симптомы болезни не развиваются. Такое течение болезни наблюдают у овец более устойчивых пород, У крупного рогатого скота и коз после вакцинации.</a:t>
            </a:r>
          </a:p>
          <a:p>
            <a:endParaRPr lang="ru-RU" dirty="0"/>
          </a:p>
        </p:txBody>
      </p:sp>
    </p:spTree>
    <p:extLst>
      <p:ext uri="{BB962C8B-B14F-4D97-AF65-F5344CB8AC3E}">
        <p14:creationId xmlns:p14="http://schemas.microsoft.com/office/powerpoint/2010/main" val="2077615043"/>
      </p:ext>
    </p:extLst>
  </p:cSld>
  <p:clrMapOvr>
    <a:masterClrMapping/>
  </p:clrMapOvr>
  <p:transition spd="slow">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48146" y="215804"/>
            <a:ext cx="7592290" cy="1143000"/>
          </a:xfrm>
        </p:spPr>
        <p:txBody>
          <a:bodyPr/>
          <a:lstStyle/>
          <a:p>
            <a:pPr marL="0" indent="0" algn="ctr">
              <a:buNone/>
            </a:pPr>
            <a:r>
              <a:rPr lang="ru-RU" sz="4000" dirty="0" smtClean="0">
                <a:solidFill>
                  <a:schemeClr val="tx1"/>
                </a:solidFill>
                <a:latin typeface="Times New Roman" pitchFamily="18" charset="0"/>
                <a:cs typeface="Times New Roman" pitchFamily="18" charset="0"/>
              </a:rPr>
              <a:t>Патологоанатомические данные</a:t>
            </a:r>
            <a:endParaRPr lang="ru-RU" sz="4000" dirty="0">
              <a:solidFill>
                <a:schemeClr val="tx1"/>
              </a:solidFill>
              <a:latin typeface="Times New Roman" pitchFamily="18" charset="0"/>
              <a:cs typeface="Times New Roman" pitchFamily="18" charset="0"/>
            </a:endParaRPr>
          </a:p>
        </p:txBody>
      </p:sp>
      <p:sp>
        <p:nvSpPr>
          <p:cNvPr id="3" name="Объект 2"/>
          <p:cNvSpPr>
            <a:spLocks noGrp="1"/>
          </p:cNvSpPr>
          <p:nvPr>
            <p:ph sz="quarter" idx="13"/>
          </p:nvPr>
        </p:nvSpPr>
        <p:spPr>
          <a:xfrm>
            <a:off x="387927" y="1620982"/>
            <a:ext cx="8409709" cy="4876800"/>
          </a:xfrm>
        </p:spPr>
        <p:txBody>
          <a:bodyPr>
            <a:normAutofit fontScale="92500" lnSpcReduction="10000"/>
          </a:bodyPr>
          <a:lstStyle/>
          <a:p>
            <a:pPr marL="45720" indent="0">
              <a:buNone/>
            </a:pPr>
            <a:r>
              <a:rPr lang="ru-RU" sz="2800" dirty="0">
                <a:solidFill>
                  <a:schemeClr val="tx1"/>
                </a:solidFill>
                <a:latin typeface="Times New Roman" pitchFamily="18" charset="0"/>
                <a:cs typeface="Times New Roman" pitchFamily="18" charset="0"/>
              </a:rPr>
              <a:t>сильное истощение всего организма; нарушение кровообращения, которое вызывает отёчность нижней части тела; воспаление слизистых, которые имеют синюшный оттенок; увеличение и </a:t>
            </a:r>
            <a:r>
              <a:rPr lang="ru-RU" sz="2800" dirty="0" err="1">
                <a:solidFill>
                  <a:schemeClr val="tx1"/>
                </a:solidFill>
                <a:latin typeface="Times New Roman" pitchFamily="18" charset="0"/>
                <a:cs typeface="Times New Roman" pitchFamily="18" charset="0"/>
              </a:rPr>
              <a:t>синюшность</a:t>
            </a:r>
            <a:r>
              <a:rPr lang="ru-RU" sz="2800" dirty="0">
                <a:solidFill>
                  <a:schemeClr val="tx1"/>
                </a:solidFill>
                <a:latin typeface="Times New Roman" pitchFamily="18" charset="0"/>
                <a:cs typeface="Times New Roman" pitchFamily="18" charset="0"/>
              </a:rPr>
              <a:t> языка, который зачастую выпадает наружу; дёсны и внутренние полости щёк поражены эрозией, а также язвочками; мускулатура скелетной части имеет множественные очаги отмирания тканей; сердечная мышца увеличена и имеет рыхлую структуру; изменения в структуре внутренних органов; часто обнаруживается водянка; дистрофические изменения эндотелия сосудов, слизистых ЖКТ и скелетных мышц.</a:t>
            </a:r>
          </a:p>
          <a:p>
            <a:pPr marL="45720" indent="0">
              <a:buNone/>
            </a:pPr>
            <a:endParaRPr lang="ru-RU" dirty="0"/>
          </a:p>
        </p:txBody>
      </p:sp>
    </p:spTree>
    <p:extLst>
      <p:ext uri="{BB962C8B-B14F-4D97-AF65-F5344CB8AC3E}">
        <p14:creationId xmlns:p14="http://schemas.microsoft.com/office/powerpoint/2010/main" val="3312237982"/>
      </p:ext>
    </p:extLst>
  </p:cSld>
  <p:clrMapOvr>
    <a:masterClrMapping/>
  </p:clrMapOvr>
  <p:transition spd="slow">
    <p:wipe/>
  </p:transition>
</p:sld>
</file>

<file path=ppt/theme/theme1.xml><?xml version="1.0" encoding="utf-8"?>
<a:theme xmlns:a="http://schemas.openxmlformats.org/drawingml/2006/main" name="Горизонт">
  <a:themeElements>
    <a:clrScheme name="Горизонт">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Горизонт">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Горизонт">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53</TotalTime>
  <Words>1347</Words>
  <Application>Microsoft Office PowerPoint</Application>
  <PresentationFormat>Экран (4:3)</PresentationFormat>
  <Paragraphs>48</Paragraphs>
  <Slides>18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18</vt:i4>
      </vt:variant>
    </vt:vector>
  </HeadingPairs>
  <TitlesOfParts>
    <vt:vector size="19" baseType="lpstr">
      <vt:lpstr>Горизонт</vt:lpstr>
      <vt:lpstr>Комплексная диагностика,  мероприятия по профилактике и ликвидации блутанга</vt:lpstr>
      <vt:lpstr>Презентация PowerPoint</vt:lpstr>
      <vt:lpstr>Этиология</vt:lpstr>
      <vt:lpstr>Эпизоотологические данные</vt:lpstr>
      <vt:lpstr>Презентация PowerPoint</vt:lpstr>
      <vt:lpstr>Течение и симптомы</vt:lpstr>
      <vt:lpstr>Презентация PowerPoint</vt:lpstr>
      <vt:lpstr>Презентация PowerPoint</vt:lpstr>
      <vt:lpstr>Патологоанатомические данные</vt:lpstr>
      <vt:lpstr>Диагноз</vt:lpstr>
      <vt:lpstr>Презентация PowerPoint</vt:lpstr>
      <vt:lpstr>Профилактика</vt:lpstr>
      <vt:lpstr>Меры по ликвидации</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Блутанг  (катаральная лихорадка, синий язык)</dc:title>
  <dc:creator>User</dc:creator>
  <cp:lastModifiedBy>Мария Пьянкова</cp:lastModifiedBy>
  <cp:revision>7</cp:revision>
  <dcterms:created xsi:type="dcterms:W3CDTF">2015-04-26T18:27:19Z</dcterms:created>
  <dcterms:modified xsi:type="dcterms:W3CDTF">2020-04-30T19:54:33Z</dcterms:modified>
</cp:coreProperties>
</file>