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ru-RU"/>
              <a:t>Образец заголовка</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ru-RU"/>
              <a:t>Образец подзаголовка</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5B106E36-FD25-4E2D-B0AA-010F637433A0}" type="datetimeFigureOut">
              <a:rPr lang="ru-RU" smtClean="0"/>
              <a:pPr/>
              <a:t>28.04.2020</a:t>
            </a:fld>
            <a:endParaRPr lang="ru-RU"/>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endParaRPr lang="ru-RU"/>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725C68B6-61C2-468F-89AB-4B9F7531AA68}" type="slidenum">
              <a:rPr lang="ru-RU" smtClean="0"/>
              <a:pPr/>
              <a:t>‹#›</a:t>
            </a:fld>
            <a:endParaRPr lang="ru-RU"/>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547772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28.04.2020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671471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28.04.2020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052316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28.04.2020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15190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tx2"/>
                </a:solidFill>
              </a:defRPr>
            </a:lvl1pPr>
          </a:lstStyle>
          <a:p>
            <a:r>
              <a:rPr lang="ru-RU"/>
              <a:t>Образец заголовка</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5B106E36-FD25-4E2D-B0AA-010F637433A0}" type="datetimeFigureOut">
              <a:rPr lang="ru-RU" smtClean="0"/>
              <a:pPr/>
              <a:t>28.04.2020</a:t>
            </a:fld>
            <a:endParaRPr lang="ru-RU"/>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endParaRPr lang="ru-RU"/>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725C68B6-61C2-468F-89AB-4B9F7531AA68}" type="slidenum">
              <a:rPr lang="ru-RU" smtClean="0"/>
              <a:pPr/>
              <a:t>‹#›</a:t>
            </a:fld>
            <a:endParaRPr lang="ru-RU"/>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06094319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ru-RU"/>
              <a:t>Образец заголовка</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5B106E36-FD25-4E2D-B0AA-010F637433A0}" type="datetimeFigureOut">
              <a:rPr lang="ru-RU" smtClean="0"/>
              <a:pPr/>
              <a:t>28.04.2020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4212354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ru-RU"/>
              <a:t>Образец заголовка</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5B106E36-FD25-4E2D-B0AA-010F637433A0}" type="datetimeFigureOut">
              <a:rPr lang="ru-RU" smtClean="0"/>
              <a:pPr/>
              <a:t>28.04.2020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729845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5B106E36-FD25-4E2D-B0AA-010F637433A0}" type="datetimeFigureOut">
              <a:rPr lang="ru-RU" smtClean="0"/>
              <a:pPr/>
              <a:t>28.04.2020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748286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106E36-FD25-4E2D-B0AA-010F637433A0}" type="datetimeFigureOut">
              <a:rPr lang="ru-RU" smtClean="0"/>
              <a:pPr/>
              <a:t>28.04.2020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172508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ru-RU"/>
              <a:t>Образец заголовка</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5B106E36-FD25-4E2D-B0AA-010F637433A0}" type="datetimeFigureOut">
              <a:rPr lang="ru-RU" smtClean="0"/>
              <a:pPr/>
              <a:t>28.04.2020</a:t>
            </a:fld>
            <a:endParaRPr lang="ru-RU"/>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725C68B6-61C2-468F-89AB-4B9F7531AA68}" type="slidenum">
              <a:rPr lang="ru-RU" smtClean="0"/>
              <a:pPr/>
              <a:t>‹#›</a:t>
            </a:fld>
            <a:endParaRPr lang="ru-RU"/>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53453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ru-RU"/>
              <a:t>Образец заголовка</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ru-RU"/>
              <a:t>Вставка рисунка</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5B106E36-FD25-4E2D-B0AA-010F637433A0}" type="datetimeFigureOut">
              <a:rPr lang="ru-RU" smtClean="0"/>
              <a:pPr/>
              <a:t>28.04.2020</a:t>
            </a:fld>
            <a:endParaRPr lang="ru-RU"/>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725C68B6-61C2-468F-89AB-4B9F7531AA68}" type="slidenum">
              <a:rPr lang="ru-RU" smtClean="0"/>
              <a:pPr/>
              <a:t>‹#›</a:t>
            </a:fld>
            <a:endParaRPr lang="ru-RU"/>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07683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fld id="{5B106E36-FD25-4E2D-B0AA-010F637433A0}" type="datetimeFigureOut">
              <a:rPr lang="ru-RU" smtClean="0"/>
              <a:pPr/>
              <a:t>28.04.2020</a:t>
            </a:fld>
            <a:endParaRPr lang="ru-RU"/>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endParaRPr lang="ru-RU"/>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725C68B6-61C2-468F-89AB-4B9F7531AA68}" type="slidenum">
              <a:rPr lang="ru-RU" smtClean="0"/>
              <a:pPr/>
              <a:t>‹#›</a:t>
            </a:fld>
            <a:endParaRPr lang="ru-RU"/>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73330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12">
          <p15:clr>
            <a:srgbClr val="F26B43"/>
          </p15:clr>
        </p15:guide>
        <p15:guide id="2" pos="936">
          <p15:clr>
            <a:srgbClr val="F26B43"/>
          </p15:clr>
        </p15:guide>
        <p15:guide id="3" pos="864">
          <p15:clr>
            <a:srgbClr val="F26B43"/>
          </p15:clr>
        </p15:guide>
        <p15:guide id="0" orient="horz" pos="1368">
          <p15:clr>
            <a:srgbClr val="F26B43"/>
          </p15:clr>
        </p15:guide>
        <p15:guide id="4" orient="horz" pos="1440">
          <p15:clr>
            <a:srgbClr val="F26B43"/>
          </p15:clr>
        </p15:guide>
        <p15:guide id="5" orient="horz" pos="3696">
          <p15:clr>
            <a:srgbClr val="F26B43"/>
          </p15:clr>
        </p15:guide>
        <p15:guide id="6" orient="horz" pos="432">
          <p15:clr>
            <a:srgbClr val="F26B43"/>
          </p15:clr>
        </p15:guide>
        <p15:guide id="7" orient="horz" pos="1512">
          <p15:clr>
            <a:srgbClr val="F26B43"/>
          </p15:clr>
        </p15:guide>
        <p15:guide id="8" pos="5184">
          <p15:clr>
            <a:srgbClr val="F26B43"/>
          </p15:clr>
        </p15:guide>
        <p15:guide id="9" pos="702">
          <p15:clr>
            <a:srgbClr val="F26B43"/>
          </p15:clr>
        </p15:guide>
        <p15:guide id="10" pos="64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958975"/>
            <a:ext cx="7772400" cy="1470025"/>
          </a:xfrm>
        </p:spPr>
        <p:txBody>
          <a:bodyPr>
            <a:noAutofit/>
          </a:bodyPr>
          <a:lstStyle/>
          <a:p>
            <a:r>
              <a:rPr lang="ru-RU" sz="7200" b="1" dirty="0">
                <a:latin typeface="Times New Roman" pitchFamily="18" charset="0"/>
                <a:cs typeface="Times New Roman" pitchFamily="18" charset="0"/>
              </a:rPr>
              <a:t>Вирусная диарея КРС</a:t>
            </a:r>
          </a:p>
        </p:txBody>
      </p:sp>
      <p:sp>
        <p:nvSpPr>
          <p:cNvPr id="4" name="TextBox 3"/>
          <p:cNvSpPr txBox="1"/>
          <p:nvPr/>
        </p:nvSpPr>
        <p:spPr>
          <a:xfrm>
            <a:off x="4253136" y="4581128"/>
            <a:ext cx="4176464" cy="707886"/>
          </a:xfrm>
          <a:prstGeom prst="rect">
            <a:avLst/>
          </a:prstGeom>
          <a:noFill/>
        </p:spPr>
        <p:txBody>
          <a:bodyPr wrap="square" rtlCol="0">
            <a:spAutoFit/>
          </a:bodyPr>
          <a:lstStyle/>
          <a:p>
            <a:pPr lvl="0"/>
            <a:r>
              <a:rPr lang="ru-RU" sz="2000" dirty="0">
                <a:solidFill>
                  <a:prstClr val="black"/>
                </a:solidFill>
                <a:latin typeface="Times New Roman" pitchFamily="18" charset="0"/>
                <a:cs typeface="Times New Roman" pitchFamily="18" charset="0"/>
              </a:rPr>
              <a:t>Шатилова Полина Владимировна </a:t>
            </a:r>
          </a:p>
          <a:p>
            <a:pPr lvl="0"/>
            <a:r>
              <a:rPr lang="ru-RU" sz="2000" dirty="0">
                <a:solidFill>
                  <a:prstClr val="black"/>
                </a:solidFill>
                <a:latin typeface="Times New Roman" pitchFamily="18" charset="0"/>
                <a:cs typeface="Times New Roman" pitchFamily="18" charset="0"/>
              </a:rPr>
              <a:t>544 группа</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332656"/>
            <a:ext cx="8229600" cy="6192688"/>
          </a:xfrm>
        </p:spPr>
        <p:txBody>
          <a:bodyPr>
            <a:normAutofit fontScale="92500" lnSpcReduction="20000"/>
          </a:bodyPr>
          <a:lstStyle/>
          <a:p>
            <a:pPr algn="just"/>
            <a:r>
              <a:rPr lang="ru-RU" b="1" dirty="0">
                <a:latin typeface="Times New Roman" pitchFamily="18" charset="0"/>
                <a:cs typeface="Times New Roman" pitchFamily="18" charset="0"/>
              </a:rPr>
              <a:t>Патогенез вирусной диареи</a:t>
            </a:r>
            <a:r>
              <a:rPr lang="ru-RU" dirty="0">
                <a:latin typeface="Times New Roman" pitchFamily="18" charset="0"/>
                <a:cs typeface="Times New Roman" pitchFamily="18" charset="0"/>
              </a:rPr>
              <a:t> не изучен. Вирус приживляется в области миндалин. Болезнь развивается по типу септицемии, во время лихорадочной реакции и </a:t>
            </a:r>
            <a:r>
              <a:rPr lang="ru-RU" dirty="0" err="1">
                <a:latin typeface="Times New Roman" pitchFamily="18" charset="0"/>
                <a:cs typeface="Times New Roman" pitchFamily="18" charset="0"/>
              </a:rPr>
              <a:t>вирусемии</a:t>
            </a:r>
            <a:r>
              <a:rPr lang="ru-RU" dirty="0">
                <a:latin typeface="Times New Roman" pitchFamily="18" charset="0"/>
                <a:cs typeface="Times New Roman" pitchFamily="18" charset="0"/>
              </a:rPr>
              <a:t>, в кровеносной системе вирус связан с лейкоцитами. За счет них формируются очаги размножения вируса и некроза с последующим изъязвлением в различных тканях и органах. Возбудитель выделяется в среду с истечениями из носа, рта, глаз и экскрементами. При бессимптомном течении возможно </a:t>
            </a:r>
            <a:r>
              <a:rPr lang="ru-RU" dirty="0" err="1">
                <a:latin typeface="Times New Roman" pitchFamily="18" charset="0"/>
                <a:cs typeface="Times New Roman" pitchFamily="18" charset="0"/>
              </a:rPr>
              <a:t>вирусоносительство</a:t>
            </a:r>
            <a:r>
              <a:rPr lang="ru-RU" dirty="0">
                <a:latin typeface="Times New Roman" pitchFamily="18" charset="0"/>
                <a:cs typeface="Times New Roman" pitchFamily="18" charset="0"/>
              </a:rPr>
              <a:t> более полутора лет.</a:t>
            </a:r>
          </a:p>
          <a:p>
            <a:pPr algn="just"/>
            <a:r>
              <a:rPr lang="ru-RU" dirty="0">
                <a:latin typeface="Times New Roman" pitchFamily="18" charset="0"/>
                <a:cs typeface="Times New Roman" pitchFamily="18" charset="0"/>
              </a:rPr>
              <a:t>Как и другие представители рода </a:t>
            </a:r>
            <a:r>
              <a:rPr lang="ru-RU" dirty="0" err="1">
                <a:latin typeface="Times New Roman" pitchFamily="18" charset="0"/>
                <a:cs typeface="Times New Roman" pitchFamily="18" charset="0"/>
              </a:rPr>
              <a:t>пестивирусов</a:t>
            </a:r>
            <a:r>
              <a:rPr lang="ru-RU" dirty="0">
                <a:latin typeface="Times New Roman" pitchFamily="18" charset="0"/>
                <a:cs typeface="Times New Roman" pitchFamily="18" charset="0"/>
              </a:rPr>
              <a:t>, возбудитель диареи обладает выраженным </a:t>
            </a:r>
            <a:r>
              <a:rPr lang="ru-RU" dirty="0" err="1">
                <a:latin typeface="Times New Roman" pitchFamily="18" charset="0"/>
                <a:cs typeface="Times New Roman" pitchFamily="18" charset="0"/>
              </a:rPr>
              <a:t>тератогенным</a:t>
            </a:r>
            <a:r>
              <a:rPr lang="ru-RU" dirty="0">
                <a:latin typeface="Times New Roman" pitchFamily="18" charset="0"/>
                <a:cs typeface="Times New Roman" pitchFamily="18" charset="0"/>
              </a:rPr>
              <a:t> действием и вызывает нередко гибель плода или врожденные уродства. Даже у клинически здорового потомства имеется вероятность </a:t>
            </a:r>
            <a:r>
              <a:rPr lang="ru-RU" dirty="0" err="1">
                <a:latin typeface="Times New Roman" pitchFamily="18" charset="0"/>
                <a:cs typeface="Times New Roman" pitchFamily="18" charset="0"/>
              </a:rPr>
              <a:t>пренатального</a:t>
            </a:r>
            <a:r>
              <a:rPr lang="ru-RU" dirty="0">
                <a:latin typeface="Times New Roman" pitchFamily="18" charset="0"/>
                <a:cs typeface="Times New Roman" pitchFamily="18" charset="0"/>
              </a:rPr>
              <a:t> повреждения иммунной системы и вследствие этого повышение восприимчивости. Врожденная инфекция может широко распространяться; например, в Великобритании, по расчетам, один из шестнадцати плодов инфицирован вирусом диареи (J. </a:t>
            </a:r>
            <a:r>
              <a:rPr lang="ru-RU" dirty="0" err="1">
                <a:latin typeface="Times New Roman" pitchFamily="18" charset="0"/>
                <a:cs typeface="Times New Roman" pitchFamily="18" charset="0"/>
              </a:rPr>
              <a:t>Done</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et</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al</a:t>
            </a:r>
            <a:r>
              <a:rPr lang="ru-RU" dirty="0">
                <a:latin typeface="Times New Roman" pitchFamily="18" charset="0"/>
                <a:cs typeface="Times New Roman" pitchFamily="18" charset="0"/>
              </a:rPr>
              <a:t>., 1980).</a:t>
            </a:r>
          </a:p>
          <a:p>
            <a:pPr algn="just"/>
            <a:r>
              <a:rPr lang="ru-RU" dirty="0">
                <a:latin typeface="Times New Roman" pitchFamily="18" charset="0"/>
                <a:cs typeface="Times New Roman" pitchFamily="18" charset="0"/>
              </a:rPr>
              <a:t>Существенным элементом патогенеза и осложняющим обстоятельством является иммунодепрессивное действие вируса диареи у взрослых животных за счет поражения </a:t>
            </a:r>
            <a:r>
              <a:rPr lang="ru-RU" dirty="0" err="1">
                <a:latin typeface="Times New Roman" pitchFamily="18" charset="0"/>
                <a:cs typeface="Times New Roman" pitchFamily="18" charset="0"/>
              </a:rPr>
              <a:t>иммунокомпетентных</a:t>
            </a:r>
            <a:r>
              <a:rPr lang="ru-RU" dirty="0">
                <a:latin typeface="Times New Roman" pitchFamily="18" charset="0"/>
                <a:cs typeface="Times New Roman" pitchFamily="18" charset="0"/>
              </a:rPr>
              <a:t> клеток. Это проявляется в снижении титров антител против парагриппа-3 после заражения вирусом диареи, несовместимости одновременной вакцинации живыми препаратами против диареи и чумы крупного рогатого скота (X. </a:t>
            </a:r>
            <a:r>
              <a:rPr lang="ru-RU" dirty="0" err="1">
                <a:latin typeface="Times New Roman" pitchFamily="18" charset="0"/>
                <a:cs typeface="Times New Roman" pitchFamily="18" charset="0"/>
              </a:rPr>
              <a:t>Хараламбиев</a:t>
            </a:r>
            <a:r>
              <a:rPr lang="ru-RU" dirty="0">
                <a:latin typeface="Times New Roman" pitchFamily="18" charset="0"/>
                <a:cs typeface="Times New Roman" pitchFamily="18" charset="0"/>
              </a:rPr>
              <a:t>, 1975; A. </a:t>
            </a:r>
            <a:r>
              <a:rPr lang="ru-RU" dirty="0" err="1">
                <a:latin typeface="Times New Roman" pitchFamily="18" charset="0"/>
                <a:cs typeface="Times New Roman" pitchFamily="18" charset="0"/>
              </a:rPr>
              <a:t>Provost</a:t>
            </a:r>
            <a:r>
              <a:rPr lang="ru-RU" dirty="0">
                <a:latin typeface="Times New Roman" pitchFamily="18" charset="0"/>
                <a:cs typeface="Times New Roman" pitchFamily="18" charset="0"/>
              </a:rPr>
              <a:t>, 1972). Снижение иммунологической реактивности нередко сопровождается осложнениями в результате обострения латентных эндогенных или </a:t>
            </a:r>
            <a:r>
              <a:rPr lang="ru-RU" dirty="0" err="1">
                <a:latin typeface="Times New Roman" pitchFamily="18" charset="0"/>
                <a:cs typeface="Times New Roman" pitchFamily="18" charset="0"/>
              </a:rPr>
              <a:t>секундарных</a:t>
            </a:r>
            <a:r>
              <a:rPr lang="ru-RU" dirty="0">
                <a:latin typeface="Times New Roman" pitchFamily="18" charset="0"/>
                <a:cs typeface="Times New Roman" pitchFamily="18" charset="0"/>
              </a:rPr>
              <a:t> инфекций вирусной и бактериальной природы.</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260648"/>
            <a:ext cx="8229600" cy="6264696"/>
          </a:xfrm>
        </p:spPr>
        <p:txBody>
          <a:bodyPr>
            <a:normAutofit/>
          </a:bodyPr>
          <a:lstStyle/>
          <a:p>
            <a:pPr algn="just"/>
            <a:r>
              <a:rPr lang="ru-RU" b="1" dirty="0">
                <a:latin typeface="Times New Roman" pitchFamily="18" charset="0"/>
                <a:cs typeface="Times New Roman" pitchFamily="18" charset="0"/>
              </a:rPr>
              <a:t>Клинические признаки</a:t>
            </a:r>
            <a:r>
              <a:rPr lang="ru-RU" dirty="0">
                <a:latin typeface="Times New Roman" pitchFamily="18" charset="0"/>
                <a:cs typeface="Times New Roman" pitchFamily="18" charset="0"/>
              </a:rPr>
              <a:t> при вспышках остро протекающей вирусной диареи с охватом большинства животных по истечении инкубационного периода от одной до трех недель проявляются в отказе от корма, депрессии, двухфазном повышении температуры до 40—42 °С, лейкопении, гастроэнтерите с </a:t>
            </a:r>
            <a:r>
              <a:rPr lang="ru-RU" dirty="0" err="1">
                <a:latin typeface="Times New Roman" pitchFamily="18" charset="0"/>
                <a:cs typeface="Times New Roman" pitchFamily="18" charset="0"/>
              </a:rPr>
              <a:t>непроходящей</a:t>
            </a:r>
            <a:r>
              <a:rPr lang="ru-RU" dirty="0">
                <a:latin typeface="Times New Roman" pitchFamily="18" charset="0"/>
                <a:cs typeface="Times New Roman" pitchFamily="18" charset="0"/>
              </a:rPr>
              <a:t> диареей, серозных, затем слизисто-гнойных истечений из носа, обильном </a:t>
            </a:r>
            <a:r>
              <a:rPr lang="ru-RU" dirty="0" err="1">
                <a:latin typeface="Times New Roman" pitchFamily="18" charset="0"/>
                <a:cs typeface="Times New Roman" pitchFamily="18" charset="0"/>
              </a:rPr>
              <a:t>слезо</a:t>
            </a:r>
            <a:r>
              <a:rPr lang="ru-RU" dirty="0">
                <a:latin typeface="Times New Roman" pitchFamily="18" charset="0"/>
                <a:cs typeface="Times New Roman" pitchFamily="18" charset="0"/>
              </a:rPr>
              <a:t>- и слюнотечении с характерным зловонным запахом. Эти симптомы могут наблюдаться в течение 1—4 недель, после чего наступает стадия выздоровления; летальные исходы очень редки. В тяжелых и затяжных случаях при поражении некоторой части животных, обычно с неблагоприятным прогнозом, болезнь сопровождается абортами и хромотой (до 10%), диареей с примесью крови, сильным исхуданием и снижением массы вследствие обезвоживания организма, изъязвлением ротовой полости,., носового зеркала, губ, влагалища, </a:t>
            </a:r>
            <a:r>
              <a:rPr lang="ru-RU" dirty="0" err="1">
                <a:latin typeface="Times New Roman" pitchFamily="18" charset="0"/>
                <a:cs typeface="Times New Roman" pitchFamily="18" charset="0"/>
              </a:rPr>
              <a:t>межкопытцевой</a:t>
            </a:r>
            <a:r>
              <a:rPr lang="ru-RU" dirty="0">
                <a:latin typeface="Times New Roman" pitchFamily="18" charset="0"/>
                <a:cs typeface="Times New Roman" pitchFamily="18" charset="0"/>
              </a:rPr>
              <a:t> щели, сухим кашлем, центробежным помутнением роговицы, сильным увеличением </a:t>
            </a:r>
            <a:r>
              <a:rPr lang="ru-RU" dirty="0" err="1">
                <a:latin typeface="Times New Roman" pitchFamily="18" charset="0"/>
                <a:cs typeface="Times New Roman" pitchFamily="18" charset="0"/>
              </a:rPr>
              <a:t>лимфоузлов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выпаданием</a:t>
            </a:r>
            <a:r>
              <a:rPr lang="ru-RU" dirty="0">
                <a:latin typeface="Times New Roman" pitchFamily="18" charset="0"/>
                <a:cs typeface="Times New Roman" pitchFamily="18" charset="0"/>
              </a:rPr>
              <a:t> волос и гиперкератозом в области шеи и плеч.</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332656"/>
            <a:ext cx="8229600" cy="6264696"/>
          </a:xfrm>
        </p:spPr>
        <p:txBody>
          <a:bodyPr>
            <a:normAutofit/>
          </a:bodyPr>
          <a:lstStyle/>
          <a:p>
            <a:pPr algn="just"/>
            <a:r>
              <a:rPr lang="ru-RU" b="1" dirty="0">
                <a:latin typeface="Times New Roman" pitchFamily="18" charset="0"/>
                <a:cs typeface="Times New Roman" pitchFamily="18" charset="0"/>
              </a:rPr>
              <a:t>Течение вирусной диареи</a:t>
            </a:r>
            <a:r>
              <a:rPr lang="ru-RU" dirty="0">
                <a:latin typeface="Times New Roman" pitchFamily="18" charset="0"/>
                <a:cs typeface="Times New Roman" pitchFamily="18" charset="0"/>
              </a:rPr>
              <a:t> может быть острым, </a:t>
            </a:r>
            <a:r>
              <a:rPr lang="ru-RU" dirty="0" err="1">
                <a:latin typeface="Times New Roman" pitchFamily="18" charset="0"/>
                <a:cs typeface="Times New Roman" pitchFamily="18" charset="0"/>
              </a:rPr>
              <a:t>подострым</a:t>
            </a:r>
            <a:r>
              <a:rPr lang="ru-RU" dirty="0">
                <a:latin typeface="Times New Roman" pitchFamily="18" charset="0"/>
                <a:cs typeface="Times New Roman" pitchFamily="18" charset="0"/>
              </a:rPr>
              <a:t>, хроническим и бессимптомным. Причины характерного для этой болезни разнообразия течения, колебания заболеваемости, летальности обусловлены особенностями биологии возбудителя, присущими </a:t>
            </a:r>
            <a:r>
              <a:rPr lang="ru-RU" dirty="0" err="1">
                <a:latin typeface="Times New Roman" pitchFamily="18" charset="0"/>
                <a:cs typeface="Times New Roman" pitchFamily="18" charset="0"/>
              </a:rPr>
              <a:t>пестивирусам</a:t>
            </a:r>
            <a:r>
              <a:rPr lang="ru-RU" dirty="0">
                <a:latin typeface="Times New Roman" pitchFamily="18" charset="0"/>
                <a:cs typeface="Times New Roman" pitchFamily="18" charset="0"/>
              </a:rPr>
              <a:t>. В патогенезе вызываемых ими болезней основным компонентом являются сложные ферментативные расстройства, приводящие к некробиозу и другим патологическим последствиям. Эти механизмы в значительной мере подвержены влиянию индивидуальных особенностей животных, условий содержания и т. п., что и определяет результат инфекции.</a:t>
            </a:r>
          </a:p>
          <a:p>
            <a:pPr algn="just"/>
            <a:r>
              <a:rPr lang="ru-RU" b="1" dirty="0">
                <a:latin typeface="Times New Roman" pitchFamily="18" charset="0"/>
                <a:cs typeface="Times New Roman" pitchFamily="18" charset="0"/>
              </a:rPr>
              <a:t>Патологоанатомические изменения</a:t>
            </a:r>
            <a:r>
              <a:rPr lang="ru-RU" dirty="0">
                <a:latin typeface="Times New Roman" pitchFamily="18" charset="0"/>
                <a:cs typeface="Times New Roman" pitchFamily="18" charset="0"/>
              </a:rPr>
              <a:t> ограничены главным образом пищеварительным трактом. На всем его протяжении обнаруживают множественные эрозии и язвы. Патологоанатомические признаки — язвенный стоматит и гастрит. Гистологическая картина характеризуется некрозом многослойного плоского эпителия, </a:t>
            </a:r>
            <a:r>
              <a:rPr lang="ru-RU" dirty="0" err="1">
                <a:latin typeface="Times New Roman" pitchFamily="18" charset="0"/>
                <a:cs typeface="Times New Roman" pitchFamily="18" charset="0"/>
              </a:rPr>
              <a:t>пейровых</a:t>
            </a:r>
            <a:r>
              <a:rPr lang="ru-RU" dirty="0">
                <a:latin typeface="Times New Roman" pitchFamily="18" charset="0"/>
                <a:cs typeface="Times New Roman" pitchFamily="18" charset="0"/>
              </a:rPr>
              <a:t> бляшек и лимфоидных скоплений.</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260648"/>
            <a:ext cx="8229600" cy="6264696"/>
          </a:xfrm>
        </p:spPr>
        <p:txBody>
          <a:bodyPr>
            <a:normAutofit fontScale="92500" lnSpcReduction="20000"/>
          </a:bodyPr>
          <a:lstStyle/>
          <a:p>
            <a:pPr algn="just"/>
            <a:r>
              <a:rPr lang="ru-RU" b="1" dirty="0">
                <a:latin typeface="Times New Roman" pitchFamily="18" charset="0"/>
                <a:cs typeface="Times New Roman" pitchFamily="18" charset="0"/>
              </a:rPr>
              <a:t>Диагноз и дифференциальный диагноз</a:t>
            </a:r>
            <a:r>
              <a:rPr lang="ru-RU" dirty="0">
                <a:latin typeface="Times New Roman" pitchFamily="18" charset="0"/>
                <a:cs typeface="Times New Roman" pitchFamily="18" charset="0"/>
              </a:rPr>
              <a:t> по данным эпизоотологического анализа, клиническим и патологоанатомическим признакам практически поставить невозможно ввиду разнообразия проявления вирусной диареи и сходства со многими патологическими явлениями различной этиологии, наблюдаемыми у крупного рогатого скота. Лишь в качестве подозрения следует учитывать быстрое распространение в стаде заболевания, сопровождающегося лихорадкой, диареей, эрозиями в ротовой полости и ранней лейкопенией. Основу диагностики составляют лабораторные методы идентификации вируса, а клинические показатели могут являться лишь подспорьем для ускоренного диагноза их во вторичных случаях.</a:t>
            </a:r>
          </a:p>
          <a:p>
            <a:pPr algn="just"/>
            <a:r>
              <a:rPr lang="ru-RU" dirty="0">
                <a:latin typeface="Times New Roman" pitchFamily="18" charset="0"/>
                <a:cs typeface="Times New Roman" pitchFamily="18" charset="0"/>
              </a:rPr>
              <a:t>Для прижизненного выделения вируса диареи в период лихорадки и выраженного клинического течения болезни берут носовые, глоточные смывы, фекалии, кровь, а из патологического материала— кусочки пораженных отделов пищеварительного тракта, брыжеечных и заглоточных </a:t>
            </a:r>
            <a:r>
              <a:rPr lang="ru-RU" dirty="0" err="1">
                <a:latin typeface="Times New Roman" pitchFamily="18" charset="0"/>
                <a:cs typeface="Times New Roman" pitchFamily="18" charset="0"/>
              </a:rPr>
              <a:t>лимфоузлов</a:t>
            </a:r>
            <a:r>
              <a:rPr lang="ru-RU" dirty="0">
                <a:latin typeface="Times New Roman" pitchFamily="18" charset="0"/>
                <a:cs typeface="Times New Roman" pitchFamily="18" charset="0"/>
              </a:rPr>
              <a:t>. Материалом после осветления и обработки антибиотиками заражают культуру клеток, восприимчивых телят или используют как антиген в реакциях диффузионной преципитации, связывания комплемента и наиболее чувствительной и применяемой чаще всего — реакции нейтрализации с эталонными </a:t>
            </a:r>
            <a:r>
              <a:rPr lang="ru-RU" dirty="0" err="1">
                <a:latin typeface="Times New Roman" pitchFamily="18" charset="0"/>
                <a:cs typeface="Times New Roman" pitchFamily="18" charset="0"/>
              </a:rPr>
              <a:t>антисыворотками</a:t>
            </a:r>
            <a:r>
              <a:rPr lang="ru-RU" dirty="0">
                <a:latin typeface="Times New Roman" pitchFamily="18" charset="0"/>
                <a:cs typeface="Times New Roman" pitchFamily="18" charset="0"/>
              </a:rPr>
              <a:t>. Для характеристики истинного распространения возбудителя и бессимптомных форм течения болезни ретроспективный диагноз ставят на основании данных реакции нейтрализации эталонного цитопатогенного штамма вируса (обычно Орегон-С24У) и с исследуемыми сыворотками. Рекомендуется брать парные сыворотки, полученные с интервалом в 1 неделю.</a:t>
            </a:r>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332656"/>
            <a:ext cx="8229600" cy="4525963"/>
          </a:xfrm>
        </p:spPr>
        <p:txBody>
          <a:bodyPr>
            <a:normAutofit/>
          </a:bodyPr>
          <a:lstStyle/>
          <a:p>
            <a:pPr algn="just"/>
            <a:r>
              <a:rPr lang="ru-RU" dirty="0">
                <a:latin typeface="Times New Roman" pitchFamily="18" charset="0"/>
                <a:cs typeface="Times New Roman" pitchFamily="18" charset="0"/>
              </a:rPr>
              <a:t>При дифференциации вирусной диареи необходимо исключить чуму крупного рогатого скота, инфекционный </a:t>
            </a:r>
            <a:r>
              <a:rPr lang="ru-RU" dirty="0" err="1">
                <a:latin typeface="Times New Roman" pitchFamily="18" charset="0"/>
                <a:cs typeface="Times New Roman" pitchFamily="18" charset="0"/>
              </a:rPr>
              <a:t>ринотрахеит</a:t>
            </a:r>
            <a:r>
              <a:rPr lang="ru-RU" dirty="0">
                <a:latin typeface="Times New Roman" pitchFamily="18" charset="0"/>
                <a:cs typeface="Times New Roman" pitchFamily="18" charset="0"/>
              </a:rPr>
              <a:t>, злокачественную катаральную горячку, паратуберкулезный энтерит. Кроме перечисленных болезней, сходные симптомы наблюдаются при эфемерной лихорадке, ящуре, транспортной лихорадке — парагриппе-3, болезнях Ибараки и </a:t>
            </a:r>
            <a:r>
              <a:rPr lang="ru-RU" dirty="0" err="1">
                <a:latin typeface="Times New Roman" pitchFamily="18" charset="0"/>
                <a:cs typeface="Times New Roman" pitchFamily="18" charset="0"/>
              </a:rPr>
              <a:t>Акабане</a:t>
            </a:r>
            <a:r>
              <a:rPr lang="ru-RU" dirty="0">
                <a:latin typeface="Times New Roman" pitchFamily="18" charset="0"/>
                <a:cs typeface="Times New Roman" pitchFamily="18" charset="0"/>
              </a:rPr>
              <a:t>, диареях молодняка корона-, </a:t>
            </a:r>
            <a:r>
              <a:rPr lang="ru-RU" dirty="0" err="1">
                <a:latin typeface="Times New Roman" pitchFamily="18" charset="0"/>
                <a:cs typeface="Times New Roman" pitchFamily="18" charset="0"/>
              </a:rPr>
              <a:t>ротавирусной</a:t>
            </a:r>
            <a:r>
              <a:rPr lang="ru-RU" dirty="0">
                <a:latin typeface="Times New Roman" pitchFamily="18" charset="0"/>
                <a:cs typeface="Times New Roman" pitchFamily="18" charset="0"/>
              </a:rPr>
              <a:t> природы, </a:t>
            </a:r>
            <a:r>
              <a:rPr lang="ru-RU" dirty="0" err="1">
                <a:latin typeface="Times New Roman" pitchFamily="18" charset="0"/>
                <a:cs typeface="Times New Roman" pitchFamily="18" charset="0"/>
              </a:rPr>
              <a:t>некро</a:t>
            </a:r>
            <a:r>
              <a:rPr lang="ru-RU" dirty="0">
                <a:latin typeface="Times New Roman" pitchFamily="18" charset="0"/>
                <a:cs typeface="Times New Roman" pitchFamily="18" charset="0"/>
              </a:rPr>
              <a:t>- и </a:t>
            </a:r>
            <a:r>
              <a:rPr lang="ru-RU" dirty="0" err="1">
                <a:latin typeface="Times New Roman" pitchFamily="18" charset="0"/>
                <a:cs typeface="Times New Roman" pitchFamily="18" charset="0"/>
              </a:rPr>
              <a:t>колибактериозе</a:t>
            </a:r>
            <a:r>
              <a:rPr lang="ru-RU" dirty="0">
                <a:latin typeface="Times New Roman" pitchFamily="18" charset="0"/>
                <a:cs typeface="Times New Roman" pitchFamily="18" charset="0"/>
              </a:rPr>
              <a:t>, гиперкератозе, алиментарных отравлениях. Необходимо учитывать вероятность смешанного течения вирусной диареи с </a:t>
            </a:r>
            <a:r>
              <a:rPr lang="ru-RU" dirty="0" err="1">
                <a:latin typeface="Times New Roman" pitchFamily="18" charset="0"/>
                <a:cs typeface="Times New Roman" pitchFamily="18" charset="0"/>
              </a:rPr>
              <a:t>пневмоэнтеритами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вирусобактериальной</a:t>
            </a:r>
            <a:r>
              <a:rPr lang="ru-RU" dirty="0">
                <a:latin typeface="Times New Roman" pitchFamily="18" charset="0"/>
                <a:cs typeface="Times New Roman" pitchFamily="18" charset="0"/>
              </a:rPr>
              <a:t> этиологии.</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188640"/>
            <a:ext cx="8229600" cy="6336704"/>
          </a:xfrm>
        </p:spPr>
        <p:txBody>
          <a:bodyPr>
            <a:normAutofit fontScale="92500" lnSpcReduction="10000"/>
          </a:bodyPr>
          <a:lstStyle/>
          <a:p>
            <a:pPr algn="just"/>
            <a:r>
              <a:rPr lang="ru-RU" b="1" dirty="0">
                <a:latin typeface="Times New Roman" pitchFamily="18" charset="0"/>
                <a:cs typeface="Times New Roman" pitchFamily="18" charset="0"/>
              </a:rPr>
              <a:t>Иммунитет и средства специфической профилактики</a:t>
            </a:r>
            <a:r>
              <a:rPr lang="ru-RU" dirty="0">
                <a:latin typeface="Times New Roman" pitchFamily="18" charset="0"/>
                <a:cs typeface="Times New Roman" pitchFamily="18" charset="0"/>
              </a:rPr>
              <a:t>. Средства специфической профилактики вирусной диареи применяют для активной и пассивной иммунизации. Выпускаются живые препараты модифицированных штаммов возбудителя и убитые вакцины. Большинство живых вакцин в полевых условиях обладает определенной </a:t>
            </a:r>
            <a:r>
              <a:rPr lang="ru-RU" dirty="0" err="1">
                <a:latin typeface="Times New Roman" pitchFamily="18" charset="0"/>
                <a:cs typeface="Times New Roman" pitchFamily="18" charset="0"/>
              </a:rPr>
              <a:t>реактогенностыо</a:t>
            </a:r>
            <a:r>
              <a:rPr lang="ru-RU" dirty="0">
                <a:latin typeface="Times New Roman" pitchFamily="18" charset="0"/>
                <a:cs typeface="Times New Roman" pitchFamily="18" charset="0"/>
              </a:rPr>
              <a:t>, вызывает осложнения в виде общих реакций (до 10% и более), возможно неблагоприятное воздействие на половую сферу и </a:t>
            </a:r>
            <a:r>
              <a:rPr lang="ru-RU" dirty="0" err="1">
                <a:latin typeface="Times New Roman" pitchFamily="18" charset="0"/>
                <a:cs typeface="Times New Roman" pitchFamily="18" charset="0"/>
              </a:rPr>
              <a:t>тератогенный</a:t>
            </a:r>
            <a:r>
              <a:rPr lang="ru-RU" dirty="0">
                <a:latin typeface="Times New Roman" pitchFamily="18" charset="0"/>
                <a:cs typeface="Times New Roman" pitchFamily="18" charset="0"/>
              </a:rPr>
              <a:t> эффект.</a:t>
            </a:r>
          </a:p>
          <a:p>
            <a:pPr algn="just"/>
            <a:r>
              <a:rPr lang="ru-RU" dirty="0">
                <a:latin typeface="Times New Roman" pitchFamily="18" charset="0"/>
                <a:cs typeface="Times New Roman" pitchFamily="18" charset="0"/>
              </a:rPr>
              <a:t>В целом специфическую профилактику вирусной диареи крупного рогатого скота применяют ограниченно. Живые вакцины используют для прививок молодняка или коров до покрытия, исключая неблагоприятное воздействие на плод. Обычно убитые вакцины двукратно вводят коровам во второй половине беременности. С учетом преимуществ и высокой </a:t>
            </a:r>
            <a:r>
              <a:rPr lang="ru-RU" dirty="0" err="1">
                <a:latin typeface="Times New Roman" pitchFamily="18" charset="0"/>
                <a:cs typeface="Times New Roman" pitchFamily="18" charset="0"/>
              </a:rPr>
              <a:t>иммуногенной</a:t>
            </a:r>
            <a:r>
              <a:rPr lang="ru-RU" dirty="0">
                <a:latin typeface="Times New Roman" pitchFamily="18" charset="0"/>
                <a:cs typeface="Times New Roman" pitchFamily="18" charset="0"/>
              </a:rPr>
              <a:t> активности, сравнимой с таковой у живых вакцин, их целесообразно также применять крупному рогатому скоту всех возрастных групп. Вакцины против вирусной диареи в большинстве случаев используют в ассоциации с препаратами против инфекционного </a:t>
            </a:r>
            <a:r>
              <a:rPr lang="ru-RU" dirty="0" err="1">
                <a:latin typeface="Times New Roman" pitchFamily="18" charset="0"/>
                <a:cs typeface="Times New Roman" pitchFamily="18" charset="0"/>
              </a:rPr>
              <a:t>ринотрахеита</a:t>
            </a:r>
            <a:r>
              <a:rPr lang="ru-RU" dirty="0">
                <a:latin typeface="Times New Roman" pitchFamily="18" charset="0"/>
                <a:cs typeface="Times New Roman" pitchFamily="18" charset="0"/>
              </a:rPr>
              <a:t>, парагриппа-3, </a:t>
            </a:r>
            <a:r>
              <a:rPr lang="ru-RU" dirty="0" err="1">
                <a:latin typeface="Times New Roman" pitchFamily="18" charset="0"/>
                <a:cs typeface="Times New Roman" pitchFamily="18" charset="0"/>
              </a:rPr>
              <a:t>рео</a:t>
            </a:r>
            <a:r>
              <a:rPr lang="ru-RU" dirty="0">
                <a:latin typeface="Times New Roman" pitchFamily="18" charset="0"/>
                <a:cs typeface="Times New Roman" pitchFamily="18" charset="0"/>
              </a:rPr>
              <a:t>-, аденовирусной и </a:t>
            </a:r>
            <a:r>
              <a:rPr lang="ru-RU" dirty="0" err="1">
                <a:latin typeface="Times New Roman" pitchFamily="18" charset="0"/>
                <a:cs typeface="Times New Roman" pitchFamily="18" charset="0"/>
              </a:rPr>
              <a:t>хламидийной</a:t>
            </a:r>
            <a:r>
              <a:rPr lang="ru-RU" dirty="0">
                <a:latin typeface="Times New Roman" pitchFamily="18" charset="0"/>
                <a:cs typeface="Times New Roman" pitchFamily="18" charset="0"/>
              </a:rPr>
              <a:t> инфекций, лептоспироза, </a:t>
            </a:r>
            <a:r>
              <a:rPr lang="ru-RU" dirty="0" err="1">
                <a:latin typeface="Times New Roman" pitchFamily="18" charset="0"/>
                <a:cs typeface="Times New Roman" pitchFamily="18" charset="0"/>
              </a:rPr>
              <a:t>пастереллеза</a:t>
            </a:r>
            <a:r>
              <a:rPr lang="ru-RU" dirty="0">
                <a:latin typeface="Times New Roman" pitchFamily="18" charset="0"/>
                <a:cs typeface="Times New Roman" pitchFamily="18" charset="0"/>
              </a:rPr>
              <a:t> в двух-, трех- и поливалентных сочетаниях. Например, в Великобритании фирма «</a:t>
            </a:r>
            <a:r>
              <a:rPr lang="ru-RU" dirty="0" err="1">
                <a:latin typeface="Times New Roman" pitchFamily="18" charset="0"/>
                <a:cs typeface="Times New Roman" pitchFamily="18" charset="0"/>
              </a:rPr>
              <a:t>Крукс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Ветеринари</a:t>
            </a:r>
            <a:r>
              <a:rPr lang="ru-RU" dirty="0">
                <a:latin typeface="Times New Roman" pitchFamily="18" charset="0"/>
                <a:cs typeface="Times New Roman" pitchFamily="18" charset="0"/>
              </a:rPr>
              <a:t>» выпускает пятивалентный инактивированный препарат против диареи, парагриппа-3, инфекционного </a:t>
            </a:r>
            <a:r>
              <a:rPr lang="ru-RU" dirty="0" err="1">
                <a:latin typeface="Times New Roman" pitchFamily="18" charset="0"/>
                <a:cs typeface="Times New Roman" pitchFamily="18" charset="0"/>
              </a:rPr>
              <a:t>ринотрахеита</a:t>
            </a:r>
            <a:r>
              <a:rPr lang="ru-RU" dirty="0">
                <a:latin typeface="Times New Roman" pitchFamily="18" charset="0"/>
                <a:cs typeface="Times New Roman" pitchFamily="18" charset="0"/>
              </a:rPr>
              <a:t>, адено-3 и реовирусной инфекций.</a:t>
            </a:r>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404664"/>
            <a:ext cx="8229600" cy="6120680"/>
          </a:xfrm>
        </p:spPr>
        <p:txBody>
          <a:bodyPr>
            <a:normAutofit fontScale="92500" lnSpcReduction="10000"/>
          </a:bodyPr>
          <a:lstStyle/>
          <a:p>
            <a:pPr algn="just"/>
            <a:r>
              <a:rPr lang="ru-RU" dirty="0">
                <a:latin typeface="Times New Roman" pitchFamily="18" charset="0"/>
                <a:cs typeface="Times New Roman" pitchFamily="18" charset="0"/>
              </a:rPr>
              <a:t>При удачно выбранной схеме двукратной вакцинации иммунитет у животных сохраняется до 5 лет. У новорожденных телят он может быть различным, охватывать более 70% животных и длиться от 3,5 месяца до года в зависимости от того, переданы ли антитела пассивно, либо произошло внутриутробное или </a:t>
            </a:r>
            <a:r>
              <a:rPr lang="ru-RU" dirty="0" err="1">
                <a:latin typeface="Times New Roman" pitchFamily="18" charset="0"/>
                <a:cs typeface="Times New Roman" pitchFamily="18" charset="0"/>
              </a:rPr>
              <a:t>неонатальное</a:t>
            </a:r>
            <a:r>
              <a:rPr lang="ru-RU" dirty="0">
                <a:latin typeface="Times New Roman" pitchFamily="18" charset="0"/>
                <a:cs typeface="Times New Roman" pitchFamily="18" charset="0"/>
              </a:rPr>
              <a:t> образование иммунитета (В. В. </a:t>
            </a:r>
            <a:r>
              <a:rPr lang="ru-RU" dirty="0" err="1">
                <a:latin typeface="Times New Roman" pitchFamily="18" charset="0"/>
                <a:cs typeface="Times New Roman" pitchFamily="18" charset="0"/>
              </a:rPr>
              <a:t>Гуненков</a:t>
            </a:r>
            <a:r>
              <a:rPr lang="ru-RU" dirty="0">
                <a:latin typeface="Times New Roman" pitchFamily="18" charset="0"/>
                <a:cs typeface="Times New Roman" pitchFamily="18" charset="0"/>
              </a:rPr>
              <a:t> и др., 1975).</a:t>
            </a:r>
          </a:p>
          <a:p>
            <a:pPr algn="just"/>
            <a:r>
              <a:rPr lang="ru-RU" dirty="0">
                <a:latin typeface="Times New Roman" pitchFamily="18" charset="0"/>
                <a:cs typeface="Times New Roman" pitchFamily="18" charset="0"/>
              </a:rPr>
              <a:t>В целях пассивной иммунизации эффективна гипериммунная сыворотка с высоким титром антител. Используют ее для лечения в профилактики вирусной диареи у новорожденных телят, иногда в поливалентном сочетании.</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Профилактика и меры борьбы основываются на предотвращении контактов здоровых животных с больными и предупреждении распространения возбудителя факторами передачи. Истинная опасность </a:t>
            </a:r>
            <a:r>
              <a:rPr lang="ru-RU" dirty="0" err="1">
                <a:latin typeface="Times New Roman" pitchFamily="18" charset="0"/>
                <a:cs typeface="Times New Roman" pitchFamily="18" charset="0"/>
              </a:rPr>
              <a:t>серопозитивных</a:t>
            </a:r>
            <a:r>
              <a:rPr lang="ru-RU" dirty="0">
                <a:latin typeface="Times New Roman" pitchFamily="18" charset="0"/>
                <a:cs typeface="Times New Roman" pitchFamily="18" charset="0"/>
              </a:rPr>
              <a:t> животных неизвестна, но они считаются потенциальными вирусоносителями и не должны смешиваться со здоровым скотом. Явно больных животных в тяжелых случаях либо уничтожают, либо индивидуально подвергают симптоматическому лечению от бактериальных осложнений, кахексии, диареи и обезвоживания.</a:t>
            </a:r>
          </a:p>
          <a:p>
            <a:pPr algn="just"/>
            <a:r>
              <a:rPr lang="ru-RU" dirty="0">
                <a:latin typeface="Times New Roman" pitchFamily="18" charset="0"/>
                <a:cs typeface="Times New Roman" pitchFamily="18" charset="0"/>
              </a:rPr>
              <a:t>Неблагополучные стада независимо от клинического проявления болезни содержат изолированно. Вакцинация целесообразна в случае первичного возникновения болезни. В неблагополучных зонах молодняк следует иммунизировать до постановки на откорм.</a:t>
            </a:r>
          </a:p>
          <a:p>
            <a:pPr algn="just"/>
            <a:endParaRPr lang="ru-RU"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188640"/>
            <a:ext cx="8229600" cy="4525963"/>
          </a:xfrm>
        </p:spPr>
        <p:txBody>
          <a:bodyPr>
            <a:normAutofit/>
          </a:bodyPr>
          <a:lstStyle/>
          <a:p>
            <a:pPr algn="just"/>
            <a:r>
              <a:rPr lang="ru-RU" b="1" dirty="0">
                <a:latin typeface="Times New Roman" pitchFamily="18" charset="0"/>
                <a:cs typeface="Times New Roman" pitchFamily="18" charset="0"/>
              </a:rPr>
              <a:t>Вирусная диарея крупного рогатого скота</a:t>
            </a:r>
            <a:r>
              <a:rPr lang="ru-RU" dirty="0">
                <a:latin typeface="Times New Roman" pitchFamily="18" charset="0"/>
                <a:cs typeface="Times New Roman" pitchFamily="18" charset="0"/>
              </a:rPr>
              <a:t> (болезнь слизистых оболочек, </a:t>
            </a:r>
            <a:r>
              <a:rPr lang="ru-RU" dirty="0" err="1">
                <a:latin typeface="Times New Roman" pitchFamily="18" charset="0"/>
                <a:cs typeface="Times New Roman" pitchFamily="18" charset="0"/>
              </a:rPr>
              <a:t>Bovine</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virus</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diarrhoea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Mucosal</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disease</a:t>
            </a:r>
            <a:r>
              <a:rPr lang="ru-RU" dirty="0">
                <a:latin typeface="Times New Roman" pitchFamily="18" charset="0"/>
                <a:cs typeface="Times New Roman" pitchFamily="18" charset="0"/>
              </a:rPr>
              <a:t> — англ.) - болезнь, характеризующаяся </a:t>
            </a:r>
            <a:r>
              <a:rPr lang="ru-RU" dirty="0" err="1">
                <a:latin typeface="Times New Roman" pitchFamily="18" charset="0"/>
                <a:cs typeface="Times New Roman" pitchFamily="18" charset="0"/>
              </a:rPr>
              <a:t>анорексией</a:t>
            </a:r>
            <a:r>
              <a:rPr lang="ru-RU" dirty="0">
                <a:latin typeface="Times New Roman" pitchFamily="18" charset="0"/>
                <a:cs typeface="Times New Roman" pitchFamily="18" charset="0"/>
              </a:rPr>
              <a:t>, диареей, прогрессирующим исхуданием, нередко с лихорадкой, респираторными расстройствами, хромотой, поражением глаз, язвенным воспалением пищеварительного тракта, язвенно-эрозивным стоматитом и ринитом.</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332656"/>
            <a:ext cx="8229600" cy="5904656"/>
          </a:xfrm>
        </p:spPr>
        <p:txBody>
          <a:bodyPr>
            <a:normAutofit/>
          </a:bodyPr>
          <a:lstStyle/>
          <a:p>
            <a:pPr algn="just"/>
            <a:r>
              <a:rPr lang="ru-RU" b="1" dirty="0">
                <a:latin typeface="Times New Roman" pitchFamily="18" charset="0"/>
                <a:cs typeface="Times New Roman" pitchFamily="18" charset="0"/>
              </a:rPr>
              <a:t>Распространенность</a:t>
            </a:r>
            <a:r>
              <a:rPr lang="ru-RU" dirty="0">
                <a:latin typeface="Times New Roman" pitchFamily="18" charset="0"/>
                <a:cs typeface="Times New Roman" pitchFamily="18" charset="0"/>
              </a:rPr>
              <a:t>. Болезнь впервые зарегистрирована и описана </a:t>
            </a:r>
            <a:r>
              <a:rPr lang="ru-RU" dirty="0" err="1">
                <a:latin typeface="Times New Roman" pitchFamily="18" charset="0"/>
                <a:cs typeface="Times New Roman" pitchFamily="18" charset="0"/>
              </a:rPr>
              <a:t>Олафсоном</a:t>
            </a:r>
            <a:r>
              <a:rPr lang="ru-RU" dirty="0">
                <a:latin typeface="Times New Roman" pitchFamily="18" charset="0"/>
                <a:cs typeface="Times New Roman" pitchFamily="18" charset="0"/>
              </a:rPr>
              <a:t> с </a:t>
            </a:r>
            <a:r>
              <a:rPr lang="ru-RU" dirty="0" err="1">
                <a:latin typeface="Times New Roman" pitchFamily="18" charset="0"/>
                <a:cs typeface="Times New Roman" pitchFamily="18" charset="0"/>
              </a:rPr>
              <a:t>соавт</a:t>
            </a:r>
            <a:r>
              <a:rPr lang="ru-RU" dirty="0">
                <a:latin typeface="Times New Roman" pitchFamily="18" charset="0"/>
                <a:cs typeface="Times New Roman" pitchFamily="18" charset="0"/>
              </a:rPr>
              <a:t>. (1946—1947) в штате Нью-Йорк, США. В настоящее время она практически распространена во всех странах мира с интенсивным ведением животноводства. Болезнь выявлена в США, Канаде, Великобритании, Голландии, Франции, Дании, ГДР, ФРГ, Венгрии, Италии, Швеции, Финляндии, Австрии, Португалии, Испании, Индии, Новой Зеландии, в странах Африки и др. О широте распространения болезни свидетельствуют результаты серологического обследования крупного рогатого скота, проведенного в некоторых странах.</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260648"/>
            <a:ext cx="8229600" cy="4525963"/>
          </a:xfrm>
        </p:spPr>
        <p:txBody>
          <a:bodyPr>
            <a:normAutofit/>
          </a:bodyPr>
          <a:lstStyle/>
          <a:p>
            <a:pPr algn="just"/>
            <a:r>
              <a:rPr lang="ru-RU" b="1" dirty="0">
                <a:latin typeface="Times New Roman" pitchFamily="18" charset="0"/>
                <a:cs typeface="Times New Roman" pitchFamily="18" charset="0"/>
              </a:rPr>
              <a:t>Экономический ущерб от вирусной диареи КРС довольно значительный</a:t>
            </a:r>
            <a:r>
              <a:rPr lang="ru-RU" dirty="0">
                <a:latin typeface="Times New Roman" pitchFamily="18" charset="0"/>
                <a:cs typeface="Times New Roman" pitchFamily="18" charset="0"/>
              </a:rPr>
              <a:t>. В неблагополучных хозяйствах наблюдаются высокая летальность (до 10%) и потери продуктивности животных. При скрытом течении болезни могут возникнуть еще большие потери в результате массового поражения и отрицательного влияния на продуктивность и воспроизводство, неэффективных затрат кормов, отставания молодняка в росте и развитии при откорме.</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332656"/>
            <a:ext cx="8229600" cy="6192688"/>
          </a:xfrm>
        </p:spPr>
        <p:txBody>
          <a:bodyPr>
            <a:normAutofit/>
          </a:bodyPr>
          <a:lstStyle/>
          <a:p>
            <a:pPr algn="just"/>
            <a:r>
              <a:rPr lang="ru-RU" b="1" dirty="0">
                <a:latin typeface="Times New Roman" pitchFamily="18" charset="0"/>
                <a:cs typeface="Times New Roman" pitchFamily="18" charset="0"/>
              </a:rPr>
              <a:t>Возбудитель</a:t>
            </a:r>
            <a:r>
              <a:rPr lang="ru-RU" dirty="0">
                <a:latin typeface="Times New Roman" pitchFamily="18" charset="0"/>
                <a:cs typeface="Times New Roman" pitchFamily="18" charset="0"/>
              </a:rPr>
              <a:t> относится к семейству </a:t>
            </a:r>
            <a:r>
              <a:rPr lang="ru-RU" dirty="0" err="1">
                <a:latin typeface="Times New Roman" pitchFamily="18" charset="0"/>
                <a:cs typeface="Times New Roman" pitchFamily="18" charset="0"/>
              </a:rPr>
              <a:t>тогавирусов</a:t>
            </a:r>
            <a:r>
              <a:rPr lang="ru-RU" dirty="0">
                <a:latin typeface="Times New Roman" pitchFamily="18" charset="0"/>
                <a:cs typeface="Times New Roman" pitchFamily="18" charset="0"/>
              </a:rPr>
              <a:t>, роду </a:t>
            </a:r>
            <a:r>
              <a:rPr lang="ru-RU" dirty="0" err="1">
                <a:latin typeface="Times New Roman" pitchFamily="18" charset="0"/>
                <a:cs typeface="Times New Roman" pitchFamily="18" charset="0"/>
              </a:rPr>
              <a:t>пестивирусов</a:t>
            </a:r>
            <a:r>
              <a:rPr lang="ru-RU" dirty="0">
                <a:latin typeface="Times New Roman" pitchFamily="18" charset="0"/>
                <a:cs typeface="Times New Roman" pitchFamily="18" charset="0"/>
              </a:rPr>
              <a:t>. По физико-химическим, биологическим свойствам вирус диареи очень сходен с относящимися к этому роду вирусами классической чумы свиней, краснухи и др. Известны и используются как эталонные штаммы возбудителя Орегон-С24У, Нью-Йорк, Индиана, различающиеся по </a:t>
            </a:r>
            <a:r>
              <a:rPr lang="ru-RU" dirty="0" err="1">
                <a:latin typeface="Times New Roman" pitchFamily="18" charset="0"/>
                <a:cs typeface="Times New Roman" pitchFamily="18" charset="0"/>
              </a:rPr>
              <a:t>культуральным</a:t>
            </a:r>
            <a:r>
              <a:rPr lang="ru-RU" dirty="0">
                <a:latin typeface="Times New Roman" pitchFamily="18" charset="0"/>
                <a:cs typeface="Times New Roman" pitchFamily="18" charset="0"/>
              </a:rPr>
              <a:t> свойствам и вирулентности. </a:t>
            </a:r>
            <a:r>
              <a:rPr lang="ru-RU" dirty="0" err="1">
                <a:latin typeface="Times New Roman" pitchFamily="18" charset="0"/>
                <a:cs typeface="Times New Roman" pitchFamily="18" charset="0"/>
              </a:rPr>
              <a:t>Антигенных</a:t>
            </a:r>
            <a:r>
              <a:rPr lang="ru-RU" dirty="0">
                <a:latin typeface="Times New Roman" pitchFamily="18" charset="0"/>
                <a:cs typeface="Times New Roman" pitchFamily="18" charset="0"/>
              </a:rPr>
              <a:t> вариантов вируса диареи, видимо, не существует, хотя имеются сообщения о некоторых серологических различиях полевых штаммов от эталонных (X. </a:t>
            </a:r>
            <a:r>
              <a:rPr lang="ru-RU" dirty="0" err="1">
                <a:latin typeface="Times New Roman" pitchFamily="18" charset="0"/>
                <a:cs typeface="Times New Roman" pitchFamily="18" charset="0"/>
              </a:rPr>
              <a:t>Хараламбиев</a:t>
            </a:r>
            <a:r>
              <a:rPr lang="ru-RU" dirty="0">
                <a:latin typeface="Times New Roman" pitchFamily="18" charset="0"/>
                <a:cs typeface="Times New Roman" pitchFamily="18" charset="0"/>
              </a:rPr>
              <a:t>, 1975). Вирус диареи в </a:t>
            </a:r>
            <a:r>
              <a:rPr lang="ru-RU" dirty="0" err="1">
                <a:latin typeface="Times New Roman" pitchFamily="18" charset="0"/>
                <a:cs typeface="Times New Roman" pitchFamily="18" charset="0"/>
              </a:rPr>
              <a:t>антигенном</a:t>
            </a:r>
            <a:r>
              <a:rPr lang="ru-RU" dirty="0">
                <a:latin typeface="Times New Roman" pitchFamily="18" charset="0"/>
                <a:cs typeface="Times New Roman" pitchFamily="18" charset="0"/>
              </a:rPr>
              <a:t> отношении сходен с вирусом классической чумы свиней.</a:t>
            </a:r>
          </a:p>
          <a:p>
            <a:pPr algn="just"/>
            <a:r>
              <a:rPr lang="ru-RU" dirty="0">
                <a:latin typeface="Times New Roman" pitchFamily="18" charset="0"/>
                <a:cs typeface="Times New Roman" pitchFamily="18" charset="0"/>
              </a:rPr>
              <a:t>Многочисленные попытки использовать эти свойства в серологической диагностике, для перекрестной иммунизации пока не нашли практического применения.</a:t>
            </a:r>
          </a:p>
          <a:p>
            <a:pPr algn="just"/>
            <a:r>
              <a:rPr lang="ru-RU" dirty="0">
                <a:latin typeface="Times New Roman" pitchFamily="18" charset="0"/>
                <a:cs typeface="Times New Roman" pitchFamily="18" charset="0"/>
              </a:rPr>
              <a:t>Вирус диареи чувствителен к липидным растворителям, протеазам, кислым и щелочным условиям среды, быстро инактивируется при 56 °С и </a:t>
            </a:r>
            <a:r>
              <a:rPr lang="ru-RU" dirty="0" err="1">
                <a:latin typeface="Times New Roman" pitchFamily="18" charset="0"/>
                <a:cs typeface="Times New Roman" pitchFamily="18" charset="0"/>
              </a:rPr>
              <a:t>рН</a:t>
            </a:r>
            <a:r>
              <a:rPr lang="ru-RU" dirty="0">
                <a:latin typeface="Times New Roman" pitchFamily="18" charset="0"/>
                <a:cs typeface="Times New Roman" pitchFamily="18" charset="0"/>
              </a:rPr>
              <a:t> 3. В связи с относительной лабильностью возбудителя для дезинфекции пригодны общепринятые растворы формалина, кислот, щелочей.</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260648"/>
            <a:ext cx="8229600" cy="6264696"/>
          </a:xfrm>
        </p:spPr>
        <p:txBody>
          <a:bodyPr>
            <a:normAutofit lnSpcReduction="10000"/>
          </a:bodyPr>
          <a:lstStyle/>
          <a:p>
            <a:pPr algn="just"/>
            <a:r>
              <a:rPr lang="ru-RU" dirty="0">
                <a:latin typeface="Times New Roman" pitchFamily="18" charset="0"/>
                <a:cs typeface="Times New Roman" pitchFamily="18" charset="0"/>
              </a:rPr>
              <a:t>В лабораторных условиях вирус диареи культивировать сложно, так как большинство выделенных вариантов при размножении в клеточных культурах не обладает видимым </a:t>
            </a:r>
            <a:r>
              <a:rPr lang="ru-RU" dirty="0" err="1">
                <a:latin typeface="Times New Roman" pitchFamily="18" charset="0"/>
                <a:cs typeface="Times New Roman" pitchFamily="18" charset="0"/>
              </a:rPr>
              <a:t>цитопатогенньм</a:t>
            </a:r>
            <a:r>
              <a:rPr lang="ru-RU" dirty="0">
                <a:latin typeface="Times New Roman" pitchFamily="18" charset="0"/>
                <a:cs typeface="Times New Roman" pitchFamily="18" charset="0"/>
              </a:rPr>
              <a:t> действием и даже эталонные штаммы вызывают слабовыраженную деструкцию клеток. Тем не менее к вирусу диареи КРС чувствительны перевиваемые культуры клеток почек эмбрионов крупного рогатого скота, семенников телят и ягнят. </a:t>
            </a:r>
            <a:r>
              <a:rPr lang="ru-RU" dirty="0" err="1">
                <a:latin typeface="Times New Roman" pitchFamily="18" charset="0"/>
                <a:cs typeface="Times New Roman" pitchFamily="18" charset="0"/>
              </a:rPr>
              <a:t>Нецитопатогенные</a:t>
            </a:r>
            <a:r>
              <a:rPr lang="ru-RU" dirty="0">
                <a:latin typeface="Times New Roman" pitchFamily="18" charset="0"/>
                <a:cs typeface="Times New Roman" pitchFamily="18" charset="0"/>
              </a:rPr>
              <a:t> варианты регистрируют с помощью </a:t>
            </a:r>
            <a:r>
              <a:rPr lang="ru-RU" dirty="0" err="1">
                <a:latin typeface="Times New Roman" pitchFamily="18" charset="0"/>
                <a:cs typeface="Times New Roman" pitchFamily="18" charset="0"/>
              </a:rPr>
              <a:t>иммунофлюоресценции</a:t>
            </a:r>
            <a:r>
              <a:rPr lang="ru-RU" dirty="0">
                <a:latin typeface="Times New Roman" pitchFamily="18" charset="0"/>
                <a:cs typeface="Times New Roman" pitchFamily="18" charset="0"/>
              </a:rPr>
              <a:t> или проверяют накопление вируса инокуляцией </a:t>
            </a:r>
            <a:r>
              <a:rPr lang="ru-RU" dirty="0" err="1">
                <a:latin typeface="Times New Roman" pitchFamily="18" charset="0"/>
                <a:cs typeface="Times New Roman" pitchFamily="18" charset="0"/>
              </a:rPr>
              <a:t>культуральной</a:t>
            </a:r>
            <a:r>
              <a:rPr lang="ru-RU" dirty="0">
                <a:latin typeface="Times New Roman" pitchFamily="18" charset="0"/>
                <a:cs typeface="Times New Roman" pitchFamily="18" charset="0"/>
              </a:rPr>
              <a:t> жидкости чувствительным телятам с учетом результатов клинической картины или </a:t>
            </a:r>
            <a:r>
              <a:rPr lang="ru-RU" dirty="0" err="1">
                <a:latin typeface="Times New Roman" pitchFamily="18" charset="0"/>
                <a:cs typeface="Times New Roman" pitchFamily="18" charset="0"/>
              </a:rPr>
              <a:t>сероконверсии</a:t>
            </a:r>
            <a:r>
              <a:rPr lang="ru-RU" dirty="0">
                <a:latin typeface="Times New Roman" pitchFamily="18" charset="0"/>
                <a:cs typeface="Times New Roman" pitchFamily="18" charset="0"/>
              </a:rPr>
              <a:t>.</a:t>
            </a:r>
          </a:p>
          <a:p>
            <a:pPr algn="just"/>
            <a:r>
              <a:rPr lang="ru-RU" dirty="0">
                <a:latin typeface="Times New Roman" pitchFamily="18" charset="0"/>
                <a:cs typeface="Times New Roman" pitchFamily="18" charset="0"/>
              </a:rPr>
              <a:t>В естественных условиях вирус диареи вызывает типичные клинические признаки болезни только у крупного рогатого скота. Антитела обнаруживаются при серологическом обследовании лосей (J. </a:t>
            </a:r>
            <a:r>
              <a:rPr lang="ru-RU" dirty="0" err="1">
                <a:latin typeface="Times New Roman" pitchFamily="18" charset="0"/>
                <a:cs typeface="Times New Roman" pitchFamily="18" charset="0"/>
              </a:rPr>
              <a:t>Thorsen</a:t>
            </a:r>
            <a:r>
              <a:rPr lang="ru-RU" dirty="0">
                <a:latin typeface="Times New Roman" pitchFamily="18" charset="0"/>
                <a:cs typeface="Times New Roman" pitchFamily="18" charset="0"/>
              </a:rPr>
              <a:t>, J. </a:t>
            </a:r>
            <a:r>
              <a:rPr lang="ru-RU" dirty="0" err="1">
                <a:latin typeface="Times New Roman" pitchFamily="18" charset="0"/>
                <a:cs typeface="Times New Roman" pitchFamily="18" charset="0"/>
              </a:rPr>
              <a:t>Henderson</a:t>
            </a:r>
            <a:r>
              <a:rPr lang="ru-RU" dirty="0">
                <a:latin typeface="Times New Roman" pitchFamily="18" charset="0"/>
                <a:cs typeface="Times New Roman" pitchFamily="18" charset="0"/>
              </a:rPr>
              <a:t>, 1971). Имеются данные о возможной роли вируса диареи в возникновении естественной </a:t>
            </a:r>
            <a:r>
              <a:rPr lang="ru-RU" dirty="0" err="1">
                <a:latin typeface="Times New Roman" pitchFamily="18" charset="0"/>
                <a:cs typeface="Times New Roman" pitchFamily="18" charset="0"/>
              </a:rPr>
              <a:t>инаппарантной</a:t>
            </a:r>
            <a:r>
              <a:rPr lang="ru-RU" dirty="0">
                <a:latin typeface="Times New Roman" pitchFamily="18" charset="0"/>
                <a:cs typeface="Times New Roman" pitchFamily="18" charset="0"/>
              </a:rPr>
              <a:t> инфекции свиней (Е. </a:t>
            </a:r>
            <a:r>
              <a:rPr lang="ru-RU" dirty="0" err="1">
                <a:latin typeface="Times New Roman" pitchFamily="18" charset="0"/>
                <a:cs typeface="Times New Roman" pitchFamily="18" charset="0"/>
              </a:rPr>
              <a:t>Carbrey</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et</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al</a:t>
            </a:r>
            <a:r>
              <a:rPr lang="ru-RU" dirty="0">
                <a:latin typeface="Times New Roman" pitchFamily="18" charset="0"/>
                <a:cs typeface="Times New Roman" pitchFamily="18" charset="0"/>
              </a:rPr>
              <a:t>., 1976). Установлена родство вируса диареи с возбудителем «пограничной» болезни овец (</a:t>
            </a:r>
            <a:r>
              <a:rPr lang="ru-RU" dirty="0" err="1">
                <a:latin typeface="Times New Roman" pitchFamily="18" charset="0"/>
                <a:cs typeface="Times New Roman" pitchFamily="18" charset="0"/>
              </a:rPr>
              <a:t>Border</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disease</a:t>
            </a:r>
            <a:r>
              <a:rPr lang="ru-RU" dirty="0">
                <a:latin typeface="Times New Roman" pitchFamily="18" charset="0"/>
                <a:cs typeface="Times New Roman" pitchFamily="18" charset="0"/>
              </a:rPr>
              <a:t>), распространенной в Англии и Австралии: штаммы вирусов «пограничной» болезни оказались </a:t>
            </a:r>
            <a:r>
              <a:rPr lang="ru-RU" dirty="0" err="1">
                <a:latin typeface="Times New Roman" pitchFamily="18" charset="0"/>
                <a:cs typeface="Times New Roman" pitchFamily="18" charset="0"/>
              </a:rPr>
              <a:t>серологически</a:t>
            </a:r>
            <a:r>
              <a:rPr lang="ru-RU" dirty="0">
                <a:latin typeface="Times New Roman" pitchFamily="18" charset="0"/>
                <a:cs typeface="Times New Roman" pitchFamily="18" charset="0"/>
              </a:rPr>
              <a:t> идентичны вирусу диареи и вызывали сходные </a:t>
            </a:r>
            <a:r>
              <a:rPr lang="ru-RU" dirty="0" err="1">
                <a:latin typeface="Times New Roman" pitchFamily="18" charset="0"/>
                <a:cs typeface="Times New Roman" pitchFamily="18" charset="0"/>
              </a:rPr>
              <a:t>эмбриопатии</a:t>
            </a:r>
            <a:r>
              <a:rPr lang="ru-RU" dirty="0">
                <a:latin typeface="Times New Roman" pitchFamily="18" charset="0"/>
                <a:cs typeface="Times New Roman" pitchFamily="18" charset="0"/>
              </a:rPr>
              <a:t> у крупного рогатого скота (D. </a:t>
            </a:r>
            <a:r>
              <a:rPr lang="ru-RU" dirty="0" err="1">
                <a:latin typeface="Times New Roman" pitchFamily="18" charset="0"/>
                <a:cs typeface="Times New Roman" pitchFamily="18" charset="0"/>
              </a:rPr>
              <a:t>Gybbons</a:t>
            </a:r>
            <a:r>
              <a:rPr lang="ru-RU" dirty="0">
                <a:latin typeface="Times New Roman" pitchFamily="18" charset="0"/>
                <a:cs typeface="Times New Roman" pitchFamily="18" charset="0"/>
              </a:rPr>
              <a:t>, 1974).</a:t>
            </a:r>
          </a:p>
          <a:p>
            <a:pPr algn="just"/>
            <a:endParaRPr lang="ru-RU"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332656"/>
            <a:ext cx="8229600" cy="4525963"/>
          </a:xfrm>
        </p:spPr>
        <p:txBody>
          <a:bodyPr>
            <a:normAutofit/>
          </a:bodyPr>
          <a:lstStyle/>
          <a:p>
            <a:pPr algn="just"/>
            <a:r>
              <a:rPr lang="ru-RU" b="1" dirty="0">
                <a:latin typeface="Times New Roman" pitchFamily="18" charset="0"/>
                <a:cs typeface="Times New Roman" pitchFamily="18" charset="0"/>
              </a:rPr>
              <a:t>Эпизоотологические данные</a:t>
            </a:r>
            <a:r>
              <a:rPr lang="ru-RU" dirty="0">
                <a:latin typeface="Times New Roman" pitchFamily="18" charset="0"/>
                <a:cs typeface="Times New Roman" pitchFamily="18" charset="0"/>
              </a:rPr>
              <a:t>. Источником возбудителя инфекции являются явно и скрыто больные животные. Высокая частота положительного ретроспективного диагноза, по данным серологического обследования, даже в хозяйствах, где болезнь никогда не наблюдалась, а также практически повсеместное обнаружение </a:t>
            </a:r>
            <a:r>
              <a:rPr lang="ru-RU" dirty="0" err="1">
                <a:latin typeface="Times New Roman" pitchFamily="18" charset="0"/>
                <a:cs typeface="Times New Roman" pitchFamily="18" charset="0"/>
              </a:rPr>
              <a:t>серопозитивных</a:t>
            </a:r>
            <a:r>
              <a:rPr lang="ru-RU" dirty="0">
                <a:latin typeface="Times New Roman" pitchFamily="18" charset="0"/>
                <a:cs typeface="Times New Roman" pitchFamily="18" charset="0"/>
              </a:rPr>
              <a:t> животных, например, в США и Западной Европе, свидетельствуют о роли скрытого инфекционного процесса в распространении вирусной диареи. Причиной ее вспышек обычно является ввоз скрыто больных животных.</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404664"/>
            <a:ext cx="8229600" cy="6120680"/>
          </a:xfrm>
        </p:spPr>
        <p:txBody>
          <a:bodyPr>
            <a:normAutofit/>
          </a:bodyPr>
          <a:lstStyle/>
          <a:p>
            <a:pPr algn="just"/>
            <a:r>
              <a:rPr lang="ru-RU" b="1" dirty="0">
                <a:latin typeface="Times New Roman" pitchFamily="18" charset="0"/>
                <a:cs typeface="Times New Roman" pitchFamily="18" charset="0"/>
              </a:rPr>
              <a:t>Механизм передачи возбудителя диареи</a:t>
            </a:r>
            <a:r>
              <a:rPr lang="ru-RU" dirty="0">
                <a:latin typeface="Times New Roman" pitchFamily="18" charset="0"/>
                <a:cs typeface="Times New Roman" pitchFamily="18" charset="0"/>
              </a:rPr>
              <a:t> не изучен. Однако, поскольку вирус разрушается при кислых значениях </a:t>
            </a:r>
            <a:r>
              <a:rPr lang="ru-RU" dirty="0" err="1">
                <a:latin typeface="Times New Roman" pitchFamily="18" charset="0"/>
                <a:cs typeface="Times New Roman" pitchFamily="18" charset="0"/>
              </a:rPr>
              <a:t>рН</a:t>
            </a:r>
            <a:r>
              <a:rPr lang="ru-RU" dirty="0">
                <a:latin typeface="Times New Roman" pitchFamily="18" charset="0"/>
                <a:cs typeface="Times New Roman" pitchFamily="18" charset="0"/>
              </a:rPr>
              <a:t> среды, он, вероятно, проникает в организм назально-оральным путем и приживляется в зоне не ниже пищеводно-глоточной области и миндалин. Факторами передачи служат </a:t>
            </a:r>
            <a:r>
              <a:rPr lang="ru-RU" dirty="0" err="1">
                <a:latin typeface="Times New Roman" pitchFamily="18" charset="0"/>
                <a:cs typeface="Times New Roman" pitchFamily="18" charset="0"/>
              </a:rPr>
              <a:t>контаминированные</a:t>
            </a:r>
            <a:r>
              <a:rPr lang="ru-RU" dirty="0">
                <a:latin typeface="Times New Roman" pitchFamily="18" charset="0"/>
                <a:cs typeface="Times New Roman" pitchFamily="18" charset="0"/>
              </a:rPr>
              <a:t> корма и вода, различные предметы и оборудование. Возбудитель болезни может распространять обслуживающий персонал, птицы, грызуны, насекомые. В условиях промышленного животноводства возможна капельно-пылевая инфекция.</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К вирусу восприимчивы 100% животных, однако клинические признаки проявляются в среднем в 60% случаев с летальностью в исключительных случаях до 50%, обычно не выше 10%. Наиболее чувствительны к болезни животные в возрасте от 6 месяцев до 2 лет.</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332656"/>
            <a:ext cx="8229600" cy="6048672"/>
          </a:xfrm>
        </p:spPr>
        <p:txBody>
          <a:bodyPr>
            <a:normAutofit/>
          </a:bodyPr>
          <a:lstStyle/>
          <a:p>
            <a:pPr algn="just"/>
            <a:r>
              <a:rPr lang="ru-RU" dirty="0">
                <a:latin typeface="Times New Roman" pitchFamily="18" charset="0"/>
                <a:cs typeface="Times New Roman" pitchFamily="18" charset="0"/>
              </a:rPr>
              <a:t>Эпизоотические вспышки остро протекающей вирусной диареи наблюдаются относительно редко с поражением в типичной форме лишь некоторых животных. По данным разных авторов, повторных случаев болезни не отмечено, так как </a:t>
            </a:r>
            <a:r>
              <a:rPr lang="ru-RU" dirty="0" err="1">
                <a:latin typeface="Times New Roman" pitchFamily="18" charset="0"/>
                <a:cs typeface="Times New Roman" pitchFamily="18" charset="0"/>
              </a:rPr>
              <a:t>реконвалесценты</a:t>
            </a:r>
            <a:r>
              <a:rPr lang="ru-RU" dirty="0">
                <a:latin typeface="Times New Roman" pitchFamily="18" charset="0"/>
                <a:cs typeface="Times New Roman" pitchFamily="18" charset="0"/>
              </a:rPr>
              <a:t> сохраняют невосприимчивость от 1 до 3—5 лет. В то же время, судя по широкому и регулярному выявлению </a:t>
            </a:r>
            <a:r>
              <a:rPr lang="ru-RU" dirty="0" err="1">
                <a:latin typeface="Times New Roman" pitchFamily="18" charset="0"/>
                <a:cs typeface="Times New Roman" pitchFamily="18" charset="0"/>
              </a:rPr>
              <a:t>серопозитивности</a:t>
            </a:r>
            <a:r>
              <a:rPr lang="ru-RU" dirty="0">
                <a:latin typeface="Times New Roman" pitchFamily="18" charset="0"/>
                <a:cs typeface="Times New Roman" pitchFamily="18" charset="0"/>
              </a:rPr>
              <a:t> у скота, болезнь в бессимптомной форме распространяется так же, как и латентные эндогенные вирусные инфекции, присущие промышленному скотоводству. В массовом обострении скрытых инфекций ведущая роль принадлежит стрессовым воздействиям. Характерным является смешанное течение вирусной диареи с болезнями названной группы (</a:t>
            </a:r>
            <a:r>
              <a:rPr lang="ru-RU" dirty="0" err="1">
                <a:latin typeface="Times New Roman" pitchFamily="18" charset="0"/>
                <a:cs typeface="Times New Roman" pitchFamily="18" charset="0"/>
              </a:rPr>
              <a:t>адено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рино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рео</a:t>
            </a:r>
            <a:r>
              <a:rPr lang="ru-RU" dirty="0">
                <a:latin typeface="Times New Roman" pitchFamily="18" charset="0"/>
                <a:cs typeface="Times New Roman" pitchFamily="18" charset="0"/>
              </a:rPr>
              <a:t>-, корона-, </a:t>
            </a:r>
            <a:r>
              <a:rPr lang="ru-RU" dirty="0" err="1">
                <a:latin typeface="Times New Roman" pitchFamily="18" charset="0"/>
                <a:cs typeface="Times New Roman" pitchFamily="18" charset="0"/>
              </a:rPr>
              <a:t>ротавирусные</a:t>
            </a:r>
            <a:r>
              <a:rPr lang="ru-RU" dirty="0">
                <a:latin typeface="Times New Roman" pitchFamily="18" charset="0"/>
                <a:cs typeface="Times New Roman" pitchFamily="18" charset="0"/>
              </a:rPr>
              <a:t> инфекции).</a:t>
            </a:r>
          </a:p>
        </p:txBody>
      </p:sp>
    </p:spTree>
  </p:cSld>
  <p:clrMapOvr>
    <a:masterClrMapping/>
  </p:clrMapOvr>
</p:sld>
</file>

<file path=ppt/theme/theme1.xml><?xml version="1.0" encoding="utf-8"?>
<a:theme xmlns:a="http://schemas.openxmlformats.org/drawingml/2006/main" name="Обрезка">
  <a:themeElements>
    <a:clrScheme name="Обрезка">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Обрезка">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Обрезка">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Уголки</Template>
  <TotalTime>0</TotalTime>
  <Words>893</Words>
  <Application>Microsoft Office PowerPoint</Application>
  <PresentationFormat>Экран (4:3)</PresentationFormat>
  <Paragraphs>28</Paragraphs>
  <Slides>16</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16</vt:i4>
      </vt:variant>
    </vt:vector>
  </HeadingPairs>
  <TitlesOfParts>
    <vt:vector size="19" baseType="lpstr">
      <vt:lpstr>Franklin Gothic Book</vt:lpstr>
      <vt:lpstr>Times New Roman</vt:lpstr>
      <vt:lpstr>Обрезка</vt:lpstr>
      <vt:lpstr>Вирусная диарея КРС</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Вирусная диарея КРС</dc:title>
  <dc:creator>Екатерина Демидова</dc:creator>
  <cp:lastModifiedBy>Полина Шатилова</cp:lastModifiedBy>
  <cp:revision>2</cp:revision>
  <dcterms:created xsi:type="dcterms:W3CDTF">2020-04-24T10:58:54Z</dcterms:created>
  <dcterms:modified xsi:type="dcterms:W3CDTF">2020-04-28T11:47:01Z</dcterms:modified>
</cp:coreProperties>
</file>