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725C68B6-61C2-468F-89AB-4B9F7531AA68}" type="slidenum">
              <a:rPr lang="ru-RU" smtClean="0"/>
              <a:pPr/>
              <a:t>‹#›</a:t>
            </a:fld>
            <a:endParaRPr lang="ru-RU"/>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9042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07941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771513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397739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5B106E36-FD25-4E2D-B0AA-010F637433A0}" type="datetimeFigureOut">
              <a:rPr lang="ru-RU" smtClean="0"/>
              <a:pPr/>
              <a:t>28.04.2020</a:t>
            </a:fld>
            <a:endParaRPr lang="ru-RU"/>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725C68B6-61C2-468F-89AB-4B9F7531AA68}" type="slidenum">
              <a:rPr lang="ru-RU" smtClean="0"/>
              <a:pPr/>
              <a:t>‹#›</a:t>
            </a:fld>
            <a:endParaRPr lang="ru-RU"/>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5893896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48754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76690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61483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28.04.2020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170639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106E36-FD25-4E2D-B0AA-010F637433A0}"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725C68B6-61C2-468F-89AB-4B9F7531AA68}"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470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5B106E36-FD25-4E2D-B0AA-010F637433A0}"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725C68B6-61C2-468F-89AB-4B9F7531AA68}"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31326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5B106E36-FD25-4E2D-B0AA-010F637433A0}" type="datetimeFigureOut">
              <a:rPr lang="ru-RU" smtClean="0"/>
              <a:pPr/>
              <a:t>28.04.2020</a:t>
            </a:fld>
            <a:endParaRPr lang="ru-RU"/>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ru-RU"/>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725C68B6-61C2-468F-89AB-4B9F7531AA68}" type="slidenum">
              <a:rPr lang="ru-RU" smtClean="0"/>
              <a:pPr/>
              <a:t>‹#›</a:t>
            </a:fld>
            <a:endParaRPr lang="ru-RU"/>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261936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412776"/>
            <a:ext cx="7772400" cy="1470025"/>
          </a:xfrm>
        </p:spPr>
        <p:txBody>
          <a:bodyPr>
            <a:noAutofit/>
          </a:bodyPr>
          <a:lstStyle/>
          <a:p>
            <a:r>
              <a:rPr lang="ru-RU" b="1" dirty="0">
                <a:latin typeface="Times New Roman" pitchFamily="18" charset="0"/>
                <a:cs typeface="Times New Roman" pitchFamily="18" charset="0"/>
              </a:rPr>
              <a:t>Болезнь </a:t>
            </a:r>
            <a:r>
              <a:rPr lang="ru-RU" b="1" dirty="0" err="1">
                <a:latin typeface="Times New Roman" pitchFamily="18" charset="0"/>
                <a:cs typeface="Times New Roman" pitchFamily="18" charset="0"/>
              </a:rPr>
              <a:t>Шмалленберга</a:t>
            </a:r>
            <a:endParaRPr lang="ru-RU" b="1" dirty="0">
              <a:latin typeface="Times New Roman" pitchFamily="18" charset="0"/>
              <a:cs typeface="Times New Roman" pitchFamily="18" charset="0"/>
            </a:endParaRPr>
          </a:p>
        </p:txBody>
      </p:sp>
      <p:sp>
        <p:nvSpPr>
          <p:cNvPr id="4" name="TextBox 3"/>
          <p:cNvSpPr txBox="1"/>
          <p:nvPr/>
        </p:nvSpPr>
        <p:spPr>
          <a:xfrm>
            <a:off x="5076056" y="4509120"/>
            <a:ext cx="3240360" cy="1015663"/>
          </a:xfrm>
          <a:prstGeom prst="rect">
            <a:avLst/>
          </a:prstGeom>
          <a:noFill/>
        </p:spPr>
        <p:txBody>
          <a:bodyPr wrap="square" rtlCol="0">
            <a:spAutoFit/>
          </a:bodyPr>
          <a:lstStyle/>
          <a:p>
            <a:r>
              <a:rPr lang="ru-RU" sz="2000" dirty="0">
                <a:latin typeface="Times New Roman" pitchFamily="18" charset="0"/>
                <a:cs typeface="Times New Roman" pitchFamily="18" charset="0"/>
              </a:rPr>
              <a:t>Шатилова Полина Владимировна </a:t>
            </a:r>
          </a:p>
          <a:p>
            <a:r>
              <a:rPr lang="ru-RU" sz="2000" dirty="0">
                <a:latin typeface="Times New Roman" pitchFamily="18" charset="0"/>
                <a:cs typeface="Times New Roman" pitchFamily="18" charset="0"/>
              </a:rPr>
              <a:t>544 группа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Прогнозы.</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67544" y="1268760"/>
            <a:ext cx="8229600" cy="4525963"/>
          </a:xfrm>
        </p:spPr>
        <p:txBody>
          <a:bodyPr/>
          <a:lstStyle/>
          <a:p>
            <a:pPr algn="just"/>
            <a:r>
              <a:rPr lang="ru-RU" dirty="0">
                <a:latin typeface="Times New Roman" pitchFamily="18" charset="0"/>
                <a:cs typeface="Times New Roman" pitchFamily="18" charset="0"/>
              </a:rPr>
              <a:t>Миграцию кровососущих насекомых в северные районы Европы эксперты связывают с глобальным изменением мирового климата (потепление) на европейском континенте, повышенная температура позволит вирусам развиваться быстрее, как и их промежуточным хозяевам и переносчикам — комарам и мокрецам.</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192688"/>
          </a:xfrm>
        </p:spPr>
        <p:txBody>
          <a:bodyPr>
            <a:normAutofit fontScale="92500" lnSpcReduction="10000"/>
          </a:bodyPr>
          <a:lstStyle/>
          <a:p>
            <a:pPr algn="just"/>
            <a:r>
              <a:rPr lang="ru-RU" dirty="0">
                <a:latin typeface="Times New Roman" pitchFamily="18" charset="0"/>
                <a:cs typeface="Times New Roman" pitchFamily="18" charset="0"/>
              </a:rPr>
              <a:t>Насекомые рода </a:t>
            </a:r>
            <a:r>
              <a:rPr lang="ru-RU" dirty="0" err="1">
                <a:latin typeface="Times New Roman" pitchFamily="18" charset="0"/>
                <a:cs typeface="Times New Roman" pitchFamily="18" charset="0"/>
              </a:rPr>
              <a:t>Сulicoides</a:t>
            </a:r>
            <a:r>
              <a:rPr lang="ru-RU" dirty="0">
                <a:latin typeface="Times New Roman" pitchFamily="18" charset="0"/>
                <a:cs typeface="Times New Roman" pitchFamily="18" charset="0"/>
              </a:rPr>
              <a:t>, некоторые виды которых являются переносчиками тропических инфекций, первоначально были идентифицированы на европейском континенте в 20-х годах прошлого столетия в Испании и Португалии, на восточных границах Турции, в 1998 году в Италии, в 2006-2007 годах в странах Северной Европы, там же было зафиксировано вирусное заболевание </a:t>
            </a:r>
            <a:r>
              <a:rPr lang="ru-RU" dirty="0" err="1">
                <a:latin typeface="Times New Roman" pitchFamily="18" charset="0"/>
                <a:cs typeface="Times New Roman" pitchFamily="18" charset="0"/>
              </a:rPr>
              <a:t>блютанг</a:t>
            </a:r>
            <a:r>
              <a:rPr lang="ru-RU" dirty="0">
                <a:latin typeface="Times New Roman" pitchFamily="18" charset="0"/>
                <a:cs typeface="Times New Roman" pitchFamily="18" charset="0"/>
              </a:rPr>
              <a:t> мелкого рогатого скота. Команда профессора Мэтью </a:t>
            </a:r>
            <a:r>
              <a:rPr lang="ru-RU" dirty="0" err="1">
                <a:latin typeface="Times New Roman" pitchFamily="18" charset="0"/>
                <a:cs typeface="Times New Roman" pitchFamily="18" charset="0"/>
              </a:rPr>
              <a:t>Бэйлиса</a:t>
            </a:r>
            <a:r>
              <a:rPr lang="ru-RU" dirty="0">
                <a:latin typeface="Times New Roman" pitchFamily="18" charset="0"/>
                <a:cs typeface="Times New Roman" pitchFamily="18" charset="0"/>
              </a:rPr>
              <a:t> из Института инфекции и глобального здравоохранения Ливерпульского университета, изучив биологию вирусов и насекомых, погодные и климатические изменения на европейском континенте, сделала вывод, что в странах Северной Европы как никогда существует риск возникновения инфекций вирусной природы, передающихся </a:t>
            </a:r>
            <a:r>
              <a:rPr lang="ru-RU" dirty="0" err="1">
                <a:latin typeface="Times New Roman" pitchFamily="18" charset="0"/>
                <a:cs typeface="Times New Roman" pitchFamily="18" charset="0"/>
              </a:rPr>
              <a:t>трансмиссивно</a:t>
            </a:r>
            <a:r>
              <a:rPr lang="ru-RU" dirty="0">
                <a:latin typeface="Times New Roman" pitchFamily="18" charset="0"/>
                <a:cs typeface="Times New Roman" pitchFamily="18" charset="0"/>
              </a:rPr>
              <a:t> (кровососущими насекомыми). «Изменения температуры в Европе, которые для большинства из нас были почти незаметными, в нашей модели привели к значительному увеличению риска развития вирусных заболеваний», — комментирует профессор создавшуюся </a:t>
            </a:r>
            <a:r>
              <a:rPr lang="ru-RU" dirty="0" err="1">
                <a:latin typeface="Times New Roman" pitchFamily="18" charset="0"/>
                <a:cs typeface="Times New Roman" pitchFamily="18" charset="0"/>
              </a:rPr>
              <a:t>ситуацию.Ряд</a:t>
            </a:r>
            <a:r>
              <a:rPr lang="ru-RU" dirty="0">
                <a:latin typeface="Times New Roman" pitchFamily="18" charset="0"/>
                <a:cs typeface="Times New Roman" pitchFamily="18" charset="0"/>
              </a:rPr>
              <a:t> ученых прогнозируют несколько сценариев дальнейшего развития болезни, вызванной вирусом </a:t>
            </a:r>
            <a:r>
              <a:rPr lang="ru-RU" dirty="0" err="1">
                <a:latin typeface="Times New Roman" pitchFamily="18" charset="0"/>
                <a:cs typeface="Times New Roman" pitchFamily="18" charset="0"/>
              </a:rPr>
              <a:t>Шмалленберг</a:t>
            </a:r>
            <a:r>
              <a:rPr lang="ru-RU" dirty="0">
                <a:latin typeface="Times New Roman" pitchFamily="18" charset="0"/>
                <a:cs typeface="Times New Roman" pitchFamily="18" charset="0"/>
              </a:rPr>
              <a:t>: полное исчезновение заболевания, постоянное стационарное течение, периодические вспышки. Подвергнутся ли заражению через кровососущих насекомых в период их лета ягнята и телята, родившиеся в этом году? Если да, то в ближайшем будущем нас ждет новое инфекционное заболевание сезонного типа, цикл развития болезни продолжится дальше.</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192688"/>
          </a:xfrm>
        </p:spPr>
        <p:txBody>
          <a:bodyPr>
            <a:normAutofit/>
          </a:bodyPr>
          <a:lstStyle/>
          <a:p>
            <a:pPr algn="just"/>
            <a:r>
              <a:rPr lang="ru-RU" dirty="0">
                <a:latin typeface="Times New Roman" pitchFamily="18" charset="0"/>
                <a:cs typeface="Times New Roman" pitchFamily="18" charset="0"/>
              </a:rPr>
              <a:t>«Возможно, вирус просто исчезнет, но я думаю, что это было бы слишком хорошо, чтобы быть правдой, моделирование показало, что в ближайшем будущем следует ожидать похожие заболевания», — говорит Петер </a:t>
            </a:r>
            <a:r>
              <a:rPr lang="ru-RU" dirty="0" err="1">
                <a:latin typeface="Times New Roman" pitchFamily="18" charset="0"/>
                <a:cs typeface="Times New Roman" pitchFamily="18" charset="0"/>
              </a:rPr>
              <a:t>Мертенс</a:t>
            </a:r>
            <a:r>
              <a:rPr lang="ru-RU" dirty="0">
                <a:latin typeface="Times New Roman" pitchFamily="18" charset="0"/>
                <a:cs typeface="Times New Roman" pitchFamily="18" charset="0"/>
              </a:rPr>
              <a:t> из Института здоровья животных в графстве Сюррей, добавляя: «двери открыты».</a:t>
            </a:r>
          </a:p>
          <a:p>
            <a:pPr algn="just"/>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Farmers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Guardian</a:t>
            </a:r>
            <a:r>
              <a:rPr lang="ru-RU" dirty="0">
                <a:latin typeface="Times New Roman" pitchFamily="18" charset="0"/>
                <a:cs typeface="Times New Roman" pitchFamily="18" charset="0"/>
              </a:rPr>
              <a:t>» прослеживается беспокойство по данному первоначальному поводу: если вирус «перезимует» зиму в популяции насекомых, то весной он продолжит поражать животных. Профессора </a:t>
            </a:r>
            <a:r>
              <a:rPr lang="ru-RU" dirty="0" err="1">
                <a:latin typeface="Times New Roman" pitchFamily="18" charset="0"/>
                <a:cs typeface="Times New Roman" pitchFamily="18" charset="0"/>
              </a:rPr>
              <a:t>Мертенс</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Бэйлис</a:t>
            </a:r>
            <a:r>
              <a:rPr lang="ru-RU" dirty="0">
                <a:latin typeface="Times New Roman" pitchFamily="18" charset="0"/>
                <a:cs typeface="Times New Roman" pitchFamily="18" charset="0"/>
              </a:rPr>
              <a:t> единогласно считают, что реального способа управления вирусным заболеванием, переносчиком которого является мошкара, не существует. На территории Австралии уже было зафиксировано схожее заболевание среди крупного рогатого скота, переносчиками которого являлись кровососущие мошки, решением проблемы было изменение технологической карты воспроизводства стада. Животных, которые первоначально не подвергались укусам насекомых, осеменяли до периода массового лета мошек. Реальной значимой мерой контроля за распространением и купированием вирусного заболевания </a:t>
            </a:r>
            <a:r>
              <a:rPr lang="ru-RU" dirty="0" err="1">
                <a:latin typeface="Times New Roman" pitchFamily="18" charset="0"/>
                <a:cs typeface="Times New Roman" pitchFamily="18" charset="0"/>
              </a:rPr>
              <a:t>Шмалленберг</a:t>
            </a:r>
            <a:r>
              <a:rPr lang="ru-RU" dirty="0">
                <a:latin typeface="Times New Roman" pitchFamily="18" charset="0"/>
                <a:cs typeface="Times New Roman" pitchFamily="18" charset="0"/>
              </a:rPr>
              <a:t> будет создание вакцины, но на это потребуется время.</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120680"/>
          </a:xfrm>
        </p:spPr>
        <p:txBody>
          <a:bodyPr>
            <a:normAutofit/>
          </a:bodyPr>
          <a:lstStyle/>
          <a:p>
            <a:pPr algn="just"/>
            <a:r>
              <a:rPr lang="ru-RU" dirty="0">
                <a:latin typeface="Times New Roman" pitchFamily="18" charset="0"/>
                <a:cs typeface="Times New Roman" pitchFamily="18" charset="0"/>
              </a:rPr>
              <a:t>Болезнь, вызванная вирусом </a:t>
            </a:r>
            <a:r>
              <a:rPr lang="ru-RU" dirty="0" err="1">
                <a:latin typeface="Times New Roman" pitchFamily="18" charset="0"/>
                <a:cs typeface="Times New Roman" pitchFamily="18" charset="0"/>
              </a:rPr>
              <a:t>Шмалленберг</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Schmallenberg</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virus</a:t>
            </a:r>
            <a:r>
              <a:rPr lang="ru-RU" dirty="0">
                <a:latin typeface="Times New Roman" pitchFamily="18" charset="0"/>
                <a:cs typeface="Times New Roman" pitchFamily="18" charset="0"/>
              </a:rPr>
              <a:t>), была первоначально зарегистрирована в Германии. Название новому заболеванию дали по месту его выявления в августе 2011 года у трех дойных коров, примерно в 80 км от Кельна, в научно-исследовательском эпидемиологическом институте здоровья животных имени Фридриха </a:t>
            </a:r>
            <a:r>
              <a:rPr lang="ru-RU" dirty="0" err="1">
                <a:latin typeface="Times New Roman" pitchFamily="18" charset="0"/>
                <a:cs typeface="Times New Roman" pitchFamily="18" charset="0"/>
              </a:rPr>
              <a:t>Леффлера</a:t>
            </a:r>
            <a:r>
              <a:rPr lang="ru-RU" dirty="0">
                <a:latin typeface="Times New Roman" pitchFamily="18" charset="0"/>
                <a:cs typeface="Times New Roman" pitchFamily="18" charset="0"/>
              </a:rPr>
              <a:t> (FLI) в Германии на острове Реймс. В январе 2012 года заболевание было диагностировано в Великобритании.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192688"/>
          </a:xfrm>
        </p:spPr>
        <p:txBody>
          <a:bodyPr>
            <a:normAutofit lnSpcReduction="10000"/>
          </a:bodyPr>
          <a:lstStyle/>
          <a:p>
            <a:pPr algn="just"/>
            <a:r>
              <a:rPr lang="ru-RU" b="1" dirty="0">
                <a:latin typeface="Times New Roman" pitchFamily="18" charset="0"/>
                <a:cs typeface="Times New Roman" pitchFamily="18" charset="0"/>
              </a:rPr>
              <a:t>О возбудителе, вирусе </a:t>
            </a:r>
            <a:r>
              <a:rPr lang="ru-RU" b="1" dirty="0" err="1">
                <a:latin typeface="Times New Roman" pitchFamily="18" charset="0"/>
                <a:cs typeface="Times New Roman" pitchFamily="18" charset="0"/>
              </a:rPr>
              <a:t>Шмалленберг</a:t>
            </a:r>
            <a:r>
              <a:rPr lang="ru-RU" dirty="0">
                <a:latin typeface="Times New Roman" pitchFamily="18" charset="0"/>
                <a:cs typeface="Times New Roman" pitchFamily="18" charset="0"/>
              </a:rPr>
              <a:t>, на данный момент собрано мало информации. Известно, что по генетической характеристике он принадлежит к семейству </a:t>
            </a:r>
            <a:r>
              <a:rPr lang="ru-RU" dirty="0" err="1">
                <a:latin typeface="Times New Roman" pitchFamily="18" charset="0"/>
                <a:cs typeface="Times New Roman" pitchFamily="18" charset="0"/>
              </a:rPr>
              <a:t>буньявирусы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Bunyaviridae</a:t>
            </a:r>
            <a:r>
              <a:rPr lang="ru-RU" dirty="0">
                <a:latin typeface="Times New Roman" pitchFamily="18" charset="0"/>
                <a:cs typeface="Times New Roman" pitchFamily="18" charset="0"/>
              </a:rPr>
              <a:t>), роду </a:t>
            </a:r>
            <a:r>
              <a:rPr lang="ru-RU" dirty="0" err="1">
                <a:latin typeface="Times New Roman" pitchFamily="18" charset="0"/>
                <a:cs typeface="Times New Roman" pitchFamily="18" charset="0"/>
              </a:rPr>
              <a:t>ортобуньявирусы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Orthobunyavirus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серогруппе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Симбу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Simbu</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serogroup</a:t>
            </a:r>
            <a:r>
              <a:rPr lang="ru-RU" dirty="0">
                <a:latin typeface="Times New Roman" pitchFamily="18" charset="0"/>
                <a:cs typeface="Times New Roman" pitchFamily="18" charset="0"/>
              </a:rPr>
              <a:t>). Самыми известными представителями этой группы являются: вирус болезни Найроби, вирус болезни </a:t>
            </a:r>
            <a:r>
              <a:rPr lang="ru-RU" dirty="0" err="1">
                <a:latin typeface="Times New Roman" pitchFamily="18" charset="0"/>
                <a:cs typeface="Times New Roman" pitchFamily="18" charset="0"/>
              </a:rPr>
              <a:t>Акабане</a:t>
            </a:r>
            <a:r>
              <a:rPr lang="ru-RU" dirty="0">
                <a:latin typeface="Times New Roman" pitchFamily="18" charset="0"/>
                <a:cs typeface="Times New Roman" pitchFamily="18" charset="0"/>
              </a:rPr>
              <a:t>, вирус лихорадки долины Рифт, вирус </a:t>
            </a:r>
            <a:r>
              <a:rPr lang="ru-RU" dirty="0" err="1">
                <a:latin typeface="Times New Roman" pitchFamily="18" charset="0"/>
                <a:cs typeface="Times New Roman" pitchFamily="18" charset="0"/>
              </a:rPr>
              <a:t>крымско</a:t>
            </a:r>
            <a:r>
              <a:rPr lang="ru-RU" dirty="0">
                <a:latin typeface="Times New Roman" pitchFamily="18" charset="0"/>
                <a:cs typeface="Times New Roman" pitchFamily="18" charset="0"/>
              </a:rPr>
              <a:t>- конголезской геморрагической лихорадки. К части вирусов этого семейства восприимчив и человек. При заболеваниях возможен летальный исход. </a:t>
            </a:r>
            <a:r>
              <a:rPr lang="ru-RU" dirty="0" err="1">
                <a:latin typeface="Times New Roman" pitchFamily="18" charset="0"/>
                <a:cs typeface="Times New Roman" pitchFamily="18" charset="0"/>
              </a:rPr>
              <a:t>Буньявирусы</a:t>
            </a:r>
            <a:r>
              <a:rPr lang="ru-RU" dirty="0">
                <a:latin typeface="Times New Roman" pitchFamily="18" charset="0"/>
                <a:cs typeface="Times New Roman" pitchFamily="18" charset="0"/>
              </a:rPr>
              <a:t> термочувствительны, быстро инактивируются при температуре 56°С, гибнут при облучении ультрафиолетовыми лучами, чувствительны к </a:t>
            </a:r>
            <a:r>
              <a:rPr lang="ru-RU" dirty="0" err="1">
                <a:latin typeface="Times New Roman" pitchFamily="18" charset="0"/>
                <a:cs typeface="Times New Roman" pitchFamily="18" charset="0"/>
              </a:rPr>
              <a:t>жирорастворителям</a:t>
            </a:r>
            <a:r>
              <a:rPr lang="ru-RU" dirty="0">
                <a:latin typeface="Times New Roman" pitchFamily="18" charset="0"/>
                <a:cs typeface="Times New Roman" pitchFamily="18" charset="0"/>
              </a:rPr>
              <a:t> и детергентам, кислотам. Ученые в FLI установили, что вирус состоит из трех сегментов, называемых S (короткая), M (средняя) и L (длинная) и передается через кровососущих насекомых. Данная группа </a:t>
            </a:r>
            <a:r>
              <a:rPr lang="ru-RU" dirty="0" err="1">
                <a:latin typeface="Times New Roman" pitchFamily="18" charset="0"/>
                <a:cs typeface="Times New Roman" pitchFamily="18" charset="0"/>
              </a:rPr>
              <a:t>буньявирусов</a:t>
            </a:r>
            <a:r>
              <a:rPr lang="ru-RU" dirty="0">
                <a:latin typeface="Times New Roman" pitchFamily="18" charset="0"/>
                <a:cs typeface="Times New Roman" pitchFamily="18" charset="0"/>
              </a:rPr>
              <a:t> чаще выделяется на Африканском континенте, где они и были обнаружены, а также в странах Азии и Австралии. Однако часть из них циркулирует в странах Европы уже на протяжении нескольких десятков лет. Как рассказывает </a:t>
            </a:r>
            <a:r>
              <a:rPr lang="ru-RU" dirty="0" err="1">
                <a:latin typeface="Times New Roman" pitchFamily="18" charset="0"/>
                <a:cs typeface="Times New Roman" pitchFamily="18" charset="0"/>
              </a:rPr>
              <a:t>Джонас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Шмидт-Ханасит</a:t>
            </a:r>
            <a:r>
              <a:rPr lang="ru-RU" dirty="0">
                <a:latin typeface="Times New Roman" pitchFamily="18" charset="0"/>
                <a:cs typeface="Times New Roman" pitchFamily="18" charset="0"/>
              </a:rPr>
              <a:t> из Института тропической медицины в Гамбурге, «есть несколько разновидностей </a:t>
            </a:r>
            <a:r>
              <a:rPr lang="ru-RU" dirty="0" err="1">
                <a:latin typeface="Times New Roman" pitchFamily="18" charset="0"/>
                <a:cs typeface="Times New Roman" pitchFamily="18" charset="0"/>
              </a:rPr>
              <a:t>ортобуньявирусов</a:t>
            </a:r>
            <a:r>
              <a:rPr lang="ru-RU" dirty="0">
                <a:latin typeface="Times New Roman" pitchFamily="18" charset="0"/>
                <a:cs typeface="Times New Roman" pitchFamily="18" charset="0"/>
              </a:rPr>
              <a:t> (к ним принадлежит и вирус </a:t>
            </a:r>
            <a:r>
              <a:rPr lang="ru-RU" dirty="0" err="1">
                <a:latin typeface="Times New Roman" pitchFamily="18" charset="0"/>
                <a:cs typeface="Times New Roman" pitchFamily="18" charset="0"/>
              </a:rPr>
              <a:t>Шмалленберг</a:t>
            </a:r>
            <a:r>
              <a:rPr lang="ru-RU" dirty="0">
                <a:latin typeface="Times New Roman" pitchFamily="18" charset="0"/>
                <a:cs typeface="Times New Roman" pitchFamily="18" charset="0"/>
              </a:rPr>
              <a:t>), на которые не обращали внимания в течение длительного времени.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192688"/>
          </a:xfrm>
        </p:spPr>
        <p:txBody>
          <a:bodyPr>
            <a:normAutofit/>
          </a:bodyPr>
          <a:lstStyle/>
          <a:p>
            <a:pPr algn="just"/>
            <a:r>
              <a:rPr lang="ru-RU" b="1" dirty="0">
                <a:latin typeface="Times New Roman" pitchFamily="18" charset="0"/>
                <a:cs typeface="Times New Roman" pitchFamily="18" charset="0"/>
              </a:rPr>
              <a:t>Восприимчивые животные, пути передачи.</a:t>
            </a:r>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 Сейчас установлено, что к заболеванию расположен крупный рогатый скот, овцы и козы независимо от возрастных характеристик. Сведений о заболеваемости людей нет, хотя исследования, проведенные в Голландском национальном институте охраны здоровья и окружающей среды, возможность заражения вирусом </a:t>
            </a:r>
            <a:r>
              <a:rPr lang="ru-RU" dirty="0" err="1">
                <a:latin typeface="Times New Roman" pitchFamily="18" charset="0"/>
                <a:cs typeface="Times New Roman" pitchFamily="18" charset="0"/>
              </a:rPr>
              <a:t>Шмалленберг</a:t>
            </a:r>
            <a:r>
              <a:rPr lang="ru-RU" dirty="0">
                <a:latin typeface="Times New Roman" pitchFamily="18" charset="0"/>
                <a:cs typeface="Times New Roman" pitchFamily="18" charset="0"/>
              </a:rPr>
              <a:t> людей не исключают. Наоборот, рекомендуют вести наблюдение за состоянием здоровья персонала, обслуживавшего зараженных животных, хотя заражение и представляется маловероятным. Пути заражения животных, как считают на данный момент, два: горизонтальный — при укусах кровососущих насекомых мошек и комаров, вертикальный — от материнского организма плоду в процессе внутриутробного развития. Не следует исключать и третий путь заражения — </a:t>
            </a:r>
            <a:r>
              <a:rPr lang="ru-RU" dirty="0" err="1">
                <a:latin typeface="Times New Roman" pitchFamily="18" charset="0"/>
                <a:cs typeface="Times New Roman" pitchFamily="18" charset="0"/>
              </a:rPr>
              <a:t>ятрогенный</a:t>
            </a:r>
            <a:r>
              <a:rPr lang="ru-RU" dirty="0">
                <a:latin typeface="Times New Roman" pitchFamily="18" charset="0"/>
                <a:cs typeface="Times New Roman" pitchFamily="18" charset="0"/>
              </a:rPr>
              <a:t>, то есть ветеринарными специалистами при проведении ветеринарно-профилактических (вакцинации, химиотерапевтические обработки, подкожные, внутримышечные инъекции и т. д.) и диагностических мероприятий (взятии крови, соскобов).</a:t>
            </a:r>
          </a:p>
          <a:p>
            <a:pPr algn="just"/>
            <a:r>
              <a:rPr lang="ru-RU" dirty="0">
                <a:latin typeface="Times New Roman" pitchFamily="18" charset="0"/>
                <a:cs typeface="Times New Roman" pitchFamily="18" charset="0"/>
              </a:rPr>
              <a:t> Существует высокая степень вероятности третьего пути, других способов передачи пока не выявлено.</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29600" cy="6264696"/>
          </a:xfrm>
        </p:spPr>
        <p:txBody>
          <a:bodyPr>
            <a:normAutofit lnSpcReduction="10000"/>
          </a:bodyPr>
          <a:lstStyle/>
          <a:p>
            <a:pPr algn="just"/>
            <a:r>
              <a:rPr lang="ru-RU" dirty="0"/>
              <a:t> </a:t>
            </a:r>
            <a:r>
              <a:rPr lang="ru-RU" dirty="0">
                <a:latin typeface="Times New Roman" pitchFamily="18" charset="0"/>
                <a:cs typeface="Times New Roman" pitchFamily="18" charset="0"/>
              </a:rPr>
              <a:t>Предположительно, инфицирование животных произошло летом-осенью 2011 года жалящими насекомыми. Не исключено, что инфицирование произошло ранее. Впервые заболевание было диагностировано на ферме, где содержались дойные коровы. Симптомы заболевания у КРС: у взрослых животных сначала отмечаются быстрая утомляемость, снижение аппетита, лихорадка, </a:t>
            </a:r>
            <a:r>
              <a:rPr lang="ru-RU" dirty="0" err="1">
                <a:latin typeface="Times New Roman" pitchFamily="18" charset="0"/>
                <a:cs typeface="Times New Roman" pitchFamily="18" charset="0"/>
              </a:rPr>
              <a:t>диарейные</a:t>
            </a:r>
            <a:r>
              <a:rPr lang="ru-RU" dirty="0">
                <a:latin typeface="Times New Roman" pitchFamily="18" charset="0"/>
                <a:cs typeface="Times New Roman" pitchFamily="18" charset="0"/>
              </a:rPr>
              <a:t> явления, преждевременные роды, часть поголовья погибает, резко снижаются удои, происходят аборты в последнюю половину беременности и случаи мертворождений. Через несколько дней взрослое животное выздоравливает. Тяжелее протекает заболевание у овец и коз: при таких же клинических признаках наблюдается больший процент гибели, истощение животных, поражение репродуктивных органов у материнского поголовья. Процент поражения взрослого стада 20-70%. У всех видов животных, восприимчивых к заболеванию, наблюдается появление молодняка с врожденными дефектами суставов, гидроцефалией, скручиванием шеи, замещение мозговой ткани кистозными образованиями, сращивание конечностей. У новорожденных животных отмечаются слепота, водянка грудной и брюшной полости, параличи, отеки в подкожной клетчатке, патология нижней челюсти. Такое потомство, как правило, погибает сразу после рождения, процент падежа варьируется от 20 до 50% в стадах, зараженных вирусом. Сейчас известно, что уровень заболеваемости в Германии в 10 раз превышает уровень заболеваемости в Великобритании.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Лабораторная диагностика возбудителя.</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467544" y="1268760"/>
            <a:ext cx="8229600" cy="5256584"/>
          </a:xfrm>
        </p:spPr>
        <p:txBody>
          <a:bodyPr>
            <a:normAutofit fontScale="92500" lnSpcReduction="10000"/>
          </a:bodyPr>
          <a:lstStyle/>
          <a:p>
            <a:pPr algn="just"/>
            <a:r>
              <a:rPr lang="ru-RU" dirty="0">
                <a:latin typeface="Times New Roman" pitchFamily="18" charset="0"/>
                <a:cs typeface="Times New Roman" pitchFamily="18" charset="0"/>
              </a:rPr>
              <a:t>Диагностика в Великобритании производится посредством PCR </a:t>
            </a:r>
            <a:r>
              <a:rPr lang="ru-RU" dirty="0" err="1">
                <a:latin typeface="Times New Roman" pitchFamily="18" charset="0"/>
                <a:cs typeface="Times New Roman" pitchFamily="18" charset="0"/>
              </a:rPr>
              <a:t>test</a:t>
            </a:r>
            <a:r>
              <a:rPr lang="ru-RU" dirty="0">
                <a:latin typeface="Times New Roman" pitchFamily="18" charset="0"/>
                <a:cs typeface="Times New Roman" pitchFamily="18" charset="0"/>
              </a:rPr>
              <a:t> (тест — система для определения фрагментов нуклеиновых кислот возбудителей методом </a:t>
            </a:r>
            <a:r>
              <a:rPr lang="ru-RU" dirty="0" err="1">
                <a:latin typeface="Times New Roman" pitchFamily="18" charset="0"/>
                <a:cs typeface="Times New Roman" pitchFamily="18" charset="0"/>
              </a:rPr>
              <a:t>полимеразной</a:t>
            </a:r>
            <a:r>
              <a:rPr lang="ru-RU" dirty="0">
                <a:latin typeface="Times New Roman" pitchFamily="18" charset="0"/>
                <a:cs typeface="Times New Roman" pitchFamily="18" charset="0"/>
              </a:rPr>
              <a:t> цепной реакции (ПЦР) в биологическом материале). Тест чрезвычайно эффективен для выявления трудно культивируемых культур, возбудителей, которые не культивируются, скрыто существующих форм микроорганизмов при хронических и скрыто протекающих формах инфекции. Применение </a:t>
            </a:r>
            <a:r>
              <a:rPr lang="ru-RU" dirty="0" err="1">
                <a:latin typeface="Times New Roman" pitchFamily="18" charset="0"/>
                <a:cs typeface="Times New Roman" pitchFamily="18" charset="0"/>
              </a:rPr>
              <a:t>ПЦР-диагностики</a:t>
            </a:r>
            <a:r>
              <a:rPr lang="ru-RU" dirty="0">
                <a:latin typeface="Times New Roman" pitchFamily="18" charset="0"/>
                <a:cs typeface="Times New Roman" pitchFamily="18" charset="0"/>
              </a:rPr>
              <a:t> — высокоэффективный метод для определения внутриклеточных паразитов и вирусов с высокой </a:t>
            </a:r>
            <a:r>
              <a:rPr lang="ru-RU" dirty="0" err="1">
                <a:latin typeface="Times New Roman" pitchFamily="18" charset="0"/>
                <a:cs typeface="Times New Roman" pitchFamily="18" charset="0"/>
              </a:rPr>
              <a:t>антигенной</a:t>
            </a:r>
            <a:r>
              <a:rPr lang="ru-RU" dirty="0">
                <a:latin typeface="Times New Roman" pitchFamily="18" charset="0"/>
                <a:cs typeface="Times New Roman" pitchFamily="18" charset="0"/>
              </a:rPr>
              <a:t> изменчивостью, данным методом возможно выявление фрагмента возбудителя не только в материале от животного, но и в объектах окружающей среды (почва, вода и т.д.). Существенным недостатком данной реакции является ее дороговизна, тест занимает много времени, осуществляется только в лабораторных условиях при наличии соответствующего оборудования. DEFRA (Министерство окружающей среды, продовольствия и сельского хозяйства Великобритании), а также ряд институтов в Европе находятся в поиске простого, </a:t>
            </a:r>
            <a:r>
              <a:rPr lang="ru-RU" dirty="0" err="1">
                <a:latin typeface="Times New Roman" pitchFamily="18" charset="0"/>
                <a:cs typeface="Times New Roman" pitchFamily="18" charset="0"/>
              </a:rPr>
              <a:t>легковыполнимого</a:t>
            </a:r>
            <a:r>
              <a:rPr lang="ru-RU" dirty="0">
                <a:latin typeface="Times New Roman" pitchFamily="18" charset="0"/>
                <a:cs typeface="Times New Roman" pitchFamily="18" charset="0"/>
              </a:rPr>
              <a:t>, недорогого теста для определения вируса или его фрагментов. Сам вирус был обнаружен в кишечном содержимом животных, головном мозге заболевших и павших животных, пробах крови, пробах внутрибрюшной жидкости, в кровососущих насекомых.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60648"/>
            <a:ext cx="8229600" cy="4525963"/>
          </a:xfrm>
        </p:spPr>
        <p:txBody>
          <a:bodyPr>
            <a:normAutofit/>
          </a:bodyPr>
          <a:lstStyle/>
          <a:p>
            <a:pPr algn="just"/>
            <a:r>
              <a:rPr lang="ru-RU" dirty="0">
                <a:latin typeface="Times New Roman" pitchFamily="18" charset="0"/>
                <a:cs typeface="Times New Roman" pitchFamily="18" charset="0"/>
              </a:rPr>
              <a:t>На создание вакцины против данного вирусного заболевания, по мнению ряда зарубежных ученых, потребуется несколько лет. По мнению профессора Петера </a:t>
            </a:r>
            <a:r>
              <a:rPr lang="ru-RU" dirty="0" err="1">
                <a:latin typeface="Times New Roman" pitchFamily="18" charset="0"/>
                <a:cs typeface="Times New Roman" pitchFamily="18" charset="0"/>
              </a:rPr>
              <a:t>Мертенса</a:t>
            </a:r>
            <a:r>
              <a:rPr lang="ru-RU" dirty="0">
                <a:latin typeface="Times New Roman" pitchFamily="18" charset="0"/>
                <a:cs typeface="Times New Roman" pitchFamily="18" charset="0"/>
              </a:rPr>
              <a:t>, вирус может распространяться от плаценты матери к плоду, возможность передачи возбудителя от родившегося животного другим животным аэрогенно и </a:t>
            </a:r>
            <a:r>
              <a:rPr lang="ru-RU" dirty="0" err="1">
                <a:latin typeface="Times New Roman" pitchFamily="18" charset="0"/>
                <a:cs typeface="Times New Roman" pitchFamily="18" charset="0"/>
              </a:rPr>
              <a:t>алиментарно</a:t>
            </a:r>
            <a:r>
              <a:rPr lang="ru-RU" dirty="0">
                <a:latin typeface="Times New Roman" pitchFamily="18" charset="0"/>
                <a:cs typeface="Times New Roman" pitchFamily="18" charset="0"/>
              </a:rPr>
              <a:t> не исключается, возможны другие неизвестные источники распространения заболевания.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latin typeface="Times New Roman" pitchFamily="18" charset="0"/>
                <a:cs typeface="Times New Roman" pitchFamily="18" charset="0"/>
              </a:rPr>
              <a:t>Меры профилактики, иммунитет.</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ru-RU" dirty="0">
                <a:latin typeface="Times New Roman" pitchFamily="18" charset="0"/>
                <a:cs typeface="Times New Roman" pitchFamily="18" charset="0"/>
              </a:rPr>
              <a:t>Сведения о состоянии иммунитета животных, у которых в клинической форме проявлялись признаки вируса </a:t>
            </a:r>
            <a:r>
              <a:rPr lang="ru-RU" dirty="0" err="1">
                <a:latin typeface="Times New Roman" pitchFamily="18" charset="0"/>
                <a:cs typeface="Times New Roman" pitchFamily="18" charset="0"/>
              </a:rPr>
              <a:t>Шмалленберг</a:t>
            </a:r>
            <a:r>
              <a:rPr lang="ru-RU" dirty="0">
                <a:latin typeface="Times New Roman" pitchFamily="18" charset="0"/>
                <a:cs typeface="Times New Roman" pitchFamily="18" charset="0"/>
              </a:rPr>
              <a:t>, на данный момент отсутствуют.</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32656"/>
            <a:ext cx="8229600" cy="6264696"/>
          </a:xfrm>
        </p:spPr>
        <p:txBody>
          <a:bodyPr>
            <a:normAutofit fontScale="85000" lnSpcReduction="10000"/>
          </a:bodyPr>
          <a:lstStyle/>
          <a:p>
            <a:pPr algn="just"/>
            <a:r>
              <a:rPr lang="ru-RU" dirty="0">
                <a:latin typeface="Times New Roman" pitchFamily="18" charset="0"/>
                <a:cs typeface="Times New Roman" pitchFamily="18" charset="0"/>
              </a:rPr>
              <a:t>Предпринимаемая система мер в Европе специфична общими профилактическими мероприятиями, которая включает в себя сбор информации об отклонениях при рождении, случаях абортов, пороках развития новорожденных животных, внимательно следят за клиническими симптомами поголовья, предоставлением информации ветеринарной службе, ведутся консультации с ветеринарными органами при покупке нового поголовья из стран, где вирус был обнаружен, проводятся карантинные мероприятия при покупке животных, осуществляется мониторинг общего состояния здоровья стада, соблюдаются правила утилизации погибших животных. Поголовью предоставляется сбалансированный корм, с обязательным содержанием макро- и микроэлементов, проводятся ветеринарные мероприятия по борьбе с внешними и внутренними паразитами. В обязательную программу входят и наблюдение за состоянием здоровья фермеров, ветеринаров и обслуживающего персонала, соблюдение стандартных мер по </a:t>
            </a:r>
            <a:r>
              <a:rPr lang="ru-RU" dirty="0" err="1">
                <a:latin typeface="Times New Roman" pitchFamily="18" charset="0"/>
                <a:cs typeface="Times New Roman" pitchFamily="18" charset="0"/>
              </a:rPr>
              <a:t>биобезопасности</a:t>
            </a:r>
            <a:r>
              <a:rPr lang="ru-RU" dirty="0">
                <a:latin typeface="Times New Roman" pitchFamily="18" charset="0"/>
                <a:cs typeface="Times New Roman" pitchFamily="18" charset="0"/>
              </a:rPr>
              <a:t> на животноводческих объектах при зоонозных инфекциях согласно ECDPC (Европейский центр профилактики и контроля заболеваний) и </a:t>
            </a:r>
            <a:r>
              <a:rPr lang="ru-RU" dirty="0" err="1">
                <a:latin typeface="Times New Roman" pitchFamily="18" charset="0"/>
                <a:cs typeface="Times New Roman" pitchFamily="18" charset="0"/>
              </a:rPr>
              <a:t>Human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Animal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Infections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and</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Risk</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Surveillance</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Group</a:t>
            </a:r>
            <a:r>
              <a:rPr lang="ru-RU" dirty="0">
                <a:latin typeface="Times New Roman" pitchFamily="18" charset="0"/>
                <a:cs typeface="Times New Roman" pitchFamily="18" charset="0"/>
              </a:rPr>
              <a:t>. Считается, что на данный момент вирус не распространяется из-за отсутствия кровососущих насекомых в зимний период, в связи с этим Институт здоровья животных в Великобритании тесно сотрудничает с Гидрометцентром страны, отслеживая перемещение воздушных потоков. Считается, что для профилактики последующего заражения и распространения вируса использование </a:t>
            </a:r>
            <a:r>
              <a:rPr lang="ru-RU" dirty="0" err="1">
                <a:latin typeface="Times New Roman" pitchFamily="18" charset="0"/>
                <a:cs typeface="Times New Roman" pitchFamily="18" charset="0"/>
              </a:rPr>
              <a:t>инсектицидных</a:t>
            </a:r>
            <a:r>
              <a:rPr lang="ru-RU" dirty="0">
                <a:latin typeface="Times New Roman" pitchFamily="18" charset="0"/>
                <a:cs typeface="Times New Roman" pitchFamily="18" charset="0"/>
              </a:rPr>
              <a:t> средств и репеллентов против насекомых не считается панацеей в случае их активности (</a:t>
            </a:r>
            <a:r>
              <a:rPr lang="ru-RU" dirty="0" err="1">
                <a:latin typeface="Times New Roman" pitchFamily="18" charset="0"/>
                <a:cs typeface="Times New Roman" pitchFamily="18" charset="0"/>
              </a:rPr>
              <a:t>Human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Animal</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Infections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and</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Risk</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Surveillance</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Group</a:t>
            </a:r>
            <a:r>
              <a:rPr lang="ru-RU" dirty="0">
                <a:latin typeface="Times New Roman" pitchFamily="18" charset="0"/>
                <a:cs typeface="Times New Roman" pitchFamily="18" charset="0"/>
              </a:rPr>
              <a:t>). Зараженных животных не планируется выбраковывать, данное мероприятие считается неэффективным для прекращения распространения заболевания ввиду нахождения вируса в популяции насекомых.</a:t>
            </a:r>
          </a:p>
        </p:txBody>
      </p:sp>
    </p:spTree>
  </p:cSld>
  <p:clrMapOvr>
    <a:masterClrMapping/>
  </p:clrMapOvr>
</p:sld>
</file>

<file path=ppt/theme/theme1.xml><?xml version="1.0" encoding="utf-8"?>
<a:theme xmlns:a="http://schemas.openxmlformats.org/drawingml/2006/main" name="Обрезка">
  <a:themeElements>
    <a:clrScheme name="Обрезк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Обрезк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резк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Урожай</Template>
  <TotalTime>5</TotalTime>
  <Words>1088</Words>
  <Application>Microsoft Office PowerPoint</Application>
  <PresentationFormat>Экран (4:3)</PresentationFormat>
  <Paragraphs>20</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Franklin Gothic Book</vt:lpstr>
      <vt:lpstr>Times New Roman</vt:lpstr>
      <vt:lpstr>Обрезка</vt:lpstr>
      <vt:lpstr>Болезнь Шмалленберга</vt:lpstr>
      <vt:lpstr>Презентация PowerPoint</vt:lpstr>
      <vt:lpstr>Презентация PowerPoint</vt:lpstr>
      <vt:lpstr>Презентация PowerPoint</vt:lpstr>
      <vt:lpstr>Презентация PowerPoint</vt:lpstr>
      <vt:lpstr> Лабораторная диагностика возбудителя.</vt:lpstr>
      <vt:lpstr>Презентация PowerPoint</vt:lpstr>
      <vt:lpstr>Меры профилактики, иммунитет.</vt:lpstr>
      <vt:lpstr>Презентация PowerPoint</vt:lpstr>
      <vt:lpstr>Прогнозы.</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Болезнь Шмалленберга</dc:title>
  <dc:creator>Екатерина Демидова</dc:creator>
  <cp:lastModifiedBy>Полина Шатилова</cp:lastModifiedBy>
  <cp:revision>3</cp:revision>
  <dcterms:created xsi:type="dcterms:W3CDTF">2020-04-24T10:59:58Z</dcterms:created>
  <dcterms:modified xsi:type="dcterms:W3CDTF">2020-04-28T11:44:18Z</dcterms:modified>
</cp:coreProperties>
</file>