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2168E46-DE7B-48C2-992D-BA645E431316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5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8901DE-A15F-4060-AD68-0DD0BFF407FF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144CC6-9D44-4A34-BBF7-01A7F5F694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703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144CC6-9D44-4A34-BBF7-01A7F5F694C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29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222A5-3C7D-4BD2-AAA0-FCAF994C6BE1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32F7-5513-47E5-A134-E71002EB4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3086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222A5-3C7D-4BD2-AAA0-FCAF994C6BE1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32F7-5513-47E5-A134-E71002EB4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5629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222A5-3C7D-4BD2-AAA0-FCAF994C6BE1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32F7-5513-47E5-A134-E71002EB4760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656783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222A5-3C7D-4BD2-AAA0-FCAF994C6BE1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32F7-5513-47E5-A134-E71002EB4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13297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222A5-3C7D-4BD2-AAA0-FCAF994C6BE1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32F7-5513-47E5-A134-E71002EB4760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11021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222A5-3C7D-4BD2-AAA0-FCAF994C6BE1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32F7-5513-47E5-A134-E71002EB4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15134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222A5-3C7D-4BD2-AAA0-FCAF994C6BE1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32F7-5513-47E5-A134-E71002EB4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3244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222A5-3C7D-4BD2-AAA0-FCAF994C6BE1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32F7-5513-47E5-A134-E71002EB4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5054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222A5-3C7D-4BD2-AAA0-FCAF994C6BE1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32F7-5513-47E5-A134-E71002EB4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7509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222A5-3C7D-4BD2-AAA0-FCAF994C6BE1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32F7-5513-47E5-A134-E71002EB4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4067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222A5-3C7D-4BD2-AAA0-FCAF994C6BE1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32F7-5513-47E5-A134-E71002EB4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954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222A5-3C7D-4BD2-AAA0-FCAF994C6BE1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32F7-5513-47E5-A134-E71002EB4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643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222A5-3C7D-4BD2-AAA0-FCAF994C6BE1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32F7-5513-47E5-A134-E71002EB4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635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222A5-3C7D-4BD2-AAA0-FCAF994C6BE1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32F7-5513-47E5-A134-E71002EB4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1002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222A5-3C7D-4BD2-AAA0-FCAF994C6BE1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32F7-5513-47E5-A134-E71002EB4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9924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222A5-3C7D-4BD2-AAA0-FCAF994C6BE1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932F7-5513-47E5-A134-E71002EB4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410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222A5-3C7D-4BD2-AAA0-FCAF994C6BE1}" type="datetimeFigureOut">
              <a:rPr lang="ru-RU" smtClean="0"/>
              <a:t>27.04.2020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B4932F7-5513-47E5-A134-E71002EB47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3196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7830B11-72FB-440E-AA5F-B670FA245E5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Комплексная диагностика, меры по профилактике и ликвидации парагриппа-3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BAAC952-349E-4FAD-8AE2-0FDFF95830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Подготовила: студентка 543 группы</a:t>
            </a:r>
          </a:p>
          <a:p>
            <a:r>
              <a:rPr lang="ru-RU" dirty="0"/>
              <a:t>Малахова Дария Алексеевна</a:t>
            </a:r>
          </a:p>
        </p:txBody>
      </p:sp>
    </p:spTree>
    <p:extLst>
      <p:ext uri="{BB962C8B-B14F-4D97-AF65-F5344CB8AC3E}">
        <p14:creationId xmlns:p14="http://schemas.microsoft.com/office/powerpoint/2010/main" val="776104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A95776-AE44-4786-9AC6-27210B05F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Профилактика и иммунитет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59DED3-0117-4A82-A184-CD2AB6172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Переболевшие парагриппом животные 3 месяца остаются невосприимчивы к повторному заражению. Важным фактором в иммунитете является локальная невосприимчивость клеток слизистой оболочки респираторных органов, вызванная образованием секреторных антител и интерферона, которые часто выявляются в более высоком титре после </a:t>
            </a:r>
            <a:r>
              <a:rPr lang="ru-RU" dirty="0" err="1"/>
              <a:t>интраназальной</a:t>
            </a:r>
            <a:r>
              <a:rPr lang="ru-RU" dirty="0"/>
              <a:t> вакцинации живым вирусом, чем после подкожной вакцинации инактивированным вирусом. Гуморальные антитела после вакцинации сохраняются у животных 6-12 месяцев. Телята родившиеся от иммунных коров, получают антитела с молозивом. Вакцинация телят более эффективна в период угасания материнских антител.</a:t>
            </a:r>
          </a:p>
        </p:txBody>
      </p:sp>
    </p:spTree>
    <p:extLst>
      <p:ext uri="{BB962C8B-B14F-4D97-AF65-F5344CB8AC3E}">
        <p14:creationId xmlns:p14="http://schemas.microsoft.com/office/powerpoint/2010/main" val="2976628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471255-1B21-47E5-AFD8-4A1CCE8D1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Лечение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5FBD2A7-4068-44E1-B836-7A24651355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Лечение болезни бывает эффективным только при остром и подостром течении болезни. Больных животных с целью повышения общей сопротивляемости организма обеспечиваем полноценным, сбалансированным рационом кормления и создаем нормальные зоогигиенические условия содержания. Больным животным назначается комплексное лечение использованием специфических гипериммунных сывороток и симптоматических средств. Для предупреждения осложнений бактериальной микрофлорой применяют антибиотики широкого спектра действия (тетрациклины, </a:t>
            </a:r>
            <a:r>
              <a:rPr lang="ru-RU" dirty="0" err="1"/>
              <a:t>макролиды</a:t>
            </a:r>
            <a:r>
              <a:rPr lang="ru-RU" dirty="0"/>
              <a:t> и современные антибиотики </a:t>
            </a:r>
            <a:r>
              <a:rPr lang="ru-RU" dirty="0" err="1"/>
              <a:t>цефалоспоринового</a:t>
            </a:r>
            <a:r>
              <a:rPr lang="ru-RU" dirty="0"/>
              <a:t> ряда) и сульфаниламидные препараты с учетом чувствительности к ним патогенной микрофлоры дыхательных путей.</a:t>
            </a:r>
          </a:p>
        </p:txBody>
      </p:sp>
    </p:spTree>
    <p:extLst>
      <p:ext uri="{BB962C8B-B14F-4D97-AF65-F5344CB8AC3E}">
        <p14:creationId xmlns:p14="http://schemas.microsoft.com/office/powerpoint/2010/main" val="40389836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EE33B5-6DA4-4304-9279-08BD3641F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/>
              <a:t>Ликвидация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8088C73-A4BD-4068-BE04-E8F9A1450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Больных животных изолируют в отдельные секции и лечат гипериммунной сывороткой, неспецифическим глобулином или сывороткой </a:t>
            </a:r>
            <a:r>
              <a:rPr lang="ru-RU" dirty="0" err="1"/>
              <a:t>реконвалесцентов</a:t>
            </a:r>
            <a:r>
              <a:rPr lang="ru-RU" dirty="0"/>
              <a:t>. Одновременно применяют антибиотики, сульфаниламиды и </a:t>
            </a:r>
            <a:r>
              <a:rPr lang="ru-RU" dirty="0" err="1"/>
              <a:t>нитрофурановые</a:t>
            </a:r>
            <a:r>
              <a:rPr lang="ru-RU" dirty="0"/>
              <a:t> препараты. В освободившихся помещениях (секциях) до механической очистки проводят дезинфекцию. Остальных животных прививают </a:t>
            </a:r>
            <a:r>
              <a:rPr lang="ru-RU" dirty="0" err="1"/>
              <a:t>вирусвакциной</a:t>
            </a:r>
            <a:r>
              <a:rPr lang="ru-RU" dirty="0"/>
              <a:t> «</a:t>
            </a:r>
            <a:r>
              <a:rPr lang="ru-RU" dirty="0" err="1"/>
              <a:t>Паравак</a:t>
            </a:r>
            <a:r>
              <a:rPr lang="ru-RU" dirty="0"/>
              <a:t>», а при наличии смешанной с ИРТ инфекцией — ассоциированной вакциной «Бивак» согласно наставлению по ее применению. </a:t>
            </a:r>
          </a:p>
          <a:p>
            <a:r>
              <a:rPr lang="ru-RU" dirty="0"/>
              <a:t>Также поступают в отношении прививок и всех коров — матерей.</a:t>
            </a:r>
          </a:p>
          <a:p>
            <a:r>
              <a:rPr lang="ru-RU" dirty="0"/>
              <a:t> В хозяйстве (на ферме) вводят ограничения, согласно которым запрещают: ввоз в хозяйство (на ферму) и вывоз животных в другие хозяйства. перегруппировку неблагополучного поголовья. посещение неблагополучных ферм (помещений) лицами, не связанными с обслуживанием животных.</a:t>
            </a:r>
          </a:p>
          <a:p>
            <a:r>
              <a:rPr lang="ru-RU" dirty="0"/>
              <a:t> Разрешается вывозить на специально оборудованном транспорте животных для убоя на мясокомбинат, трупы животных подвергают утилизации. Дезинфекцию станков, предметов ухода, оборудования и транспортных средств на неблагополучной ферме (в помещении) проводят в соответствии с действующей Инструкцией по проведению ветеринарной дезинфекции, </a:t>
            </a:r>
            <a:r>
              <a:rPr lang="ru-RU" dirty="0" err="1"/>
              <a:t>дезинвазии</a:t>
            </a:r>
            <a:r>
              <a:rPr lang="ru-RU" dirty="0"/>
              <a:t>, дезинсекции и дератизации.</a:t>
            </a:r>
          </a:p>
        </p:txBody>
      </p:sp>
    </p:spTree>
    <p:extLst>
      <p:ext uri="{BB962C8B-B14F-4D97-AF65-F5344CB8AC3E}">
        <p14:creationId xmlns:p14="http://schemas.microsoft.com/office/powerpoint/2010/main" val="10332887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BC0452-2788-425C-9717-AF164F7DB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5A579D6-CAD7-4AC5-B34C-3415F04469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 Руководители, зоотехнические и ветеринарные специалисты хозяйства должны принять меры к устранению нарушений в кормлении и содержании животных, отягощающих течение болезни.</a:t>
            </a:r>
          </a:p>
          <a:p>
            <a:r>
              <a:rPr lang="ru-RU" dirty="0"/>
              <a:t> Туши убитых животных после созревания мяса и при отсутствии в нем дегенеративных изменений выпускают без ограничений. При обнаружении воспалительных и некротических очагов на слизистой носовой полости, трахеи, легких, желудочно-кишечного тракта эти органы подвергают технической утилизации.</a:t>
            </a:r>
          </a:p>
          <a:p>
            <a:r>
              <a:rPr lang="ru-RU" dirty="0"/>
              <a:t> Хозяйство объявляют благополучным по парагриппу-3 и снимают ограничения через 14 дней после последнего случая выздоровления или убоя больного животного. Перед снятием ограничений помещения, где находились больные животные, подвергают заключительной дезинфекции, о чем составляется акт.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7583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7FE8CF-8FE8-4F1B-985F-B575B3C83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D6FF29-716D-4151-A568-56AE41FCE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Парагрипп-3 крупного рогатого скота (ПГ-3 КРС) (транспортная лихорадка крупного рогатого скота, параинфлюэнца-3) –остро протекающая контагиозная вирусная болезнь, главным образом телят, характеризующаяся лихорадкой, конъюнктивитом и катаральным воспалением верхних дыхательных путей, в тяжелых случаях с поражением легких.</a:t>
            </a:r>
          </a:p>
        </p:txBody>
      </p:sp>
    </p:spTree>
    <p:extLst>
      <p:ext uri="{BB962C8B-B14F-4D97-AF65-F5344CB8AC3E}">
        <p14:creationId xmlns:p14="http://schemas.microsoft.com/office/powerpoint/2010/main" val="1820121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43FB1E-CFD6-464A-A779-6A5F809D2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Эпизоотические данные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0BD7D3-984B-49EF-9667-960289B108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Обычно парагриппом-3 заболевают телята от 10 дней до года. Восприимчивы и взрослые животные, но у них парагрипп протекает бессимптомно. Источником возбудителя инфекции являются больные животные. Выделяющие вирус с выдыхаемым воздухом и истечениями из носа, также с вагинальными истечениями, особенно в период выраженных клинических признаков, а также переболевшие животные. Резервуаром возбудителя в природе служит крупный рогатый скот.</a:t>
            </a:r>
          </a:p>
        </p:txBody>
      </p:sp>
    </p:spTree>
    <p:extLst>
      <p:ext uri="{BB962C8B-B14F-4D97-AF65-F5344CB8AC3E}">
        <p14:creationId xmlns:p14="http://schemas.microsoft.com/office/powerpoint/2010/main" val="148971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5F853F-FE13-42AC-9A8E-4FDBBA226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Клинические признаки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ACC27A6-BDBE-4AA2-9255-BDC173120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Инкубационный период продолжается от 24 до 30 часов. Болезнь у телят может протекать сверхостро, остро, подостро, хронически, с различными симптомами: от легких ринитов или бронхитов до тяжелой бронхопневмонии. </a:t>
            </a:r>
          </a:p>
          <a:p>
            <a:r>
              <a:rPr lang="ru-RU" dirty="0"/>
              <a:t>Сверхострое течение обычно наблюдается у телят до 6-месячного возраста и сопровождается резким угнетением животного, коматозным состоянием и гибелью животного в течение</a:t>
            </a:r>
          </a:p>
        </p:txBody>
      </p:sp>
    </p:spTree>
    <p:extLst>
      <p:ext uri="{BB962C8B-B14F-4D97-AF65-F5344CB8AC3E}">
        <p14:creationId xmlns:p14="http://schemas.microsoft.com/office/powerpoint/2010/main" val="1419691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0E4407-D684-4E8F-AC2C-D4368B3B9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75BBDF-D54B-47F1-81F1-F4CA9B88C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Острое течение -в первые дни заболевания у больных телят повышается температура тела до 41-42°С, снижается аппетит, появляется сухой кашель, истечения из носовой полости, нередко из глаз, иногда у больных животных появляется диарея, пульс учащается до 120 ударов и дыхание до 84 в минуту. Животные быстро худеют, их шерстный покров становится тусклым и взъерошенным. При тяжелом течении болезни у животных вначале развивается серозный конъюнктивит и ринит, часто сопровождающийся обильным слюнотечением, высокой температурой тела и диареей.</a:t>
            </a:r>
          </a:p>
        </p:txBody>
      </p:sp>
    </p:spTree>
    <p:extLst>
      <p:ext uri="{BB962C8B-B14F-4D97-AF65-F5344CB8AC3E}">
        <p14:creationId xmlns:p14="http://schemas.microsoft.com/office/powerpoint/2010/main" val="2039820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95DBA9-E55F-429A-8059-1776AE1A9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6EE81C8-44BA-49BE-9CCE-6BDCED772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Подострое течение характеризуется теми же признаками, что и острое, но только они менее выражены; температура тела у больных животных повышается незначительно. Выздоровление при подостром течение наступает к 7-10-му дню.</a:t>
            </a:r>
          </a:p>
        </p:txBody>
      </p:sp>
    </p:spTree>
    <p:extLst>
      <p:ext uri="{BB962C8B-B14F-4D97-AF65-F5344CB8AC3E}">
        <p14:creationId xmlns:p14="http://schemas.microsoft.com/office/powerpoint/2010/main" val="3504245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2CC526-41C3-4AB5-A6A2-494EBE9EA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28F59F-6774-4763-8F16-EAE339A05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При осложнении ПГ-3 (хроническая бронхопневмония), которые в производственных условиях встречается довольно часто, болезнь принимает хроническое течение. Больные животные малоподвижны, истощены. При движении — кашляют, из носовых отверстий выделяется густой тягучий экссудат; в легких при аускультации- крупно- , средне- мелкопузырчатые хрипы; в верхушечных долях легких при аускультации можно выявить звук крепитации (воспаление легочной ткани). У отдельных телят могут развиваться энтериты, сопровождающиеся диареей. У больных коров можно наблюдать внутриутробное заражение приплода, аборты или рождение нежизнеспособных телят.</a:t>
            </a:r>
          </a:p>
        </p:txBody>
      </p:sp>
    </p:spTree>
    <p:extLst>
      <p:ext uri="{BB962C8B-B14F-4D97-AF65-F5344CB8AC3E}">
        <p14:creationId xmlns:p14="http://schemas.microsoft.com/office/powerpoint/2010/main" val="835023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1582A9-4DBA-43C3-B740-9B1AC6A59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Диагностика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815C53-11C7-4DDE-8567-DA2CA44BD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Основой для постановки диагноза является анализ эпизоотологических, клинических и патологоанатомических данных с обязательным проведением лабораторных исследований: вирусологического и серологического с использованием специфических </a:t>
            </a:r>
            <a:r>
              <a:rPr lang="ru-RU" dirty="0" err="1"/>
              <a:t>диагностикумов</a:t>
            </a:r>
            <a:r>
              <a:rPr lang="ru-RU" dirty="0"/>
              <a:t>. Для этих целей для прижизненной диагностики в лабораторию направляют от 5 до 8 проб истечений из носа и глаз от животных с клиническим проявлением заболевания, а также сыворотку крови от переболевших животных; для посмертной лабораторной диагностики направляют фрагменты заглоточных, средостенных лимфатических узлов, носовой перегородки, гортани, трахеи, легких, отобранные не позднее 2часов после убоя и уложенные в термос со льдом. Для диагностики используют метод </a:t>
            </a:r>
            <a:r>
              <a:rPr lang="ru-RU" dirty="0" err="1"/>
              <a:t>иммуннофлюоресценции</a:t>
            </a:r>
            <a:r>
              <a:rPr lang="ru-RU" dirty="0"/>
              <a:t>, РТГА, ИФА и ПЦР — диагностику.</a:t>
            </a:r>
          </a:p>
        </p:txBody>
      </p:sp>
    </p:spTree>
    <p:extLst>
      <p:ext uri="{BB962C8B-B14F-4D97-AF65-F5344CB8AC3E}">
        <p14:creationId xmlns:p14="http://schemas.microsoft.com/office/powerpoint/2010/main" val="2206509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504B60-BC5D-4638-A09E-6B42F5818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9B5CEEB-AAAD-46E5-9B3A-B3F99F5CB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Диагноз на парагрипп-3 считается установленным в одном из случаев: 4-кратное и более увеличение титра антител в парных сыворотках крови; выделение вируса из патологического материал и его </a:t>
            </a:r>
            <a:r>
              <a:rPr lang="ru-RU" dirty="0" err="1"/>
              <a:t>индентификация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71143911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</TotalTime>
  <Words>985</Words>
  <Application>Microsoft Office PowerPoint</Application>
  <PresentationFormat>Широкоэкранный</PresentationFormat>
  <Paragraphs>28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Trebuchet MS</vt:lpstr>
      <vt:lpstr>Wingdings 3</vt:lpstr>
      <vt:lpstr>Аспект</vt:lpstr>
      <vt:lpstr>Комплексная диагностика, меры по профилактике и ликвидации парагриппа-3</vt:lpstr>
      <vt:lpstr>Презентация PowerPoint</vt:lpstr>
      <vt:lpstr>Эпизоотические данные</vt:lpstr>
      <vt:lpstr>Клинические признаки</vt:lpstr>
      <vt:lpstr>Презентация PowerPoint</vt:lpstr>
      <vt:lpstr>Презентация PowerPoint</vt:lpstr>
      <vt:lpstr>Презентация PowerPoint</vt:lpstr>
      <vt:lpstr>Диагностика</vt:lpstr>
      <vt:lpstr>Презентация PowerPoint</vt:lpstr>
      <vt:lpstr>Профилактика и иммунитет</vt:lpstr>
      <vt:lpstr>Лечение</vt:lpstr>
      <vt:lpstr>Ликвидация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Комплексная диагностика, меры по профилактике и ликвидации парагриппа-3</dc:title>
  <dc:creator>Алексей Малахов</dc:creator>
  <cp:lastModifiedBy>Алексей Малахов</cp:lastModifiedBy>
  <cp:revision>2</cp:revision>
  <dcterms:created xsi:type="dcterms:W3CDTF">2020-04-27T09:04:14Z</dcterms:created>
  <dcterms:modified xsi:type="dcterms:W3CDTF">2020-04-27T09:39:41Z</dcterms:modified>
</cp:coreProperties>
</file>