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notesMasterIdLst>
    <p:notesMasterId r:id="rId13"/>
  </p:notesMasterIdLst>
  <p:handoutMasterIdLst>
    <p:handoutMasterId r:id="rId14"/>
  </p:handout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9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B5C320A-F5C8-4FD6-86FF-35D2EBF085B6}" type="datetime1">
              <a:rPr lang="ru-RU" smtClean="0"/>
              <a:t>24.04.2020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5C702C7-E599-40D9-B30E-0392896973B5}" type="datetime1">
              <a:rPr lang="ru-RU" smtClean="0"/>
              <a:t>24.04.2020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  <a:endParaRPr lang="en-US"/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 lang="en-US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Прямоугольник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Прямоугольник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Прямоугольник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 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Дата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6506E9A3-1561-45B7-908B-DACC52528ABB}" type="datetime1">
              <a:rPr lang="ru-RU" smtClean="0"/>
              <a:t>24.04.2020</a:t>
            </a:fld>
            <a:endParaRPr lang="en-US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92B999-6CB2-48D4-8AF6-3D1A5D13436B}" type="datetime1">
              <a:rPr lang="ru-RU" smtClean="0"/>
              <a:t>24.04.2020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2C98DB-1092-48C4-AD4E-BD3E9D2E2345}" type="datetime1">
              <a:rPr lang="ru-RU" smtClean="0"/>
              <a:t>24.04.2020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9C2F20-7994-4D1E-A01C-96ECBA4612EB}" type="datetime1">
              <a:rPr lang="ru-RU" smtClean="0"/>
              <a:t>24.04.2020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Прямоугольник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Прямоугольник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Прямоугольник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7B2CE4EA-3B49-4A00-ADF3-7C7272A626C1}" type="datetime1">
              <a:rPr lang="ru-RU" smtClean="0"/>
              <a:t>24.04.2020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16848F-27AD-43B9-904C-1CF05D24EB3C}" type="datetime1">
              <a:rPr lang="ru-RU" smtClean="0"/>
              <a:t>24.04.2020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090412-2DE5-405A-816E-F08FB54EB168}" type="datetime1">
              <a:rPr lang="ru-RU" smtClean="0"/>
              <a:t>24.04.2020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C2D7CB-4DC1-4BB7-BF00-4C36160857E0}" type="datetime1">
              <a:rPr lang="ru-RU" smtClean="0"/>
              <a:t>24.04.2020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60D38F-E364-4ED4-9BF4-D7F00FFBE76A}" type="datetime1">
              <a:rPr lang="ru-RU" smtClean="0"/>
              <a:t>24.04.2020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F183FEFD-AB08-4CB5-AE4D-2F6B12D8E3B0}" type="datetime1">
              <a:rPr lang="ru-RU" smtClean="0"/>
              <a:t>24.04.2020</a:t>
            </a:fld>
            <a:endParaRPr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EBEA1583-5CEF-4E36-A7FC-D34B7E954D76}" type="datetime1">
              <a:rPr lang="ru-RU" smtClean="0"/>
              <a:t>24.04.2020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Прямоугольник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Прямоугольник 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" dirty="0"/>
              <a:t>Стиль образца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068A786-B8BF-4988-ACBA-DD9B5BC8D522}" type="datetime1">
              <a:rPr lang="ru-RU" smtClean="0"/>
              <a:t>24.04.2020</a:t>
            </a:fld>
            <a:endParaRPr lang="en-US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Крупный план логотипа&#10;&#10;Автоматически созданное описание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1" y="0"/>
            <a:ext cx="12191979" cy="6857990"/>
          </a:xfrm>
          <a:prstGeom prst="rect">
            <a:avLst/>
          </a:prstGeom>
        </p:spPr>
      </p:pic>
      <p:sp>
        <p:nvSpPr>
          <p:cNvPr id="82" name="Прямоугольник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Прямоугольник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Комплексная диагностика, мероприятия по профилактике и ликвидации болезней ЖВАЧНЫХ: 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rgbClr val="FF0000"/>
                </a:solidFill>
              </a:rPr>
              <a:t>1.Вирусная диарея КРС</a:t>
            </a:r>
            <a:endParaRPr lang="ru" sz="24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2" y="4323240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ru-RU" dirty="0">
                <a:solidFill>
                  <a:schemeClr val="tx1"/>
                </a:solidFill>
              </a:rPr>
              <a:t>Ложкина Мария 543</a:t>
            </a:r>
            <a:endParaRPr lang="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F3FE160-5ECB-4706-94E4-3EDB5E307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236" y="746620"/>
            <a:ext cx="9933963" cy="5206124"/>
          </a:xfrm>
        </p:spPr>
        <p:txBody>
          <a:bodyPr>
            <a:normAutofit/>
          </a:bodyPr>
          <a:lstStyle/>
          <a:p>
            <a:pPr algn="just"/>
            <a:r>
              <a:rPr lang="ru-RU" sz="1800" dirty="0"/>
              <a:t>В целях пассивной иммунизации эффективна гипериммунная сыворотка с высоким титром антител. Используют ее для лечения в профилактики вирусной диареи у новорожденных телят, иногда в поливалентном сочетании.</a:t>
            </a:r>
          </a:p>
          <a:p>
            <a:pPr algn="just"/>
            <a:r>
              <a:rPr lang="ru-RU" sz="1800" dirty="0"/>
              <a:t>Профилактика и меры борьбы основываются на предотвращении контактов здоровых животных с больными и предупреждении распространения возбудителя факторами передачи. Истинная опасность </a:t>
            </a:r>
            <a:r>
              <a:rPr lang="ru-RU" sz="1800" dirty="0" err="1"/>
              <a:t>серопозитивных</a:t>
            </a:r>
            <a:r>
              <a:rPr lang="ru-RU" sz="1800" dirty="0"/>
              <a:t> животных неизвестна, но они считаются потенциальными вирусоносителями и не должны смешиваться со здоровым скотом. Явно больных животных в тяжелых случаях либо уничтожают, либо индивидуально подвергают симптоматическому лечению от бактериальных осложнений, кахексии, диареи и обезвоживания.</a:t>
            </a:r>
          </a:p>
          <a:p>
            <a:pPr algn="just"/>
            <a:endParaRPr lang="ru-RU" sz="1800" dirty="0"/>
          </a:p>
          <a:p>
            <a:pPr algn="just"/>
            <a:r>
              <a:rPr lang="ru-RU" sz="1800" dirty="0"/>
              <a:t>Неблагополучные стада независимо от клинического проявления болезни содержат изолированно. Вакцинация целесообразна в случае первичного возникновения болезни. В неблагополучных зонах молодняк следует иммунизировать до постановки на откорм.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685F95-D8A9-46A6-825E-B717ACE5B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24.04.2020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3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89BF8C-FAC2-4316-8859-B70A123AB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635" y="139255"/>
            <a:ext cx="10058400" cy="1371600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Мероприятия, проводимые в эпизоотическом очаге и</a:t>
            </a:r>
            <a:br>
              <a:rPr lang="ru-RU" sz="2400" dirty="0"/>
            </a:br>
            <a:r>
              <a:rPr lang="ru-RU" sz="2400" dirty="0"/>
              <a:t>неблагополучном по вирусной диарее пункте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A18AA3-9910-4183-8B7E-3263B944A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657" y="1359017"/>
            <a:ext cx="10244356" cy="504178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2200" dirty="0"/>
              <a:t>При выявлении в хозяйствующем субъекте вирусной диареи крупного рогатого скота, ветеринарный специалист, сообщает об этом государственному ветеринарному инспектору соответствующей административно-территориальной единицы.</a:t>
            </a:r>
          </a:p>
          <a:p>
            <a:pPr algn="just"/>
            <a:r>
              <a:rPr lang="ru-RU" sz="2200" dirty="0"/>
              <a:t>      Главный государственный ветеринарный инспектор соответствующей административно-территориальной единицы при получении извещения о подозрении на вирусную диарею крупного рогатого скота должен немедленно прибыть на место для установления диагноза и проведения эпизоотологического обследования, определения границы эпизоотического очага. Отбирает и направляет в ветеринарную лабораторию для установления диагноза патологический материал от больных животных.</a:t>
            </a:r>
          </a:p>
          <a:p>
            <a:pPr algn="just"/>
            <a:r>
              <a:rPr lang="ru-RU" sz="2200" dirty="0"/>
              <a:t>      При установлении окончательного диагноза территорию хозяйствующего субъекта объявляют неблагополучной по этой болезни и вводят ограничения в соответствии с пунктом 1 статьи 27 Закона. </a:t>
            </a:r>
          </a:p>
          <a:p>
            <a:pPr algn="just"/>
            <a:r>
              <a:rPr lang="ru-RU" sz="2200" dirty="0"/>
              <a:t>      Ограничение с неблагополучного пункта снимают через 30 дней после последнего случая выздоровления больного животного и проведения заключительной дезинфекции в соответствии с пунктом 3  статьи 27  Закона. </a:t>
            </a:r>
          </a:p>
          <a:p>
            <a:pPr algn="just"/>
            <a:r>
              <a:rPr lang="ru-RU" sz="2200" dirty="0"/>
              <a:t>      В неблагополучных по данной болезни стадах допускается вакцинация животных ветеринарными препаратами, зарегистрированными в Государственном реестре ветеринарных препаратов Республики Казахстан.</a:t>
            </a:r>
          </a:p>
          <a:p>
            <a:pPr algn="just"/>
            <a:r>
              <a:rPr lang="ru-RU" sz="2200" dirty="0"/>
              <a:t>      Больных животных изолируют и лечат.</a:t>
            </a:r>
          </a:p>
          <a:p>
            <a:pPr algn="just"/>
            <a:r>
              <a:rPr lang="ru-RU" sz="2200" dirty="0"/>
              <a:t>      При лечении допускается симптоматическая терапия, направленная, в основном, на профилактику осложнений и поддержание защитных сил организма. Можно использовать серотерапию.</a:t>
            </a:r>
          </a:p>
          <a:p>
            <a:pPr algn="just"/>
            <a:r>
              <a:rPr lang="ru-RU" sz="2200" dirty="0"/>
              <a:t>     При подборе антибиотиков следует обязательно учитывать чувствительность к ним микрофлоры.</a:t>
            </a:r>
          </a:p>
          <a:p>
            <a:pPr algn="just"/>
            <a:r>
              <a:rPr lang="ru-RU" sz="2200" dirty="0"/>
              <a:t>     Вводят ограничения на перегруппировку животных.</a:t>
            </a:r>
          </a:p>
          <a:p>
            <a:pPr algn="just"/>
            <a:r>
              <a:rPr lang="ru-RU" sz="2200" dirty="0"/>
              <a:t>     Проводят тщательную дезинфекцию.</a:t>
            </a:r>
          </a:p>
          <a:p>
            <a:pPr algn="just"/>
            <a:endParaRPr lang="ru-RU" sz="220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74F697-B92B-4533-9D90-7AF7ADF0C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24.04.2020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65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46B931-5995-4DB4-888D-83541B558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Определение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CFC974-141C-460A-9A18-50BCB4BCB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7858" y="1786855"/>
            <a:ext cx="8776283" cy="4115555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Вирусная диарея крупного рогатого скота (болезнь слизистых оболочек, </a:t>
            </a:r>
            <a:r>
              <a:rPr lang="ru-RU" sz="2400" dirty="0" err="1"/>
              <a:t>Bovine</a:t>
            </a:r>
            <a:r>
              <a:rPr lang="ru-RU" sz="2400" dirty="0"/>
              <a:t> </a:t>
            </a:r>
            <a:r>
              <a:rPr lang="ru-RU" sz="2400" dirty="0" err="1"/>
              <a:t>virus</a:t>
            </a:r>
            <a:r>
              <a:rPr lang="ru-RU" sz="2400" dirty="0"/>
              <a:t> </a:t>
            </a:r>
            <a:r>
              <a:rPr lang="ru-RU" sz="2400" dirty="0" err="1"/>
              <a:t>diarrhoea</a:t>
            </a:r>
            <a:r>
              <a:rPr lang="ru-RU" sz="2400" dirty="0"/>
              <a:t>, </a:t>
            </a:r>
            <a:r>
              <a:rPr lang="ru-RU" sz="2400" dirty="0" err="1"/>
              <a:t>Mucosal</a:t>
            </a:r>
            <a:r>
              <a:rPr lang="ru-RU" sz="2400" dirty="0"/>
              <a:t> </a:t>
            </a:r>
            <a:r>
              <a:rPr lang="ru-RU" sz="2400" dirty="0" err="1"/>
              <a:t>disease</a:t>
            </a:r>
            <a:r>
              <a:rPr lang="ru-RU" sz="2400" dirty="0"/>
              <a:t> — англ.) - болезнь, характеризующаяся анорексией, диареей, прогрессирующим исхуданием, нередко с лихорадкой, респираторными расстройствами, хромотой, поражением глаз, язвенным воспалением пищеварительного тракта, язвенно-эрозивным стоматитом и ринитом.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F49E01-B75D-4965-B8F3-4537B94A5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24.04.2020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42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D82908-E35D-4032-BA8B-5FB1D4066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Возбудитель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ECE0B4-CE67-4EF4-8A7E-977BC8EB1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5088" y="2172748"/>
            <a:ext cx="7601824" cy="3729661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000" dirty="0"/>
              <a:t>Возбудителем этой инфекционной болезни выступает особый вирус из семейства </a:t>
            </a:r>
            <a:r>
              <a:rPr lang="ru-RU" sz="2000" dirty="0" err="1"/>
              <a:t>Pestivirus</a:t>
            </a:r>
            <a:r>
              <a:rPr lang="ru-RU" sz="2000" dirty="0"/>
              <a:t>. Вирион имеет сферическую форму и размеры, не превышающие 50 </a:t>
            </a:r>
            <a:r>
              <a:rPr lang="ru-RU" sz="2000" dirty="0" err="1"/>
              <a:t>ммк</a:t>
            </a:r>
            <a:r>
              <a:rPr lang="ru-RU" sz="2000" dirty="0"/>
              <a:t>. Попадая в пищеварительную систему, патоген не оседает в отдельных органах или тканях, а разносится через кровеносную систему по всему организму. При этом наибольшая концентрация возбудителя прослеживается в кишечнике, слизистых оболочках дыхательных органов и в сычуге. Возбудитель, находясь в организме, способен подавлять иммунную систему, что осложняет борьбу с ним.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C5E932-2955-42CE-A107-78988CD29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24.04.2020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50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8B9C11-9872-4DAC-B1FD-249946AB2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Эпизоотологические данные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A94A3D-51A1-4B70-B509-CCAB48B24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27464"/>
            <a:ext cx="10058400" cy="477333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1600" dirty="0"/>
              <a:t>Впервые ВД-БС как самостоятельное заболевание было установлено в США, штате Нью-Йорк в 1946 году при вспышках острой, часто со смертельным исходом, болезни крупного рогатого скота, характеризующейся диареей и эрозивными поражениями пищеварительного тракта.</a:t>
            </a:r>
          </a:p>
          <a:p>
            <a:pPr algn="just"/>
            <a:r>
              <a:rPr lang="ru-RU" sz="1600" dirty="0"/>
              <a:t>Вирус ВД-БС среди крупного рогатого скота является обычно встречающимся патогеном в большинстве стран, так как за малым исключением животные переносят инфекцию в течение первых лет жизни, о чем свидетельствуют ретроспективно выявляемые к возбудителю гуморальные вируснейтрализующие антитела у 50-90% обследованного поголовья.</a:t>
            </a:r>
          </a:p>
          <a:p>
            <a:pPr algn="just"/>
            <a:r>
              <a:rPr lang="ru-RU" sz="1600" dirty="0"/>
              <a:t>Главными источниками и резервуаром вируса являются </a:t>
            </a:r>
            <a:r>
              <a:rPr lang="ru-RU" sz="1600" dirty="0" err="1"/>
              <a:t>иммунотолерантные</a:t>
            </a:r>
            <a:r>
              <a:rPr lang="ru-RU" sz="1600" dirty="0"/>
              <a:t>, </a:t>
            </a:r>
            <a:r>
              <a:rPr lang="ru-RU" sz="1600" dirty="0" err="1"/>
              <a:t>персистентно</a:t>
            </a:r>
            <a:r>
              <a:rPr lang="ru-RU" sz="1600" dirty="0"/>
              <a:t> инфицированные животные.</a:t>
            </a:r>
          </a:p>
          <a:p>
            <a:pPr algn="just"/>
            <a:r>
              <a:rPr lang="ru-RU" sz="1600" dirty="0"/>
              <a:t>Вирус выделяется со спермой и поэтому может передаваться как от </a:t>
            </a:r>
            <a:r>
              <a:rPr lang="ru-RU" sz="1600" dirty="0" err="1"/>
              <a:t>персистентно</a:t>
            </a:r>
            <a:r>
              <a:rPr lang="ru-RU" sz="1600" dirty="0"/>
              <a:t> инфицированных, так и временно инфицированных быков при осеменении </a:t>
            </a:r>
            <a:r>
              <a:rPr lang="ru-RU" sz="1600" dirty="0" err="1"/>
              <a:t>коров</a:t>
            </a:r>
            <a:r>
              <a:rPr lang="ru-RU" sz="1600" dirty="0"/>
              <a:t> и пересадке эмбрионов.</a:t>
            </a:r>
          </a:p>
          <a:p>
            <a:pPr algn="just"/>
            <a:r>
              <a:rPr lang="ru-RU" sz="1600" dirty="0"/>
              <a:t>Распространению заболевания способствует наличие вируса в истечениях и экскретах, маточных секретах, вирус легко передаётся при прямых и непрямых контактах больных со здоровыми </a:t>
            </a:r>
            <a:r>
              <a:rPr lang="ru-RU" sz="1600" dirty="0" err="1"/>
              <a:t>неиммунными</a:t>
            </a:r>
            <a:r>
              <a:rPr lang="ru-RU" sz="1600" dirty="0"/>
              <a:t> животными. Пассивными переносчиками вируса могут быть люди, работающие в неблагополучных хозяйствах, грызуны и птицы, недезинфицированные транспортные средства.</a:t>
            </a:r>
          </a:p>
          <a:p>
            <a:pPr algn="just"/>
            <a:r>
              <a:rPr lang="ru-RU" sz="1600" dirty="0"/>
              <a:t>Возникает ВД-БС во все сезоны года, но чаще в осенние и весенние месяцы с поражением, в основном, телят от 4-6 мес. возраста до 2 лет. Однако, заболевают и новорожденные телята, причем заражение их может происходить еще в неонатальный период.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4FB177-3CBC-43DB-9E96-BB1B7E784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24.04.2020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29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8AE336-B2EF-46F4-870C-4BD6EA3F0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Диагноз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BBA0CA-CDB3-4852-AE3F-10AAD4B19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7680" y="1669409"/>
            <a:ext cx="10301681" cy="428333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1600" dirty="0"/>
              <a:t>Диагноз ставится на основании клинико-эпизоотологических данных, патологоанатомических изменений в органах и тканях с обязательным подтверждением лабораторными методами.</a:t>
            </a:r>
          </a:p>
          <a:p>
            <a:pPr algn="just"/>
            <a:r>
              <a:rPr lang="ru-RU" sz="1600" dirty="0"/>
              <a:t>От вынужденно убитых и павших животных отбирают кусочки лёгких (на границе здоровой и пораженной ткани, кусочки слизистой носа, трахеи, лёгочных лимфоузлов) размером 2 см. От </a:t>
            </a:r>
            <a:r>
              <a:rPr lang="ru-RU" sz="1600" dirty="0" err="1"/>
              <a:t>абортплодов</a:t>
            </a:r>
            <a:r>
              <a:rPr lang="ru-RU" sz="1600" dirty="0"/>
              <a:t> отбирают пробы лёгких, печени, селезёнки, а также кусочки котиледонов плаценты (2 см).</a:t>
            </a:r>
          </a:p>
          <a:p>
            <a:pPr algn="just"/>
            <a:r>
              <a:rPr lang="ru-RU" sz="1600" dirty="0"/>
              <a:t>От быков на </a:t>
            </a:r>
            <a:r>
              <a:rPr lang="ru-RU" sz="1600" dirty="0" err="1"/>
              <a:t>племпредприятии</a:t>
            </a:r>
            <a:r>
              <a:rPr lang="ru-RU" sz="1600" dirty="0"/>
              <a:t> отбирают пробы спермы (не менее 2-3 гранул или 1 </a:t>
            </a:r>
            <a:r>
              <a:rPr lang="ru-RU" sz="1600" dirty="0" err="1"/>
              <a:t>паета</a:t>
            </a:r>
            <a:r>
              <a:rPr lang="ru-RU" sz="1600" dirty="0"/>
              <a:t>). Отобранные пробы замораживают и доставляют в лабораторию в термосе со льдом. Следует помнить, что материал, отобранный у животного позднее, чем 2 часа после вынужденного убоя или гибели, не годен для вирусологических исследований.</a:t>
            </a:r>
          </a:p>
          <a:p>
            <a:pPr algn="just"/>
            <a:r>
              <a:rPr lang="ru-RU" sz="1600" dirty="0"/>
              <a:t>Для серологической диагностики от телят, больных респираторной формой, следует отбирать парные сыворотки крови, от </a:t>
            </a:r>
            <a:r>
              <a:rPr lang="ru-RU" sz="1600" dirty="0" err="1"/>
              <a:t>коров</a:t>
            </a:r>
            <a:r>
              <a:rPr lang="ru-RU" sz="1600" dirty="0"/>
              <a:t> отбирают непарные сыворотки крови. При этом первая проба сыворотки крови берётся в начале заболевания, а вторая не раньше, чем через 21 день после взятия первой. Кровь набирают в пробирку в объёме 10,0 мл, сыворотку получают обычным способом. Консерванты не используются.</a:t>
            </a:r>
          </a:p>
          <a:p>
            <a:pPr algn="just"/>
            <a:r>
              <a:rPr lang="ru-RU" sz="1600" dirty="0"/>
              <a:t>Специфическая диагностика ВД-БС КРС, как и многих других вирусных болезней, включают вирусологические и серологические исследования. Первые выявляют возбудитель или его компонент, вторые устанавливают иммунную реакция организма животных на инфекцию.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F99081-BC5C-4F09-AC57-B114EB20D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24.04.2020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54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431F82-53CE-4BDA-A40D-E87CF90A3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Патогенез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FBCC8D-C191-4A90-983A-A483E587E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901" y="1610686"/>
            <a:ext cx="10135299" cy="434205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1600" dirty="0"/>
              <a:t>Патогенез вирусной диареи не изучен. Вирус приживляется в области миндалин. Болезнь развивается по типу септицемии, во время лихорадочной реакции и </a:t>
            </a:r>
            <a:r>
              <a:rPr lang="ru-RU" sz="1600" dirty="0" err="1"/>
              <a:t>вирусемии</a:t>
            </a:r>
            <a:r>
              <a:rPr lang="ru-RU" sz="1600" dirty="0"/>
              <a:t>, в кровеносной системе вирус связан с лейкоцитами. За счет них формируются очаги размножения вируса и некроза с последующим изъязвлением в различных тканях и органах. Возбудитель выделяется в среду с истечениями из носа, рта, глаз и экскрементами. При бессимптомном течении возможно </a:t>
            </a:r>
            <a:r>
              <a:rPr lang="ru-RU" sz="1600" dirty="0" err="1"/>
              <a:t>вирусоносительство</a:t>
            </a:r>
            <a:r>
              <a:rPr lang="ru-RU" sz="1600" dirty="0"/>
              <a:t> более полутора лет.</a:t>
            </a:r>
          </a:p>
          <a:p>
            <a:pPr algn="just"/>
            <a:r>
              <a:rPr lang="ru-RU" sz="1600" dirty="0"/>
              <a:t>Как и другие представители рода </a:t>
            </a:r>
            <a:r>
              <a:rPr lang="ru-RU" sz="1600" dirty="0" err="1"/>
              <a:t>пестивирусов</a:t>
            </a:r>
            <a:r>
              <a:rPr lang="ru-RU" sz="1600" dirty="0"/>
              <a:t>, возбудитель диареи обладает выраженным тератогенным действием и вызывает нередко гибель плода или врожденные уродства. Даже у клинически здорового потомства имеется вероятность пренатального повреждения иммунной системы и вследствие этого повышение восприимчивости. Врожденная инфекция может широко распространяться; например, в Великобритании, по расчетам, один из шестнадцати плодов инфицирован вирусом диареи (J. </a:t>
            </a:r>
            <a:r>
              <a:rPr lang="ru-RU" sz="1600" dirty="0" err="1"/>
              <a:t>Done</a:t>
            </a:r>
            <a:r>
              <a:rPr lang="ru-RU" sz="1600" dirty="0"/>
              <a:t> </a:t>
            </a:r>
            <a:r>
              <a:rPr lang="ru-RU" sz="1600" dirty="0" err="1"/>
              <a:t>et</a:t>
            </a:r>
            <a:r>
              <a:rPr lang="ru-RU" sz="1600" dirty="0"/>
              <a:t> </a:t>
            </a:r>
            <a:r>
              <a:rPr lang="ru-RU" sz="1600" dirty="0" err="1"/>
              <a:t>al</a:t>
            </a:r>
            <a:r>
              <a:rPr lang="ru-RU" sz="1600" dirty="0"/>
              <a:t>., 1980).</a:t>
            </a:r>
          </a:p>
          <a:p>
            <a:pPr algn="just"/>
            <a:r>
              <a:rPr lang="ru-RU" sz="1600" dirty="0"/>
              <a:t>Существенным элементом патогенеза и осложняющим обстоятельством является иммунодепрессивное действие вируса диареи у взрослых животных за счет поражения иммунокомпетентных клеток. Это проявляется в снижении титров антител против парагриппа-3 после заражения вирусом диареи, несовместимости одновременной вакцинации живыми препаратами против диареи и чумы крупного рогатого скота (X. </a:t>
            </a:r>
            <a:r>
              <a:rPr lang="ru-RU" sz="1600" dirty="0" err="1"/>
              <a:t>Хараламбиев</a:t>
            </a:r>
            <a:r>
              <a:rPr lang="ru-RU" sz="1600" dirty="0"/>
              <a:t>, 1975; A. </a:t>
            </a:r>
            <a:r>
              <a:rPr lang="ru-RU" sz="1600" dirty="0" err="1"/>
              <a:t>Provost</a:t>
            </a:r>
            <a:r>
              <a:rPr lang="ru-RU" sz="1600" dirty="0"/>
              <a:t>, 1972). Снижение иммунологической реактивности нередко сопровождается осложнениями в результате обострения латентных эндогенных или </a:t>
            </a:r>
            <a:r>
              <a:rPr lang="ru-RU" sz="1600" dirty="0" err="1"/>
              <a:t>секундарных</a:t>
            </a:r>
            <a:r>
              <a:rPr lang="ru-RU" sz="1600" dirty="0"/>
              <a:t> инфекций вирусной и бактериальной природы.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E75DA0-4F8F-48D1-AA8D-9C5ECCC10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24.04.2020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18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1C6A5F-B097-43DB-AAC1-DD88D79A7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Клинические симптомы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D0D20A-3181-4BB1-A7EC-45413B0F2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789" y="1593908"/>
            <a:ext cx="10544961" cy="462149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Течение вирусной диареи может быть острым, подострым, хроническим и бессимптомным. Причины характерного для этой болезни разнообразия течения, колебания заболеваемости, летальности обусловлены особенностями биологии возбудителя, присущими </a:t>
            </a:r>
            <a:r>
              <a:rPr lang="ru-RU" dirty="0" err="1"/>
              <a:t>пестивирусам</a:t>
            </a:r>
            <a:r>
              <a:rPr lang="ru-RU" dirty="0"/>
              <a:t>. В патогенезе вызываемых ими болезней основным компонентом являются сложные ферментативные расстройства, приводящие к некробиозу и другим патологическим последствиям. Эти механизмы в значительной мере подвержены влиянию индивидуальных особенностей животных, условий содержания и т. п., что и определяет результат инфекции.</a:t>
            </a:r>
          </a:p>
          <a:p>
            <a:pPr algn="just"/>
            <a:r>
              <a:rPr lang="ru-RU" dirty="0"/>
              <a:t>При вспышках остро протекающей вирусной диареи с охватом большинства животных по истечении инкубационного периода от одной до трех недель проявляются в отказе от корма, депрессии, двухфазном повышении температуры до 40—42 °С, лейкопении, гастроэнтерите с непроходящей диареей, серозных, затем </a:t>
            </a:r>
            <a:r>
              <a:rPr lang="ru-RU" dirty="0" err="1"/>
              <a:t>слизисто</a:t>
            </a:r>
            <a:r>
              <a:rPr lang="ru-RU" dirty="0"/>
              <a:t>-гнойных истечений из носа, обильном </a:t>
            </a:r>
            <a:r>
              <a:rPr lang="ru-RU" dirty="0" err="1"/>
              <a:t>слезо</a:t>
            </a:r>
            <a:r>
              <a:rPr lang="ru-RU" dirty="0"/>
              <a:t>- и слюнотечении с характерным зловонным запахом. Эти симптомы могут наблюдаться в течение 1—4 недель, после чего наступает стадия выздоровления; летальные исходы очень редки. В тяжелых и затяжных случаях при поражении некоторой части животных, обычно с неблагоприятным прогнозом, болезнь сопровождается абортами и хромотой (до 10%), диареей с примесью крови, сильным исхуданием и снижением массы вследствие обезвоживания организма, изъязвлением ротовой полости,., носового зеркала, губ, влагалища, </a:t>
            </a:r>
            <a:r>
              <a:rPr lang="ru-RU" dirty="0" err="1"/>
              <a:t>межкопытцевой</a:t>
            </a:r>
            <a:r>
              <a:rPr lang="ru-RU" dirty="0"/>
              <a:t> щели, сухим кашлем, центробежным помутнением роговицы, сильным увеличением лимфоузлов, </a:t>
            </a:r>
            <a:r>
              <a:rPr lang="ru-RU" dirty="0" err="1"/>
              <a:t>выпаданием</a:t>
            </a:r>
            <a:r>
              <a:rPr lang="ru-RU" dirty="0"/>
              <a:t> волос и гиперкератозом в области шеи и плеч.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42AF98-E586-4C67-A1AF-D63599461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24.04.2020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244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6624EE-170B-43AD-8A5C-068C7DEE9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Патологоанатомические изменения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540176-BADC-4265-B0C8-4D607A8E9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7856" y="2096490"/>
            <a:ext cx="8700782" cy="3938550"/>
          </a:xfrm>
        </p:spPr>
        <p:txBody>
          <a:bodyPr>
            <a:normAutofit/>
          </a:bodyPr>
          <a:lstStyle/>
          <a:p>
            <a:pPr algn="just"/>
            <a:r>
              <a:rPr lang="ru-RU" sz="1800" dirty="0"/>
              <a:t>Патологоанатомические изменения ограничены главным образом пищеварительным трактом. На всем его протяжении обнаруживают множественные эрозии и язвы. Патологоанатомические признаки — язвенный стоматит и гастрит. Гистологическая картина характеризуется некрозом многослойного плоского эпителия, </a:t>
            </a:r>
            <a:r>
              <a:rPr lang="ru-RU" sz="1800" dirty="0" err="1"/>
              <a:t>пейровых</a:t>
            </a:r>
            <a:r>
              <a:rPr lang="ru-RU" sz="1800" dirty="0"/>
              <a:t> бляшек и лимфоидных скоплений.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AAB28F-53D6-454E-9E32-ADDEF24E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24.04.2020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49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A09DC3-A8F2-4F3D-84EE-0F324B9C2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Иммунитет и средства специфической профилактики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22D3D8-6132-47FD-B36A-6B4CE4EB4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/>
              <a:t>Средства специфической профилактики вирусной диареи применяют для активной и пассивной иммунизации. Выпускаются живые препараты модифицированных штаммов возбудителя и убитые вакцины. Большинство живых вакцин в полевых условиях обладает определенной </a:t>
            </a:r>
            <a:r>
              <a:rPr lang="ru-RU" dirty="0" err="1"/>
              <a:t>реактогенностыо</a:t>
            </a:r>
            <a:r>
              <a:rPr lang="ru-RU" dirty="0"/>
              <a:t>, вызывает осложнения в виде общих реакций (до 10% и более), возможно неблагоприятное воздействие на половую сферу и тератогенный эффект.</a:t>
            </a:r>
          </a:p>
          <a:p>
            <a:pPr algn="just"/>
            <a:r>
              <a:rPr lang="ru-RU" dirty="0"/>
              <a:t>В целом специфическую профилактику вирусной диареи крупного рогатого скота применяют ограниченно. Живые вакцины используют для прививок молодняка или </a:t>
            </a:r>
            <a:r>
              <a:rPr lang="ru-RU" dirty="0" err="1"/>
              <a:t>коров</a:t>
            </a:r>
            <a:r>
              <a:rPr lang="ru-RU" dirty="0"/>
              <a:t> до покрытия, исключая неблагоприятное воздействие на плод. Обычно убитые вакцины двукратно вводят коровам во второй половине беременности. С учетом преимуществ и высокой </a:t>
            </a:r>
            <a:r>
              <a:rPr lang="ru-RU" dirty="0" err="1"/>
              <a:t>иммуногенной</a:t>
            </a:r>
            <a:r>
              <a:rPr lang="ru-RU" dirty="0"/>
              <a:t> активности, сравнимой с таковой у живых вакцин, их целесообразно также применять крупному рогатому скоту всех возрастных групп. Вакцины против вирусной диареи в большинстве случаев используют в ассоциации с препаратами против инфекционного </a:t>
            </a:r>
            <a:r>
              <a:rPr lang="ru-RU" dirty="0" err="1"/>
              <a:t>ринотрахеита</a:t>
            </a:r>
            <a:r>
              <a:rPr lang="ru-RU" dirty="0"/>
              <a:t>, парагриппа-3, </a:t>
            </a:r>
            <a:r>
              <a:rPr lang="ru-RU" dirty="0" err="1"/>
              <a:t>рео</a:t>
            </a:r>
            <a:r>
              <a:rPr lang="ru-RU" dirty="0"/>
              <a:t>-, аденовирусной и </a:t>
            </a:r>
            <a:r>
              <a:rPr lang="ru-RU" dirty="0" err="1"/>
              <a:t>хламидийной</a:t>
            </a:r>
            <a:r>
              <a:rPr lang="ru-RU" dirty="0"/>
              <a:t> инфекций, лептоспироза, </a:t>
            </a:r>
            <a:r>
              <a:rPr lang="ru-RU" dirty="0" err="1"/>
              <a:t>пастереллеза</a:t>
            </a:r>
            <a:r>
              <a:rPr lang="ru-RU" dirty="0"/>
              <a:t> в двух-, трех- и поливалентных сочетаниях. Например, в Великобритании фирма «</a:t>
            </a:r>
            <a:r>
              <a:rPr lang="ru-RU" dirty="0" err="1"/>
              <a:t>Крукс</a:t>
            </a:r>
            <a:r>
              <a:rPr lang="ru-RU" dirty="0"/>
              <a:t> </a:t>
            </a:r>
            <a:r>
              <a:rPr lang="ru-RU" dirty="0" err="1"/>
              <a:t>Ветеринари</a:t>
            </a:r>
            <a:r>
              <a:rPr lang="ru-RU" dirty="0"/>
              <a:t>» выпускает пятивалентный инактивированный препарат против диареи, парагриппа-3, инфекционного </a:t>
            </a:r>
            <a:r>
              <a:rPr lang="ru-RU" dirty="0" err="1"/>
              <a:t>ринотрахеита</a:t>
            </a:r>
            <a:r>
              <a:rPr lang="ru-RU" dirty="0"/>
              <a:t>, адено-3 и реовирусной инфекций.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4B97F4-4711-4074-AB92-E1D0E182F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24.04.2020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752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989_TF78438558" id="{9E57F44F-DA93-4254-91DF-B1426C3EFFA1}" vid="{65451059-DDF1-4B5B-9523-2E5E61368425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{3468E6C1-1D14-4792-91DD-BDA522E41CD6}tf78438558</Template>
  <TotalTime>0</TotalTime>
  <Words>1624</Words>
  <Application>Microsoft Office PowerPoint</Application>
  <PresentationFormat>Широкоэкранный</PresentationFormat>
  <Paragraphs>56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Calibri</vt:lpstr>
      <vt:lpstr>Century Gothic</vt:lpstr>
      <vt:lpstr>Garamond</vt:lpstr>
      <vt:lpstr>СавонVTI</vt:lpstr>
      <vt:lpstr>Комплексная диагностика, мероприятия по профилактике и ликвидации болезней ЖВАЧНЫХ:  1.Вирусная диарея КРС</vt:lpstr>
      <vt:lpstr>Определение</vt:lpstr>
      <vt:lpstr>Возбудитель</vt:lpstr>
      <vt:lpstr>Эпизоотологические данные</vt:lpstr>
      <vt:lpstr>Диагноз</vt:lpstr>
      <vt:lpstr>Патогенез</vt:lpstr>
      <vt:lpstr>Клинические симптомы</vt:lpstr>
      <vt:lpstr>Патологоанатомические изменения </vt:lpstr>
      <vt:lpstr>Иммунитет и средства специфической профилактики</vt:lpstr>
      <vt:lpstr>Презентация PowerPoint</vt:lpstr>
      <vt:lpstr>Мероприятия, проводимые в эпизоотическом очаге и неблагополучном по вирусной диарее пункте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2020-04-24T18:30:14Z</dcterms:created>
  <dcterms:modified xsi:type="dcterms:W3CDTF">2020-04-24T19:03:55Z</dcterms:modified>
</cp:coreProperties>
</file>