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6" r:id="rId6"/>
    <p:sldId id="269" r:id="rId7"/>
    <p:sldId id="267" r:id="rId8"/>
    <p:sldId id="270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24.04.2020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24.04.2020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24.04.2020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24.04.2020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24.04.2020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24.04.2020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r>
              <a:rPr kumimoji="0" lang="ru-RU" sz="2200" b="0" i="0" u="none" strike="noStrike" kern="1200" cap="all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Комплексная диагностика, мероприятия по профилактике и ликвидации болезней ЖВАЧНЫХ: </a:t>
            </a:r>
            <a:br>
              <a:rPr kumimoji="0" lang="ru-RU" sz="2200" b="0" i="0" u="none" strike="noStrike" kern="1200" cap="all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ru-RU" sz="2200" b="0" i="0" u="none" strike="noStrike" kern="1200" cap="all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1.болезнь </a:t>
            </a:r>
            <a:r>
              <a:rPr kumimoji="0" lang="ru-RU" sz="2200" b="0" i="0" u="none" strike="noStrike" kern="1200" cap="all" spc="-10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шмалленберга</a:t>
            </a:r>
            <a:endParaRPr lang="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Ложкина Мария</a:t>
            </a:r>
            <a:endParaRPr lang="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6FEC1-10C5-421C-B805-9B336C48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Определение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B6632F-1E06-4527-90E8-C0D72147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sz="1800" dirty="0"/>
              <a:t>Болезнь Шмалленберг (БШ) - малоизученная трансмиссивная вирусная болезнь жвачных животных, вызываемая РНЕС-содержащим вирусом.</a:t>
            </a:r>
          </a:p>
          <a:p>
            <a:pPr algn="ctr"/>
            <a:r>
              <a:rPr lang="ru-RU" sz="1800" dirty="0"/>
              <a:t>На основе имеющихся в настоящее время сведений считается, что при инфекции, вызванной возбудителем БШ клиническими признаками у крупного рогатого скота (КРС), овец и коз (МРС) являются - лихорадка, снижение молочной продуктивности, диарея, врожденные пороки плодов.</a:t>
            </a:r>
          </a:p>
          <a:p>
            <a:pPr algn="ctr"/>
            <a:r>
              <a:rPr lang="ru-RU" sz="1800" dirty="0"/>
              <a:t>У инфицированных самок регистрируется патология органов воспроизводства, проявляющаяся поздними абортами, преждевременными родами, рождением мертвых и нежизнеспособных телят, ягнят, козлят.</a:t>
            </a:r>
          </a:p>
          <a:p>
            <a:pPr algn="ctr"/>
            <a:r>
              <a:rPr lang="ru-RU" sz="1800" dirty="0"/>
              <a:t>Вирус БШ оказывает тератогенное действие на плод, характеризующееся деформацией и контрактурой суставов, сколиозом, гидроцефалией, искривлением шеи, деформацией нижней челюсти, атаксией, асцитами грудной и брюшной полостей, параличами, гипоплазией мозжечка, слепотой, аномальной кривизной спины, отеками подкожной клетчатки.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16262A-FC73-408A-BBBF-B0D78393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AA3DA-43C4-4F9C-B554-8B38EFDBF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Возбудитель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FC843B-2B2B-4885-A418-2F5D53C8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Возбудитель БШ относится к семейству </a:t>
            </a:r>
            <a:r>
              <a:rPr lang="ru-RU" dirty="0" err="1"/>
              <a:t>Буньявирусов</a:t>
            </a:r>
            <a:r>
              <a:rPr lang="ru-RU" dirty="0"/>
              <a:t> (</a:t>
            </a:r>
            <a:r>
              <a:rPr lang="ru-RU" dirty="0" err="1"/>
              <a:t>Bunyaviridae</a:t>
            </a:r>
            <a:r>
              <a:rPr lang="ru-RU" dirty="0"/>
              <a:t>). Геном вируса Шмалленберг (</a:t>
            </a:r>
            <a:r>
              <a:rPr lang="ru-RU" dirty="0" err="1"/>
              <a:t>Schmallenberg</a:t>
            </a:r>
            <a:r>
              <a:rPr lang="ru-RU" dirty="0"/>
              <a:t>), состоящий из трех сегментов, обладает высокой степенью гомологии с геномами вирусов </a:t>
            </a:r>
            <a:r>
              <a:rPr lang="ru-RU" dirty="0" err="1"/>
              <a:t>Акабане</a:t>
            </a:r>
            <a:r>
              <a:rPr lang="ru-RU" dirty="0"/>
              <a:t> (</a:t>
            </a:r>
            <a:r>
              <a:rPr lang="ru-RU" dirty="0" err="1"/>
              <a:t>Akabane</a:t>
            </a:r>
            <a:r>
              <a:rPr lang="ru-RU" dirty="0"/>
              <a:t>), </a:t>
            </a:r>
            <a:r>
              <a:rPr lang="ru-RU" dirty="0" err="1"/>
              <a:t>Айно</a:t>
            </a:r>
            <a:r>
              <a:rPr lang="ru-RU" dirty="0"/>
              <a:t> (</a:t>
            </a:r>
            <a:r>
              <a:rPr lang="ru-RU" dirty="0" err="1"/>
              <a:t>Aino</a:t>
            </a:r>
            <a:r>
              <a:rPr lang="ru-RU" dirty="0"/>
              <a:t>) и </a:t>
            </a:r>
            <a:r>
              <a:rPr lang="ru-RU" dirty="0" err="1"/>
              <a:t>Шамонда</a:t>
            </a:r>
            <a:r>
              <a:rPr lang="ru-RU" dirty="0"/>
              <a:t> (</a:t>
            </a:r>
            <a:r>
              <a:rPr lang="ru-RU" dirty="0" err="1"/>
              <a:t>Shamonda</a:t>
            </a:r>
            <a:r>
              <a:rPr lang="ru-RU" dirty="0"/>
              <a:t>), которые входят в </a:t>
            </a:r>
            <a:r>
              <a:rPr lang="ru-RU" dirty="0" err="1"/>
              <a:t>серогруппу</a:t>
            </a:r>
            <a:r>
              <a:rPr lang="ru-RU" dirty="0"/>
              <a:t> Симбу (</a:t>
            </a:r>
            <a:r>
              <a:rPr lang="ru-RU" dirty="0" err="1"/>
              <a:t>Simbu</a:t>
            </a:r>
            <a:r>
              <a:rPr lang="ru-RU" dirty="0"/>
              <a:t>) и являются представителями рода </a:t>
            </a:r>
            <a:r>
              <a:rPr lang="ru-RU" dirty="0" err="1"/>
              <a:t>Ортобуньявирус</a:t>
            </a:r>
            <a:r>
              <a:rPr lang="ru-RU" dirty="0"/>
              <a:t> (</a:t>
            </a:r>
            <a:r>
              <a:rPr lang="ru-RU" dirty="0" err="1"/>
              <a:t>Orthobunyavirus</a:t>
            </a:r>
            <a:r>
              <a:rPr lang="ru-RU" dirty="0"/>
              <a:t>).</a:t>
            </a:r>
          </a:p>
          <a:p>
            <a:pPr algn="ctr"/>
            <a:r>
              <a:rPr lang="ru-RU" dirty="0" err="1"/>
              <a:t>Сегментированность</a:t>
            </a:r>
            <a:r>
              <a:rPr lang="ru-RU" dirty="0"/>
              <a:t> генома обуславливает генетическую изменчивость вируса Шмалленберг, которая затрудняет создание вакцин против возбудителя этого заболевания.</a:t>
            </a:r>
          </a:p>
          <a:p>
            <a:pPr algn="ctr"/>
            <a:r>
              <a:rPr lang="ru-RU" dirty="0"/>
              <a:t>В состав данного рода входят более 170 видов вирусов, поражающих человека, животных и членистоногих. Природным резервуаром </a:t>
            </a:r>
            <a:r>
              <a:rPr lang="ru-RU" dirty="0" err="1"/>
              <a:t>ортобуянвирусов</a:t>
            </a:r>
            <a:r>
              <a:rPr lang="ru-RU" dirty="0"/>
              <a:t> является широкий круг млекопитающих, включая зайцеобразных, летучих мышей, обезьян, домашних и диких жвачных (косули, олени, лоси и т.п.). </a:t>
            </a:r>
            <a:r>
              <a:rPr lang="ru-RU" dirty="0" err="1"/>
              <a:t>Ортобуньявирусы</a:t>
            </a:r>
            <a:r>
              <a:rPr lang="ru-RU" dirty="0"/>
              <a:t> обнаруживаются также у свиней, лошадей и собак.</a:t>
            </a:r>
          </a:p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228E10-5C6F-48C1-B158-3DC2CCED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67520-2F85-47C2-9275-6137D553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Эпизоотические данные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406CE6-73C1-4A24-8C01-A124D76F2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9" y="1652631"/>
            <a:ext cx="10202411" cy="4300113"/>
          </a:xfrm>
        </p:spPr>
        <p:txBody>
          <a:bodyPr>
            <a:normAutofit fontScale="62500" lnSpcReduction="20000"/>
          </a:bodyPr>
          <a:lstStyle/>
          <a:p>
            <a:r>
              <a:rPr lang="ru-RU" sz="2200" dirty="0"/>
              <a:t>Основными путями передачи вируса БШ являются:</a:t>
            </a:r>
          </a:p>
          <a:p>
            <a:r>
              <a:rPr lang="ru-RU" sz="2200" dirty="0"/>
              <a:t>- трансмиссивный (через насекомых-переносчиков),</a:t>
            </a:r>
          </a:p>
          <a:p>
            <a:r>
              <a:rPr lang="ru-RU" sz="2200" dirty="0"/>
              <a:t>- </a:t>
            </a:r>
            <a:r>
              <a:rPr lang="ru-RU" sz="2200" dirty="0" err="1"/>
              <a:t>трансплацентарный</a:t>
            </a:r>
            <a:r>
              <a:rPr lang="ru-RU" sz="2200" dirty="0"/>
              <a:t> (от матери к плоду), при этом внутриматочное заражение происходит в первый триместр беременности, т.е. овец и коз - с 25 по 50 сутки, а </a:t>
            </a:r>
            <a:r>
              <a:rPr lang="ru-RU" sz="2200" dirty="0" err="1"/>
              <a:t>коров</a:t>
            </a:r>
            <a:r>
              <a:rPr lang="ru-RU" sz="2200" dirty="0"/>
              <a:t> - в период с 30 по 90 сутки. Во второй и третий триместры беременности животные становятся иммунными. Наибольший тератогенный эффект вирус проявляет при заражении в первый триместр беременности.</a:t>
            </a:r>
          </a:p>
          <a:p>
            <a:r>
              <a:rPr lang="ru-RU" sz="2200" dirty="0"/>
              <a:t>- со спермой.</a:t>
            </a:r>
          </a:p>
          <a:p>
            <a:pPr algn="ctr"/>
            <a:r>
              <a:rPr lang="ru-RU" sz="2200" dirty="0"/>
              <a:t>Факторы распространения возбудителя БШ:</a:t>
            </a:r>
          </a:p>
          <a:p>
            <a:r>
              <a:rPr lang="ru-RU" sz="2200" dirty="0"/>
              <a:t>- завоз инфицированных сельскохозяйственных животных и (или) их генетического материала;</a:t>
            </a:r>
          </a:p>
          <a:p>
            <a:r>
              <a:rPr lang="ru-RU" sz="2200" dirty="0"/>
              <a:t>- миграция диких животных (инфицированное поголовье, насекомые переносчики);</a:t>
            </a:r>
          </a:p>
          <a:p>
            <a:r>
              <a:rPr lang="ru-RU" sz="2200" dirty="0"/>
              <a:t>- проведение ветеринарных обработок животных (инъекции, отбор проб крови и т.д.);</a:t>
            </a:r>
          </a:p>
          <a:p>
            <a:r>
              <a:rPr lang="ru-RU" sz="2200" dirty="0"/>
              <a:t>- </a:t>
            </a:r>
            <a:r>
              <a:rPr lang="ru-RU" sz="2200" dirty="0" err="1"/>
              <a:t>антропатогенное</a:t>
            </a:r>
            <a:r>
              <a:rPr lang="ru-RU" sz="2200" dirty="0"/>
              <a:t> воздействие на внешнюю среду, рост грузового и пассажиропотоков, изменение климатических условий, влияющих на распространение и концентрацию насекомых-переносчиков.</a:t>
            </a:r>
          </a:p>
          <a:p>
            <a:r>
              <a:rPr lang="ru-RU" sz="2200" dirty="0"/>
              <a:t>Во внешней среде вирус не устойчив, теряет инфекционную активность при 50-60 °С в течение 30 минут, чувствителен к дезинфектантам, применяемым в отношении микроорганизмов второй группы устойчивости.</a:t>
            </a:r>
          </a:p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8F1FFF-9A23-4EB1-B680-E7F2BCC8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1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2FFEC-6158-4DE1-BAE0-70EBD6849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Диагноз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DCA6E-30E4-41F8-8C60-DEE565F30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686187"/>
            <a:ext cx="10283505" cy="426655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 проведении мониторинга и/или подозрении в заболевании материалом для исследования служат:</a:t>
            </a:r>
          </a:p>
          <a:p>
            <a:r>
              <a:rPr lang="ru-RU" dirty="0"/>
              <a:t>а) от новорождённых животных с признаками врождённых уродств, абортированных плодов и мертворожденных животных отбирают - пробы головного мозга, мекония, амниотической жидкости, плаценты, </a:t>
            </a:r>
            <a:r>
              <a:rPr lang="ru-RU" dirty="0" err="1"/>
              <a:t>пупавины</a:t>
            </a:r>
            <a:r>
              <a:rPr lang="ru-RU" dirty="0"/>
              <a:t>;</a:t>
            </a:r>
          </a:p>
          <a:p>
            <a:r>
              <a:rPr lang="ru-RU" dirty="0"/>
              <a:t>б) от павших и подвергнутых убою животных (желательно при ярко выраженных клинических признаках болезни), отбирают - пробы крови, пробы головного, спинного мозга, селезенка, а от самок, в том числе пробы органов воспроизводства;</a:t>
            </a:r>
          </a:p>
          <a:p>
            <a:r>
              <a:rPr lang="ru-RU" dirty="0"/>
              <a:t>в) от живых животных отбирают:</a:t>
            </a:r>
          </a:p>
          <a:p>
            <a:r>
              <a:rPr lang="ru-RU" dirty="0"/>
              <a:t>- от животных при наличии массовых случаев диареи и снижении молочной продуктивности отбирают цельную кровь, от самцов производителей отбирают - сперму, цельную кровь;</a:t>
            </a:r>
          </a:p>
          <a:p>
            <a:r>
              <a:rPr lang="ru-RU" dirty="0"/>
              <a:t>- пробы крови для выявления генома вируса в объеме 1,5-2 </a:t>
            </a:r>
            <a:r>
              <a:rPr lang="ru-RU" dirty="0" err="1"/>
              <a:t>смО</a:t>
            </a:r>
            <a:r>
              <a:rPr lang="ru-RU" dirty="0"/>
              <a:t> направлении Методических рекомендаций по диагностике, профилактике и ликвидации болезни Шмалленберг, из яремной вены с соблюдением правил асептики и антисептики в стерильные флаконы или в вакуумные пробирки с антикоагулянтом. В качестве антикоагулянта используют 0,5 М ЭДТА (</a:t>
            </a:r>
            <a:r>
              <a:rPr lang="ru-RU" dirty="0" err="1"/>
              <a:t>Трилон</a:t>
            </a:r>
            <a:r>
              <a:rPr lang="ru-RU" dirty="0"/>
              <a:t> Б) в количестве 1/10 от объема крови;</a:t>
            </a:r>
          </a:p>
          <a:p>
            <a:r>
              <a:rPr lang="ru-RU" dirty="0"/>
              <a:t>- пробы сывороток крови и (или) молозива. Допускается использование вакуумных пробирок без стабилизаторов (с активатором свертывания). Отстоявшуюся сыворотку отбирают стерильной пипеткой в стерильные флаконы или пробирки;</a:t>
            </a:r>
          </a:p>
          <a:p>
            <a:r>
              <a:rPr lang="ru-RU" dirty="0"/>
              <a:t>г) кровососущие членистоногие (видовой состав насекомых имеющих, потенциал для распространения вируса), в первую очередь </a:t>
            </a:r>
            <a:r>
              <a:rPr lang="ru-RU" dirty="0" err="1"/>
              <a:t>Culicoides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F36B1-A477-4AF8-AA06-0E568219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4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0E014A-4D2B-41E2-A3B0-81403BACE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294" y="1124125"/>
            <a:ext cx="9673905" cy="4828619"/>
          </a:xfrm>
        </p:spPr>
        <p:txBody>
          <a:bodyPr>
            <a:normAutofit/>
          </a:bodyPr>
          <a:lstStyle/>
          <a:p>
            <a:r>
              <a:rPr lang="ru-RU" sz="1800" dirty="0"/>
              <a:t>При проведении лабораторной диагностики вируса БШ проводят:</a:t>
            </a:r>
          </a:p>
          <a:p>
            <a:r>
              <a:rPr lang="ru-RU" sz="1800" dirty="0"/>
              <a:t>- выявление генома вируса БШ методом полимеразной цепной реакции с этапом обратной транскрипции с </a:t>
            </a:r>
            <a:r>
              <a:rPr lang="ru-RU" sz="1800" dirty="0" err="1"/>
              <a:t>детекцией</a:t>
            </a:r>
            <a:r>
              <a:rPr lang="ru-RU" sz="1800" dirty="0"/>
              <a:t> продуктов амплификации в режиме реального времени (ОТ-ПЦР);</a:t>
            </a:r>
          </a:p>
          <a:p>
            <a:r>
              <a:rPr lang="ru-RU" sz="1800" dirty="0"/>
              <a:t>- </a:t>
            </a:r>
            <a:r>
              <a:rPr lang="ru-RU" sz="1800" dirty="0" err="1"/>
              <a:t>вирусовыделение</a:t>
            </a:r>
            <a:r>
              <a:rPr lang="ru-RU" sz="1800" dirty="0"/>
              <a:t>;</a:t>
            </a:r>
          </a:p>
          <a:p>
            <a:r>
              <a:rPr lang="ru-RU" sz="1800" dirty="0"/>
              <a:t>- выявление антигена и (или) антител к возбудителю БШ методом иммуноферментного анализа (ИФА) и другими сертифицированными диагностическими тест-системами.</a:t>
            </a:r>
          </a:p>
          <a:p>
            <a:endParaRPr lang="ru-RU" sz="1800" dirty="0"/>
          </a:p>
          <a:p>
            <a:r>
              <a:rPr lang="ru-RU" sz="1800" dirty="0"/>
              <a:t> </a:t>
            </a:r>
            <a:r>
              <a:rPr lang="ru-RU" sz="1800" b="1" dirty="0"/>
              <a:t>Для постановки диагноза на БШ необходимо лабораторное подтверждение наличия вируса в организме животного методами выявления вирусного генома или вируса.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CC770B-E630-4CEA-9787-8FB67068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63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0C344-3508-47C9-8463-2701AD52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Клинические симптомы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1F9CE-5A76-44C7-9077-C05319C06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Симптомы заболевания у КРС: у взрослых животных сначала отмечаются быстрая утомляемость, снижение аппетита, лихорадка, </a:t>
            </a:r>
            <a:r>
              <a:rPr lang="ru-RU" dirty="0" err="1"/>
              <a:t>диарейные</a:t>
            </a:r>
            <a:r>
              <a:rPr lang="ru-RU" dirty="0"/>
              <a:t> явления, преждевременные роды, часть поголовья погибает, резко снижаются удои, происходят аборты в последнюю половину беременности и случаи мертворождений. Через несколько дней взрослое животное выздоравливает. Тяжелее протекает заболевание у овец и коз: при таких же клинических признаках наблюдается больший процент гибели, истощение животных, поражение репродуктивных органов у материнского поголовья. Процент поражения взрослого стада 20-70%. У всех видов животных, восприимчивых к заболеванию, наблюдается появление молодняка с врожденными дефектами суставов, гидроцефалией, скручиванием шеи, замещение мозговой ткани кистозными образованиями, сращивание конечностей. У новорожденных животных отмечаются слепота, водянка грудной и брюшной полости, параличи, отеки в подкожной клетчатке, патология нижней челюсти. Такое потомство, как правило, погибает сразу после рождения, процент падежа варьируется от 20 до 50% в стадах, зараженных вирусом.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1F437B-CC38-4685-B08F-84B2C253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544E7-8BB3-4A39-BEAB-51C8E7B1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420" y="390925"/>
            <a:ext cx="10058400" cy="1371600"/>
          </a:xfrm>
        </p:spPr>
        <p:txBody>
          <a:bodyPr/>
          <a:lstStyle/>
          <a:p>
            <a:r>
              <a:rPr lang="ru-RU" dirty="0"/>
              <a:t>Ограничительные мероприятия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AA6AAE-43DE-4740-A98A-F2EF6F6F2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68741"/>
            <a:ext cx="10210800" cy="438400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подозрении на заболевание животных БШ в хозяйстве (ферме, населенном пункте, стаде) вводят ограничения по условиям, которых запрещается:</a:t>
            </a:r>
          </a:p>
          <a:p>
            <a:r>
              <a:rPr lang="ru-RU" dirty="0"/>
              <a:t>- перегруппировка животных без разрешения государственной ветеринарной службы;</a:t>
            </a:r>
          </a:p>
          <a:p>
            <a:r>
              <a:rPr lang="ru-RU" dirty="0"/>
              <a:t>- вывод (вывоз) из хозяйства для племенных целей и реализации животных, потомства и генетического материала от них;</a:t>
            </a:r>
          </a:p>
          <a:p>
            <a:r>
              <a:rPr lang="ru-RU" dirty="0"/>
              <a:t>- использование быков-производителей для вольной случки и получения спермы;</a:t>
            </a:r>
          </a:p>
          <a:p>
            <a:r>
              <a:rPr lang="ru-RU" dirty="0"/>
              <a:t>- вывод (вывоз) животных для убоя без разрешения государственной ветеринарной службы;</a:t>
            </a:r>
          </a:p>
          <a:p>
            <a:r>
              <a:rPr lang="ru-RU" dirty="0"/>
              <a:t>- использование и реализация молока в сыром виде.</a:t>
            </a:r>
          </a:p>
          <a:p>
            <a:r>
              <a:rPr lang="ru-RU" dirty="0"/>
              <a:t>От всех животных неблагополучного по БШ стада каждые 45 дней отбираются пробы для проведения серологических исследований. Кроме того, дополнительно проводятся исследования местного скота в зоне радиусом не менее 10 км.</a:t>
            </a:r>
          </a:p>
          <a:p>
            <a:r>
              <a:rPr lang="ru-RU" dirty="0"/>
              <a:t>Ответственными за выполнение данных мероприятий являются владельцы животных и ветеринарный врач (ветеринарные врачи), ответственные за ветеринарное обслуживание данного хозяйства (фермы, населенного пункта, стада).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34BC28-FF02-4CF9-AD75-14F657B7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12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{3468E6C1-1D14-4792-91DD-BDA522E41CD6}tf78438558</Template>
  <TotalTime>0</TotalTime>
  <Words>1101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СавонVTI</vt:lpstr>
      <vt:lpstr>Комплексная диагностика, мероприятия по профилактике и ликвидации болезней ЖВАЧНЫХ:  1.болезнь шмалленберга</vt:lpstr>
      <vt:lpstr>Определение</vt:lpstr>
      <vt:lpstr>Возбудитель</vt:lpstr>
      <vt:lpstr>Эпизоотические данные</vt:lpstr>
      <vt:lpstr>Диагноз</vt:lpstr>
      <vt:lpstr>Презентация PowerPoint</vt:lpstr>
      <vt:lpstr>Клинические симптомы</vt:lpstr>
      <vt:lpstr>Ограничительные мероприятия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2020-04-24T19:29:48Z</dcterms:created>
  <dcterms:modified xsi:type="dcterms:W3CDTF">2020-04-24T19:58:04Z</dcterms:modified>
</cp:coreProperties>
</file>