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65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2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0975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95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6011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99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011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0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40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3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6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06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03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508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08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98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9CD8-A77F-47A1-8303-A45F3BB3F628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C10D97-492A-4C6C-82D0-8DFF21C5C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03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Парагрипп-3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98591" y="5173164"/>
            <a:ext cx="2306021" cy="1126283"/>
          </a:xfrm>
        </p:spPr>
        <p:txBody>
          <a:bodyPr/>
          <a:lstStyle/>
          <a:p>
            <a:r>
              <a:rPr lang="ru-RU" dirty="0" smtClean="0"/>
              <a:t>Выполнила Виноградова О.С. 541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39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8" y="0"/>
            <a:ext cx="11632442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Лечение. </a:t>
            </a:r>
          </a:p>
          <a:p>
            <a:r>
              <a:rPr lang="ru-RU" dirty="0" smtClean="0"/>
              <a:t>Лечение болезни бывает эффективным только при остром и подостром течении болезни. Больных животных с целью повышения общей сопротивляемости организма обеспечиваем полноценным, сбалансированным рационом кормления и создаем нормальные зоогигиенические условия содержания. Больным животным назначается комплексное лечение использованием специфических гипериммунных сывороток и симптоматических средств. Для предупреждения осложнений бактериальной микрофлорой применяют антибиотики широкого спектра действия (тетрациклины, </a:t>
            </a:r>
            <a:r>
              <a:rPr lang="ru-RU" dirty="0" err="1" smtClean="0"/>
              <a:t>макролиды</a:t>
            </a:r>
            <a:r>
              <a:rPr lang="ru-RU" dirty="0" smtClean="0"/>
              <a:t> и современные антибиотики </a:t>
            </a:r>
            <a:r>
              <a:rPr lang="ru-RU" dirty="0" err="1" smtClean="0"/>
              <a:t>цефалоспоринового</a:t>
            </a:r>
            <a:r>
              <a:rPr lang="ru-RU" dirty="0" smtClean="0"/>
              <a:t> ряда) и сульфаниламидные препараты с учетом чувствительности к ним патогенной микрофлоры дыхательных путей. В производственных условиях наиболее эффективны комбинации из двух и более препаратов или готовых комбинированных антибиотиков (</a:t>
            </a:r>
            <a:r>
              <a:rPr lang="ru-RU" dirty="0" err="1" smtClean="0"/>
              <a:t>тетраолеан</a:t>
            </a:r>
            <a:r>
              <a:rPr lang="ru-RU" dirty="0" smtClean="0"/>
              <a:t>, </a:t>
            </a:r>
            <a:r>
              <a:rPr lang="ru-RU" dirty="0" err="1" smtClean="0"/>
              <a:t>тетраолеандомицин</a:t>
            </a:r>
            <a:r>
              <a:rPr lang="ru-RU" dirty="0" smtClean="0"/>
              <a:t>, </a:t>
            </a:r>
            <a:r>
              <a:rPr lang="ru-RU" dirty="0" err="1" smtClean="0"/>
              <a:t>олеандоветин</a:t>
            </a:r>
            <a:r>
              <a:rPr lang="ru-RU" dirty="0" smtClean="0"/>
              <a:t>). Из симптоматических средств лекарственной терапии используют средства, тонизирующие сердечно-сосудистую систему(</a:t>
            </a:r>
            <a:r>
              <a:rPr lang="ru-RU" dirty="0" err="1" smtClean="0"/>
              <a:t>камфора</a:t>
            </a:r>
            <a:r>
              <a:rPr lang="ru-RU" dirty="0" smtClean="0"/>
              <a:t>, кофеин-</a:t>
            </a:r>
            <a:r>
              <a:rPr lang="ru-RU" dirty="0" err="1" smtClean="0"/>
              <a:t>бензоат</a:t>
            </a:r>
            <a:r>
              <a:rPr lang="ru-RU" dirty="0" smtClean="0"/>
              <a:t> натрия, глюкоза), мочегонные препараты (</a:t>
            </a:r>
            <a:r>
              <a:rPr lang="ru-RU" dirty="0" err="1" smtClean="0"/>
              <a:t>меркузал</a:t>
            </a:r>
            <a:r>
              <a:rPr lang="ru-RU" dirty="0" smtClean="0"/>
              <a:t>, калий ацетат), отхаркивающие(аммония хлорид, калий йодид), </a:t>
            </a:r>
            <a:r>
              <a:rPr lang="ru-RU" dirty="0" err="1" smtClean="0"/>
              <a:t>бронхолитические</a:t>
            </a:r>
            <a:r>
              <a:rPr lang="ru-RU" dirty="0" smtClean="0"/>
              <a:t> (теобромин, теофиллин) и др. С целью нормализации обменных процессов в организме животных вводят </a:t>
            </a:r>
            <a:r>
              <a:rPr lang="ru-RU" dirty="0" err="1" smtClean="0"/>
              <a:t>тривитамин</a:t>
            </a:r>
            <a:r>
              <a:rPr lang="ru-RU" dirty="0" smtClean="0"/>
              <a:t> внутримышечно в дозе 5мл. Неплохой лечебный эффект ветеринарные специалисты на ранних стадиях развития пневмонии получают от новокаиновой блокады правого и левого </a:t>
            </a:r>
            <a:r>
              <a:rPr lang="ru-RU" dirty="0" err="1" smtClean="0"/>
              <a:t>звезчатого</a:t>
            </a:r>
            <a:r>
              <a:rPr lang="ru-RU" dirty="0" smtClean="0"/>
              <a:t> узла. В помещении, где содержатся больные животные при помощи аппаратов САГ проводят аэрозольную дезинфекцию 1раз в 3-5дней. Для этой цели используют 5%-</a:t>
            </a:r>
            <a:r>
              <a:rPr lang="ru-RU" dirty="0" err="1" smtClean="0"/>
              <a:t>ный</a:t>
            </a:r>
            <a:r>
              <a:rPr lang="ru-RU" dirty="0" smtClean="0"/>
              <a:t> раствор хлорамина Б, 40%-</a:t>
            </a:r>
            <a:r>
              <a:rPr lang="ru-RU" dirty="0" err="1" smtClean="0"/>
              <a:t>ный</a:t>
            </a:r>
            <a:r>
              <a:rPr lang="ru-RU" dirty="0" smtClean="0"/>
              <a:t> раствор молочной кислоты, 3%-</a:t>
            </a:r>
            <a:r>
              <a:rPr lang="ru-RU" dirty="0" err="1" smtClean="0"/>
              <a:t>ный</a:t>
            </a:r>
            <a:r>
              <a:rPr lang="ru-RU" dirty="0" smtClean="0"/>
              <a:t> стабилизированный раствор перекиси водорода и ряд других препаратов. С лечебной и профилактической целью при ПГ-3 применяют препарат </a:t>
            </a:r>
            <a:r>
              <a:rPr lang="ru-RU" dirty="0" err="1" smtClean="0"/>
              <a:t>миксоферон</a:t>
            </a:r>
            <a:r>
              <a:rPr lang="ru-RU" dirty="0" smtClean="0"/>
              <a:t> (из группы интерферонов). Который защищает клетки организма животного от воздействия вируса.</a:t>
            </a:r>
          </a:p>
        </p:txBody>
      </p:sp>
    </p:spTree>
    <p:extLst>
      <p:ext uri="{BB962C8B-B14F-4D97-AF65-F5344CB8AC3E}">
        <p14:creationId xmlns:p14="http://schemas.microsoft.com/office/powerpoint/2010/main" val="4247439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9934" y="0"/>
            <a:ext cx="1064525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Мероприятия по предупреждению парагриппа-3 крупного рогатого скота.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 Профилактические мероприятия по предупреждению парагриппа-3 крупного рогатого скота заключаются в охране хозяйства(фермы) от заноса возбудителя инфекции, проведении комплекса мер, направленных на повышение общей резистентности животных, строгом соблюдении действующих ветеринарно-санитарных правил для специализированных хозяйств (ферм и комплексов), своевременной диагностике заболевания, уничтожения вируса во внешней среде (профилактическая дезинфекция).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Для охраны хозяйства от заноса парагриппа-3 необходимо комплектовать животноводческие фермы здоровыми животными из закрепленных за ними репродукторных ферм, благополучных по инфекционным заболеваниям. За специализированными хозяйствами (фермами и комплексами) закрепляют хозяйства-поставщики, где отсутствуют животные с клиническими проявлениями </a:t>
            </a:r>
            <a:r>
              <a:rPr lang="ru-RU" sz="2000" dirty="0" err="1" smtClean="0"/>
              <a:t>болезни.Помещение</a:t>
            </a:r>
            <a:r>
              <a:rPr lang="ru-RU" sz="2000" dirty="0" smtClean="0"/>
              <a:t> заполняют животными с соблюдением принципа «свободно- занято» телятами одного возраста в течение 3-5 дней. В отдельных секциях (станках) размещают телят из одного хозяйства-поставщика. Доукомплектование групп и перевод животных из одной группы в другую, а также ввод животных, полученных из подсобных хозяйств населения, запрещаются. В течение 30 дней вновь поступившие на фермы и комплексы животные должны быть в карантине.</a:t>
            </a:r>
          </a:p>
        </p:txBody>
      </p:sp>
    </p:spTree>
    <p:extLst>
      <p:ext uri="{BB962C8B-B14F-4D97-AF65-F5344CB8AC3E}">
        <p14:creationId xmlns:p14="http://schemas.microsoft.com/office/powerpoint/2010/main" val="1895042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44" y="120514"/>
            <a:ext cx="103450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хозяйствах-поставщиках не менее чем за 7дней до транспортировки телят на комплекс или другое хозяйство их подвергают профилактической вакцинации против парагриппа-3. Животных прививают </a:t>
            </a:r>
            <a:r>
              <a:rPr lang="ru-RU" sz="2000" dirty="0" err="1" smtClean="0"/>
              <a:t>вирусвакциной</a:t>
            </a:r>
            <a:r>
              <a:rPr lang="ru-RU" sz="2000" dirty="0" smtClean="0"/>
              <a:t> «</a:t>
            </a:r>
            <a:r>
              <a:rPr lang="ru-RU" sz="2000" dirty="0" err="1" smtClean="0"/>
              <a:t>Паравак</a:t>
            </a:r>
            <a:r>
              <a:rPr lang="ru-RU" sz="2000" dirty="0" smtClean="0"/>
              <a:t>» в соответствии с наставлением по ее применению. При наличии у животных антител к вирусу ПГ-3 и инфекционного </a:t>
            </a:r>
            <a:r>
              <a:rPr lang="ru-RU" sz="2000" dirty="0" err="1" smtClean="0"/>
              <a:t>ринотрахеита</a:t>
            </a:r>
            <a:r>
              <a:rPr lang="ru-RU" sz="2000" dirty="0" smtClean="0"/>
              <a:t> их прививают ассоциированной вакциной «Бивак».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 Животных доставляют на комплекс специальным автотранспортом.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Племенных животных, поступивших по импорту, </a:t>
            </a:r>
            <a:r>
              <a:rPr lang="ru-RU" sz="2000" dirty="0" err="1" smtClean="0"/>
              <a:t>карантинируют</a:t>
            </a:r>
            <a:r>
              <a:rPr lang="ru-RU" sz="2000" dirty="0" smtClean="0"/>
              <a:t> в течение 30 дней и используют в строгом соответствии с действующей Инструкцией «О ветеринарно-санитарных мероприятиях при импорте в СССР животных, продуктов и сырья животного происхождения и фуража».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Специализированные хозяйства (фермы и комплексы) переводят на режим работы предприятий закрытого типа, который предусматривает разделение территории ферм на производственную и хозяйственные зоны, выполнение санитарных правил обслуживающим персоналом со сменой одежды, обуви и обработку в санпропускниках, запрещение посещения ферм посторонними лицами, оборудование </a:t>
            </a:r>
            <a:r>
              <a:rPr lang="ru-RU" sz="2000" dirty="0" err="1" smtClean="0"/>
              <a:t>дезбарьеров</a:t>
            </a:r>
            <a:r>
              <a:rPr lang="ru-RU" sz="2000" dirty="0" smtClean="0"/>
              <a:t>, соблюдение правил личной гигиены.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животноводческих помещениях поддерживают необходимый микроклимат и регулярно проводят профилактическую дезинфекцию.</a:t>
            </a:r>
          </a:p>
        </p:txBody>
      </p:sp>
    </p:spTree>
    <p:extLst>
      <p:ext uri="{BB962C8B-B14F-4D97-AF65-F5344CB8AC3E}">
        <p14:creationId xmlns:p14="http://schemas.microsoft.com/office/powerpoint/2010/main" val="1769603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9367" y="389932"/>
            <a:ext cx="1001745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Мероприятия по оздоровлению хозяйств от парагриппа-3 крупного рогатого скота.</a:t>
            </a:r>
          </a:p>
          <a:p>
            <a:r>
              <a:rPr lang="ru-RU" dirty="0" smtClean="0"/>
              <a:t> </a:t>
            </a:r>
            <a:r>
              <a:rPr lang="ru-RU" sz="2000" dirty="0" smtClean="0"/>
              <a:t>При установлении диагноза на парагрипп-3 хозяйство в соответствии с приказом МСХ РФ № 476 от 19 декабря 2011г. «Об утверждении перечня заразных, в том числе особо опасных, болезней животных, по которым могут устанавливаться ограничительные мероприятия (карантин)». Постановлением Губернатора области </a:t>
            </a:r>
            <a:r>
              <a:rPr lang="ru-RU" sz="2000" dirty="0" err="1" smtClean="0"/>
              <a:t>обьявляется</a:t>
            </a:r>
            <a:r>
              <a:rPr lang="ru-RU" sz="2000" dirty="0" smtClean="0"/>
              <a:t> неблагополучным по парагриппу-3 и в нем вводятся ограничения и проводятся мероприятия по оздоровлению поголовья в соответствии с утвержденным планом.</a:t>
            </a:r>
          </a:p>
          <a:p>
            <a:r>
              <a:rPr lang="ru-RU" sz="2000" dirty="0" smtClean="0"/>
              <a:t> Больных животных изолируют в отдельные секции и лечат гипериммунной сывороткой, неспецифическим глобулином или сывороткой </a:t>
            </a:r>
            <a:r>
              <a:rPr lang="ru-RU" sz="2000" dirty="0" err="1" smtClean="0"/>
              <a:t>реконвалесцентов</a:t>
            </a:r>
            <a:r>
              <a:rPr lang="ru-RU" sz="2000" dirty="0" smtClean="0"/>
              <a:t>. Одновременно применяют антибиотики, сульфаниламиды и </a:t>
            </a:r>
            <a:r>
              <a:rPr lang="ru-RU" sz="2000" dirty="0" err="1" smtClean="0"/>
              <a:t>нитрофурановые</a:t>
            </a:r>
            <a:r>
              <a:rPr lang="ru-RU" sz="2000" dirty="0" smtClean="0"/>
              <a:t> препараты. В освободившихся помещениях (секциях) до механической очистки проводят дезинфекцию. Остальных животных прививают </a:t>
            </a:r>
            <a:r>
              <a:rPr lang="ru-RU" sz="2000" dirty="0" err="1" smtClean="0"/>
              <a:t>вирусвакциной</a:t>
            </a:r>
            <a:r>
              <a:rPr lang="ru-RU" sz="2000" dirty="0" smtClean="0"/>
              <a:t> «</a:t>
            </a:r>
            <a:r>
              <a:rPr lang="ru-RU" sz="2000" dirty="0" err="1" smtClean="0"/>
              <a:t>Паравак</a:t>
            </a:r>
            <a:r>
              <a:rPr lang="ru-RU" sz="2000" dirty="0" smtClean="0"/>
              <a:t>», а при наличии смешанной с ИРТ инфекцией — ассоциированной вакциной «Бивак» согласно наставлению по ее применению.</a:t>
            </a:r>
          </a:p>
          <a:p>
            <a:r>
              <a:rPr lang="ru-RU" sz="2000" dirty="0" smtClean="0"/>
              <a:t> Также поступают в отношении прививок и всех коров — матерей.</a:t>
            </a:r>
          </a:p>
        </p:txBody>
      </p:sp>
    </p:spTree>
    <p:extLst>
      <p:ext uri="{BB962C8B-B14F-4D97-AF65-F5344CB8AC3E}">
        <p14:creationId xmlns:p14="http://schemas.microsoft.com/office/powerpoint/2010/main" val="1057030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685" y="143767"/>
            <a:ext cx="1106833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/>
              <a:t>В хозяйстве (на ферме) вводят ограничения, согласно которым запрещают:</a:t>
            </a:r>
          </a:p>
          <a:p>
            <a:r>
              <a:rPr lang="ru-RU" sz="1900" dirty="0" smtClean="0"/>
              <a:t> ввоз в хозяйство (на ферму) и вывоз животных в другие хозяйства.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перегруппировку неблагополучного поголовья.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посещение неблагополучных ферм (помещений) лицами, не связанными с обслуживанием животных.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Разрешается вывозить на специально оборудованном транспорте животных для убоя на мясокомбинат, трупы животных подвергают утилизации.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Дезинфекцию станков, предметов ухода, оборудования и транспортных средств на неблагополучной ферме (в помещении) проводят в соответствии с действующей Инструкцией по проведению ветеринарной дезинфекции, </a:t>
            </a:r>
            <a:r>
              <a:rPr lang="ru-RU" sz="1900" dirty="0" err="1" smtClean="0"/>
              <a:t>дезинвазии</a:t>
            </a:r>
            <a:r>
              <a:rPr lang="ru-RU" sz="1900" dirty="0" smtClean="0"/>
              <a:t>, дезинсекции и дератизации.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Руководители, зоотехнические и ветеринарные специалисты хозяйства должны принять меры к устранению нарушений в кормлении и содержании животных, отягощающих течение болезни.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Туши убитых животных после созревания мяса и при отсутствии в нем дегенеративных изменений выпускают без ограничений. При обнаружении воспалительных и некротических очагов на слизистой носовой полости, трахеи, легких, желудочно-кишечного тракта эти органы подвергают технической утилизации.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dirty="0" smtClean="0"/>
              <a:t>Хозяйство объявляют благополучным по парагриппу-3 и снимают ограничения через 14 дней после последнего случая выздоровления или убоя больного животного. Перед снятием ограничений помещения, где находились больные животные, подвергают заключительной дезинфекции, о чем составляется акт.</a:t>
            </a:r>
          </a:p>
        </p:txBody>
      </p:sp>
    </p:spTree>
    <p:extLst>
      <p:ext uri="{BB962C8B-B14F-4D97-AF65-F5344CB8AC3E}">
        <p14:creationId xmlns:p14="http://schemas.microsoft.com/office/powerpoint/2010/main" val="186308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503" y="480916"/>
            <a:ext cx="93487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Парагрипп-3 крупного рогатого скота (ПГ-3 КРС) (транспортная лихорадка крупного рогатого скота, параинфлюэнца-3) –остро протекающая контагиозная вирусная болезнь, главным образом телят, характеризующаяся лихорадкой, конъюнктивитом и катаральным воспалением верхних дыхательных путей, в тяжелых случаях с поражением легких.</a:t>
            </a:r>
          </a:p>
        </p:txBody>
      </p:sp>
    </p:spTree>
    <p:extLst>
      <p:ext uri="{BB962C8B-B14F-4D97-AF65-F5344CB8AC3E}">
        <p14:creationId xmlns:p14="http://schemas.microsoft.com/office/powerpoint/2010/main" val="251281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5025" y="277211"/>
            <a:ext cx="1001745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Возбудитель — РНК-содержащий </a:t>
            </a:r>
            <a:r>
              <a:rPr lang="ru-RU" sz="2400" dirty="0" err="1" smtClean="0"/>
              <a:t>эпителиотропный</a:t>
            </a:r>
            <a:r>
              <a:rPr lang="ru-RU" sz="2400" dirty="0" smtClean="0"/>
              <a:t> вирус из семейства </a:t>
            </a:r>
            <a:r>
              <a:rPr lang="ru-RU" sz="2400" dirty="0" err="1" smtClean="0"/>
              <a:t>парамиксовирусов</a:t>
            </a:r>
            <a:r>
              <a:rPr lang="ru-RU" sz="2400" dirty="0" smtClean="0"/>
              <a:t>, обладает </a:t>
            </a:r>
            <a:r>
              <a:rPr lang="ru-RU" sz="2400" dirty="0" err="1" smtClean="0"/>
              <a:t>гемаглютинирующими</a:t>
            </a:r>
            <a:r>
              <a:rPr lang="ru-RU" sz="2400" dirty="0" smtClean="0"/>
              <a:t> и гемолитическими действиями, а также свойствами </a:t>
            </a:r>
            <a:r>
              <a:rPr lang="ru-RU" sz="2400" dirty="0" err="1" smtClean="0"/>
              <a:t>гемадсорбции</a:t>
            </a:r>
            <a:r>
              <a:rPr lang="ru-RU" sz="2400" dirty="0" smtClean="0"/>
              <a:t>. Размер 150-250нµ. Вирус обладает выраженной антигенной активностью и имеет два типа антигенов, различающихся по свойствам и специфичности: рибонуклеопротеидный, или S-антиген, и поверхностный V-антиген. Вирус неустойчив к воздействию высоких температур: при 56° вирус погибает в течение 1 часа, при 36-37° С- через 5часов, в тоже время вирус весьма устойчив к действию низких температур, сохраняя свою вирулентность при 4-кратном замораживании и оттаивании. Ультрафиолетовые лучи губительно действую на вирус, он также быстро инактивируется в кислой среде. В качестве средств дезинфекции применяют растворы лизола, формальдегида, хлорной извести и других </a:t>
            </a:r>
            <a:r>
              <a:rPr lang="ru-RU" sz="2400" dirty="0" err="1" smtClean="0"/>
              <a:t>дезсредств</a:t>
            </a:r>
            <a:r>
              <a:rPr lang="ru-RU" sz="2400" dirty="0" smtClean="0"/>
              <a:t> в общепринятой концентрации.</a:t>
            </a:r>
          </a:p>
        </p:txBody>
      </p:sp>
    </p:spTree>
    <p:extLst>
      <p:ext uri="{BB962C8B-B14F-4D97-AF65-F5344CB8AC3E}">
        <p14:creationId xmlns:p14="http://schemas.microsoft.com/office/powerpoint/2010/main" val="325262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299" y="195326"/>
            <a:ext cx="1060431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Эпизоотические данные. </a:t>
            </a:r>
          </a:p>
          <a:p>
            <a:r>
              <a:rPr lang="ru-RU" dirty="0" smtClean="0"/>
              <a:t>Обычно парагриппом-3 заболевают телята от 10 дней до года. Восприимчивы и взрослые животные, но у них </a:t>
            </a:r>
            <a:r>
              <a:rPr lang="ru-RU" dirty="0" err="1" smtClean="0"/>
              <a:t>парагрипп</a:t>
            </a:r>
            <a:r>
              <a:rPr lang="ru-RU" dirty="0" smtClean="0"/>
              <a:t> протекает бессимптомно. Источником возбудителя инфекции являются больные животные. Выделяющие вирус с выдыхаемым воздухом и истечениями из носа, также с вагинальными истечениями, особенно в период выраженных клинических признаков, а также переболевшие животные. Резервуаром возбудителя в природе служит крупный рогатый скот. Проводимыми серологическими исследованиями установлена широкая циркуляция вируса среди здорового крупного рогатого скота всех возрастных групп (80-100%), а также у овец, свиней, лошадей, буйволов и птицы многих видов. Наличие широкого носительства возбудителя определяет постоянное и повсеместное его сохранение в природе. Предрасполагающими к развитию парагриппа-3 КРС являются перегревание, переохлаждение, скученное содержание, вакцинации, длительная транспортировка (из-за чего болезнь и получила дополнительное название «транспортная болезнь») и другие стрессы. Парагрипп-3 часто протекает в виде смешанных инфекций с другими вирусами и бактериями. Болезнь возникает при стойловом содержании животных в хозяйствах с высокой концентрацией телят и особенно при комплектовании сборного поголовья с неравномерным иммунным фоном, среди которого находятся вирусоносители. Тяжелое течение болезни отмечают среди телят, находящихся в помещениях с высокой влажностью и с плохой вентиляцией. Заболеваемость телят парагриппом-3 обычно высокая (70-80%), смертность — от 2 до 15-20%. Животные чаще инфицируются аэрогенно. Но не исключен и алиментарный путь заражения. Передача вируса возможна половым путем, так как его обнаруживают в сперме, в вагинальных выделениях, тканях абортированных плодов.</a:t>
            </a:r>
          </a:p>
        </p:txBody>
      </p:sp>
    </p:spTree>
    <p:extLst>
      <p:ext uri="{BB962C8B-B14F-4D97-AF65-F5344CB8AC3E}">
        <p14:creationId xmlns:p14="http://schemas.microsoft.com/office/powerpoint/2010/main" val="178485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6538" y="179249"/>
            <a:ext cx="1012663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Патогенез. </a:t>
            </a:r>
          </a:p>
          <a:p>
            <a:r>
              <a:rPr lang="ru-RU" sz="2000" dirty="0" smtClean="0"/>
              <a:t>Патогенное проявление вируса ПГ-3 обусловлено его </a:t>
            </a:r>
            <a:r>
              <a:rPr lang="ru-RU" sz="2000" dirty="0" err="1" smtClean="0"/>
              <a:t>тропностью</a:t>
            </a:r>
            <a:r>
              <a:rPr lang="ru-RU" sz="2000" dirty="0" smtClean="0"/>
              <a:t> к респираторным органам. При заражении животных воздушно-капельным путем вирус внедряется в клетки слизистой оболочки верхних дыхательных путей, где активно, за счет фермента нейраминидазы и гемагглютинина, внедряется в эпителиальные клетки и там быстро репродуцируется. Потом большое количество вирионов выделяется на поверхность слизистых оболочек и поступает в слизь, в результате чего происходит разрушение важнейшего для организма защитного барьера –слизистой оболочки, создавая благоприятные условия для развития </a:t>
            </a:r>
            <a:r>
              <a:rPr lang="ru-RU" sz="2000" dirty="0" err="1" smtClean="0"/>
              <a:t>секундарной</a:t>
            </a:r>
            <a:r>
              <a:rPr lang="ru-RU" sz="2000" dirty="0" smtClean="0"/>
              <a:t> инфекции. Размножившийся вирус и продукты распада клеток частично приникают в кровь, способствуя возникновению общей интоксикации организма. Нарушение эпителия верхних дыхательных путей, а также снижение фагоцитарной активности лейкоцитов под действием вируса парагриппа-3 способствуют активизации бактериальной микрофлоры и на этом фоне возникновению осложнений. В легочной ткани вирус вызывает характерную </a:t>
            </a:r>
            <a:r>
              <a:rPr lang="ru-RU" sz="2000" dirty="0" err="1" smtClean="0"/>
              <a:t>эпителизацию</a:t>
            </a:r>
            <a:r>
              <a:rPr lang="ru-RU" sz="2000" dirty="0" smtClean="0"/>
              <a:t> альвеол и мелких бронхов, а также воспалительный процесс в перибронхиальной ткани. В результате воздействия токсических продуктов образующихся в процессе воспаления и наслоения сопутствующей микрофлоры воспалительная реакция может распространиться на целые доли легкого и регионарные лимфатические узлы.</a:t>
            </a:r>
          </a:p>
        </p:txBody>
      </p:sp>
    </p:spTree>
    <p:extLst>
      <p:ext uri="{BB962C8B-B14F-4D97-AF65-F5344CB8AC3E}">
        <p14:creationId xmlns:p14="http://schemas.microsoft.com/office/powerpoint/2010/main" val="86491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2197" y="0"/>
            <a:ext cx="9758149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Клинические признаки. </a:t>
            </a:r>
          </a:p>
          <a:p>
            <a:r>
              <a:rPr lang="ru-RU" sz="2200" dirty="0" smtClean="0"/>
              <a:t>Инкубационный период продолжается от 24 до 30 часов. Болезнь у телят может протекать сверхостро, остро, подостро, хронически, с различными симптомами: от легких ринитов или бронхитов до тяжелой бронхопневмонии. Сверхострое течение обычно наблюдается у телят до 6-месячного возраста и сопровождается резким угнетением животного, коматозным состоянием и гибелью животного в течение первых суток. </a:t>
            </a:r>
          </a:p>
          <a:p>
            <a:r>
              <a:rPr lang="ru-RU" sz="2200" b="1" dirty="0" smtClean="0"/>
              <a:t>Острое течение </a:t>
            </a:r>
            <a:r>
              <a:rPr lang="ru-RU" sz="2200" dirty="0" smtClean="0"/>
              <a:t>-в первые дни заболевания у больных телят повышается температура тела до 41-42°С, снижается аппетит, появляется сухой кашель, истечения из носовой полости, нередко из глаз, иногда у больных животных появляется диарея, пульс учащается до 120 ударов и дыхание до 84 в минуту. Животные быстро худеют, их шерстный покров становится тусклым и взъерошенным. При тяжелом течении болезни у животных вначале развивается серозный конъюнктивит и ринит, часто сопровождающийся обильным слюнотечением, высокой температурой тела и диареей.</a:t>
            </a:r>
          </a:p>
        </p:txBody>
      </p:sp>
    </p:spTree>
    <p:extLst>
      <p:ext uri="{BB962C8B-B14F-4D97-AF65-F5344CB8AC3E}">
        <p14:creationId xmlns:p14="http://schemas.microsoft.com/office/powerpoint/2010/main" val="299647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9492" y="156403"/>
            <a:ext cx="952613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Подострое течение </a:t>
            </a:r>
            <a:r>
              <a:rPr lang="ru-RU" sz="2400" dirty="0" smtClean="0"/>
              <a:t>характеризуется теми же признаками, что и острое, но только они менее выражены; температура тела у больных животных повышается незначительно. Выздоровление при подостром течение наступает к 7-10-му дню. При осложнении ПГ-3 (хроническая бронхопневмония), которые в производственных условиях встречается довольно часто, болезнь принимает </a:t>
            </a:r>
            <a:r>
              <a:rPr lang="ru-RU" sz="2400" b="1" dirty="0" smtClean="0"/>
              <a:t>хроническое течение</a:t>
            </a:r>
            <a:r>
              <a:rPr lang="ru-RU" sz="2400" dirty="0"/>
              <a:t>.</a:t>
            </a:r>
            <a:r>
              <a:rPr lang="ru-RU" sz="2400" dirty="0" smtClean="0"/>
              <a:t> Больные животные малоподвижны, истощены. При движении — кашляют, из носовых отверстий выделяется густой тягучий экссудат; в легких при аускультации- крупно- , средне- мелкопузырчатые хрипы; в верхушечных долях легких при аускультации можно выявить звук крепитации (воспаление легочной ткани). У отдельных телят могут развиваться энтериты, сопровождающиеся диареей. У больных коров можно наблюдать внутриутробное заражение приплода, аборты или рождение нежизнеспособных телят.</a:t>
            </a:r>
          </a:p>
        </p:txBody>
      </p:sp>
    </p:spTree>
    <p:extLst>
      <p:ext uri="{BB962C8B-B14F-4D97-AF65-F5344CB8AC3E}">
        <p14:creationId xmlns:p14="http://schemas.microsoft.com/office/powerpoint/2010/main" val="224351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788" y="111416"/>
            <a:ext cx="932142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/>
              <a:t>Патологоанатомические изменения </a:t>
            </a:r>
            <a:r>
              <a:rPr lang="ru-RU" sz="2200" dirty="0" smtClean="0"/>
              <a:t>в основном наблюдаются в верхушечных, сердечных и диафрагмальных долях легких (чаще передненижние зоны). Пораженные участки легких увеличены в объеме, сине-красного или серого цвета, нередко с зонами эмфиземы по периферии. В грудной полости, в перикарде скапливаются серозный или серозно-фибринозный экссудат, а на поверхности перикарда, эпикарда и плевры – тонкие наложения фибрина, гиперемия слизистой оболочки и </a:t>
            </a:r>
            <a:r>
              <a:rPr lang="ru-RU" sz="2200" dirty="0" err="1" smtClean="0"/>
              <a:t>слизисто</a:t>
            </a:r>
            <a:r>
              <a:rPr lang="ru-RU" sz="2200" dirty="0" smtClean="0"/>
              <a:t>-гнойный экссудат в трахее и бронхах, признаки ринита, ларинготрахеита. Заглоточные, бронхиальные и средостенные лимфатические узлы иногда увеличены, гиперемированы, на поверхности разреза влажные, иногда с очагами некроза. В паренхиматозных органах находим зернистую дистрофию. На слизистой оболочке сычуга кроме кровоизлияний наблюдаются эрозии и язвы. Слизистая оболочка кишечника отекшая, с кровоизлияниями.</a:t>
            </a:r>
          </a:p>
        </p:txBody>
      </p:sp>
    </p:spTree>
    <p:extLst>
      <p:ext uri="{BB962C8B-B14F-4D97-AF65-F5344CB8AC3E}">
        <p14:creationId xmlns:p14="http://schemas.microsoft.com/office/powerpoint/2010/main" val="1197545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5" y="179249"/>
            <a:ext cx="9853683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Диагноз и дифференциальный диагноз. </a:t>
            </a:r>
          </a:p>
          <a:p>
            <a:r>
              <a:rPr lang="ru-RU" sz="2000" dirty="0" smtClean="0"/>
              <a:t>Основой для постановки диагноза является анализ эпизоотологических, клинических и патологоанатомических данных с обязательным проведением лабораторных исследований: вирусологического и серологического с использованием специфических </a:t>
            </a:r>
            <a:r>
              <a:rPr lang="ru-RU" sz="2000" dirty="0" err="1" smtClean="0"/>
              <a:t>диагностикумов</a:t>
            </a:r>
            <a:r>
              <a:rPr lang="ru-RU" sz="2000" dirty="0" smtClean="0"/>
              <a:t>. Для этих целей для прижизненной диагностики в лабораторию направляют от 5 до 8 проб истечений из носа и глаз от животных с клиническим проявлением заболевания, а также сыворотку крови от переболевших животных; для посмертной лабораторной диагностики направляют фрагменты заглоточных, средостенных лимфатических узлов, носовой перегородки, гортани, трахеи, легких, отобранные не позднее 2часов после убоя и уложенные в термос со льдом. Для диагностики используют метод </a:t>
            </a:r>
            <a:r>
              <a:rPr lang="ru-RU" sz="2000" dirty="0" err="1" smtClean="0"/>
              <a:t>иммуннофлюоресценции</a:t>
            </a:r>
            <a:r>
              <a:rPr lang="ru-RU" sz="2000" dirty="0" smtClean="0"/>
              <a:t>, РТГА, ИФА и ПЦР — диагностику. </a:t>
            </a:r>
            <a:r>
              <a:rPr lang="ru-RU" sz="2000" dirty="0" err="1" smtClean="0"/>
              <a:t>Парагрипп</a:t>
            </a:r>
            <a:r>
              <a:rPr lang="ru-RU" sz="2000" dirty="0" smtClean="0"/>
              <a:t> дифференцируют от инфекционного </a:t>
            </a:r>
            <a:r>
              <a:rPr lang="ru-RU" sz="2000" dirty="0" err="1" smtClean="0"/>
              <a:t>ринотрахеита</a:t>
            </a:r>
            <a:r>
              <a:rPr lang="ru-RU" sz="2000" dirty="0" smtClean="0"/>
              <a:t>, аденовирусной инфекции, вирусной диареи, </a:t>
            </a:r>
            <a:r>
              <a:rPr lang="ru-RU" sz="2000" dirty="0" err="1" smtClean="0"/>
              <a:t>хламидийной</a:t>
            </a:r>
            <a:r>
              <a:rPr lang="ru-RU" sz="2000" dirty="0" smtClean="0"/>
              <a:t> пневмонии, </a:t>
            </a:r>
            <a:r>
              <a:rPr lang="ru-RU" sz="2000" dirty="0" err="1" smtClean="0"/>
              <a:t>пастереллеза</a:t>
            </a:r>
            <a:r>
              <a:rPr lang="ru-RU" sz="2000" dirty="0" smtClean="0"/>
              <a:t>, респираторно-</a:t>
            </a:r>
            <a:r>
              <a:rPr lang="ru-RU" sz="2000" dirty="0" err="1" smtClean="0"/>
              <a:t>синтицитиальную</a:t>
            </a:r>
            <a:r>
              <a:rPr lang="ru-RU" sz="2000" dirty="0" smtClean="0"/>
              <a:t> и стрептококковую инфекцию путем проведения вирусологических и серологических исследований. Диагноз на парагрипп-3 считается установленным в одном из случаев: 4-кратное и более увеличение титра антител в парных сыворотках крови; выделение вируса из патологического материал и его </a:t>
            </a:r>
            <a:r>
              <a:rPr lang="ru-RU" sz="2000" dirty="0" err="1" smtClean="0"/>
              <a:t>индентификация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40910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2124</Words>
  <Application>Microsoft Office PowerPoint</Application>
  <PresentationFormat>Широкоэкранный</PresentationFormat>
  <Paragraphs>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Парагрипп-3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Парагрипп-3</dc:title>
  <dc:creator>Администратор</dc:creator>
  <cp:lastModifiedBy>Администратор</cp:lastModifiedBy>
  <cp:revision>3</cp:revision>
  <dcterms:created xsi:type="dcterms:W3CDTF">2020-04-20T10:20:56Z</dcterms:created>
  <dcterms:modified xsi:type="dcterms:W3CDTF">2020-04-20T10:38:35Z</dcterms:modified>
</cp:coreProperties>
</file>