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7630616" cy="2815953"/>
          </a:xfrm>
        </p:spPr>
        <p:txBody>
          <a:bodyPr/>
          <a:lstStyle/>
          <a:p>
            <a:r>
              <a:rPr lang="ru-RU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диагностика,  профилактика и меры борьбы при </a:t>
            </a:r>
            <a:r>
              <a:rPr lang="ru-RU" sz="4400" dirty="0" err="1" smtClean="0">
                <a:solidFill>
                  <a:srgbClr val="FF0000"/>
                </a:solidFill>
                <a:effectLst/>
              </a:rPr>
              <a:t>Парагриппе</a:t>
            </a:r>
            <a:r>
              <a:rPr lang="ru-RU" sz="4400" dirty="0" smtClean="0">
                <a:solidFill>
                  <a:srgbClr val="FF0000"/>
                </a:solidFill>
                <a:effectLst/>
              </a:rPr>
              <a:t> – 3 КРС</a:t>
            </a:r>
            <a:endParaRPr lang="ru-RU" sz="4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7870" y="5628425"/>
            <a:ext cx="6400800" cy="1219200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 : доцент кафедры эпизоотологии, микробиологии и вирусологии  Кучина Л.П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студентка 542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Солодова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И.С</a:t>
            </a:r>
            <a:endParaRPr lang="ru-RU" dirty="0"/>
          </a:p>
          <a:p>
            <a:pPr algn="r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8277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89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48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Острое течение </a:t>
            </a:r>
            <a:r>
              <a:rPr lang="ru-RU" dirty="0">
                <a:solidFill>
                  <a:schemeClr val="tx1"/>
                </a:solidFill>
              </a:rPr>
              <a:t>-в первые дни заболевания у больных телят повышается температура тела до 41-42°С, снижается аппетит, появляется сухой кашель, истечения из носовой полости, нередко из глаз, иногда у больных животных появляется диарея, пульс учащается до 120 ударов и дыхание до 84 в минуту. Животные быстро худеют, их шерстный покров становится тусклым и взъерошенным. При тяжелом течении болезни у животных вначале развивается серозный конъюнктивит и ринит, часто сопровождающийся обильным слюнотечением, высокой температурой тела и </a:t>
            </a:r>
            <a:r>
              <a:rPr lang="ru-RU" dirty="0" smtClean="0">
                <a:solidFill>
                  <a:schemeClr val="tx1"/>
                </a:solidFill>
              </a:rPr>
              <a:t>диареей.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6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Подострое течение</a:t>
            </a:r>
            <a:r>
              <a:rPr lang="ru-RU" dirty="0">
                <a:solidFill>
                  <a:schemeClr val="tx1"/>
                </a:solidFill>
              </a:rPr>
              <a:t> характеризуется теми же признаками, что и острое, но только они менее выражены; температура тела у больных животных повышается незначительно. Выздоровление при подостром течение наступает к 7-10-му дню. При осложнении ПГ-3 (хроническая бронхопневмония), которые в производственных условиях встречается довольно часто, болезнь принимает </a:t>
            </a:r>
            <a:r>
              <a:rPr lang="ru-RU" dirty="0">
                <a:solidFill>
                  <a:srgbClr val="FF0000"/>
                </a:solidFill>
              </a:rPr>
              <a:t>хроническое течение</a:t>
            </a:r>
            <a:r>
              <a:rPr lang="ru-RU" dirty="0">
                <a:solidFill>
                  <a:schemeClr val="tx1"/>
                </a:solidFill>
              </a:rPr>
              <a:t>. Больные животные малоподвижны, истощены. При движении — кашляют, из носовых отверстий выделяется густой тягучий экссудат; в легких при аускультации- крупно- , средне- мелкопузырчатые хрипы; в верхушечных долях легких при аускультации можно выявить звук крепитации (воспаление легочной ткани). У отдельных телят могут развиваться энтериты, сопровождающиеся диареей. У больных коров можно наблюдать внутриутробное заражение приплода, аборты или рождение нежизнеспособных </a:t>
            </a:r>
            <a:r>
              <a:rPr lang="ru-RU" dirty="0" smtClean="0">
                <a:solidFill>
                  <a:schemeClr val="tx1"/>
                </a:solidFill>
              </a:rPr>
              <a:t>телят.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4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Иммунитет и специфическая </a:t>
            </a:r>
            <a:r>
              <a:rPr lang="ru-RU" sz="4400" dirty="0" smtClean="0"/>
              <a:t>профилактика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Переболевшие </a:t>
            </a:r>
            <a:r>
              <a:rPr lang="ru-RU" dirty="0" err="1">
                <a:solidFill>
                  <a:schemeClr val="tx1"/>
                </a:solidFill>
              </a:rPr>
              <a:t>парагриппом</a:t>
            </a:r>
            <a:r>
              <a:rPr lang="ru-RU" dirty="0">
                <a:solidFill>
                  <a:schemeClr val="tx1"/>
                </a:solidFill>
              </a:rPr>
              <a:t> животные 3 месяца остаются невосприимчивы к повторному заражению. Важным фактором в иммунитете является локальная невосприимчивость клеток слизистой оболочки респираторных органов, вызванная образованием секреторных антител и интерферона, которые часто выявляются в более высоком титре после </a:t>
            </a:r>
            <a:r>
              <a:rPr lang="ru-RU" dirty="0" err="1">
                <a:solidFill>
                  <a:schemeClr val="tx1"/>
                </a:solidFill>
              </a:rPr>
              <a:t>интраназальной</a:t>
            </a:r>
            <a:r>
              <a:rPr lang="ru-RU" dirty="0">
                <a:solidFill>
                  <a:schemeClr val="tx1"/>
                </a:solidFill>
              </a:rPr>
              <a:t> вакцинации живым вирусом, чем после подкожной вакцинации инактивированным вирусом. Гуморальные антитела после вакцинации сохраняются у животных 6-12 месяцев. Телята родившиеся от иммунных коров, получают антитела с молозивом. Вакцинация телят более эффективна в период угасания материнских антител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14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Для специфической профилактики ПГ-3 разработаны живые инактивированные вакцины. Однако последние пока в производственных условиях не нашли широкого применения. Более результативными являются живые вакцины, чем инактивированные. Первые готовят из </a:t>
            </a:r>
            <a:r>
              <a:rPr lang="ru-RU" dirty="0" err="1">
                <a:solidFill>
                  <a:schemeClr val="tx1"/>
                </a:solidFill>
              </a:rPr>
              <a:t>аттенуированных</a:t>
            </a:r>
            <a:r>
              <a:rPr lang="ru-RU" dirty="0">
                <a:solidFill>
                  <a:schemeClr val="tx1"/>
                </a:solidFill>
              </a:rPr>
              <a:t> штаммов вируса </a:t>
            </a:r>
            <a:r>
              <a:rPr lang="ru-RU" dirty="0" err="1">
                <a:solidFill>
                  <a:schemeClr val="tx1"/>
                </a:solidFill>
              </a:rPr>
              <a:t>парагриппа</a:t>
            </a:r>
            <a:r>
              <a:rPr lang="ru-RU" dirty="0">
                <a:solidFill>
                  <a:schemeClr val="tx1"/>
                </a:solidFill>
              </a:rPr>
              <a:t> крупного рогатого скота или овечьего штамма этого вируса. Высокой эффективностью обладают комбинированные вакцины из живых </a:t>
            </a:r>
            <a:r>
              <a:rPr lang="ru-RU" dirty="0" err="1">
                <a:solidFill>
                  <a:schemeClr val="tx1"/>
                </a:solidFill>
              </a:rPr>
              <a:t>аттенуированных</a:t>
            </a:r>
            <a:r>
              <a:rPr lang="ru-RU" dirty="0">
                <a:solidFill>
                  <a:schemeClr val="tx1"/>
                </a:solidFill>
              </a:rPr>
              <a:t> штаммов вирусов </a:t>
            </a:r>
            <a:r>
              <a:rPr lang="ru-RU" dirty="0" err="1">
                <a:solidFill>
                  <a:schemeClr val="tx1"/>
                </a:solidFill>
              </a:rPr>
              <a:t>парагриппа</a:t>
            </a:r>
            <a:r>
              <a:rPr lang="ru-RU" dirty="0">
                <a:solidFill>
                  <a:schemeClr val="tx1"/>
                </a:solidFill>
              </a:rPr>
              <a:t>, диареи и убитых </a:t>
            </a:r>
            <a:r>
              <a:rPr lang="ru-RU" dirty="0" err="1">
                <a:solidFill>
                  <a:schemeClr val="tx1"/>
                </a:solidFill>
              </a:rPr>
              <a:t>пастерелл</a:t>
            </a:r>
            <a:r>
              <a:rPr lang="ru-RU" dirty="0">
                <a:solidFill>
                  <a:schemeClr val="tx1"/>
                </a:solidFill>
              </a:rPr>
              <a:t>, а также </a:t>
            </a:r>
            <a:r>
              <a:rPr lang="ru-RU" dirty="0" err="1">
                <a:solidFill>
                  <a:schemeClr val="tx1"/>
                </a:solidFill>
              </a:rPr>
              <a:t>бивалентные</a:t>
            </a:r>
            <a:r>
              <a:rPr lang="ru-RU" dirty="0">
                <a:solidFill>
                  <a:schemeClr val="tx1"/>
                </a:solidFill>
              </a:rPr>
              <a:t> вакцины против </a:t>
            </a:r>
            <a:r>
              <a:rPr lang="ru-RU" dirty="0" err="1">
                <a:solidFill>
                  <a:schemeClr val="tx1"/>
                </a:solidFill>
              </a:rPr>
              <a:t>парагриппа</a:t>
            </a:r>
            <a:r>
              <a:rPr lang="ru-RU" dirty="0">
                <a:solidFill>
                  <a:schemeClr val="tx1"/>
                </a:solidFill>
              </a:rPr>
              <a:t> и инфекционного </a:t>
            </a:r>
            <a:r>
              <a:rPr lang="ru-RU" dirty="0" err="1">
                <a:solidFill>
                  <a:schemeClr val="tx1"/>
                </a:solidFill>
              </a:rPr>
              <a:t>ринотрахеита</a:t>
            </a:r>
            <a:r>
              <a:rPr lang="ru-RU" dirty="0">
                <a:solidFill>
                  <a:schemeClr val="tx1"/>
                </a:solidFill>
              </a:rPr>
              <a:t>. В последнее время все чаще стали применять живые комбинированные вакцины, содержащие </a:t>
            </a:r>
            <a:r>
              <a:rPr lang="ru-RU" dirty="0" err="1">
                <a:solidFill>
                  <a:schemeClr val="tx1"/>
                </a:solidFill>
              </a:rPr>
              <a:t>аттенуированные</a:t>
            </a:r>
            <a:r>
              <a:rPr lang="ru-RU" dirty="0">
                <a:solidFill>
                  <a:schemeClr val="tx1"/>
                </a:solidFill>
              </a:rPr>
              <a:t> штаммы вирусов ПГ-3,ИРТ, ВД-БС и </a:t>
            </a:r>
            <a:r>
              <a:rPr lang="ru-RU" dirty="0" err="1">
                <a:solidFill>
                  <a:schemeClr val="tx1"/>
                </a:solidFill>
              </a:rPr>
              <a:t>аденовироз</a:t>
            </a:r>
            <a:r>
              <a:rPr lang="ru-RU" dirty="0">
                <a:solidFill>
                  <a:schemeClr val="tx1"/>
                </a:solidFill>
              </a:rPr>
              <a:t>. Иногда к таким вакцинам добавляют антиген </a:t>
            </a:r>
            <a:r>
              <a:rPr lang="ru-RU" dirty="0" err="1" smtClean="0">
                <a:solidFill>
                  <a:schemeClr val="tx1"/>
                </a:solidFill>
              </a:rPr>
              <a:t>пастерелл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3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52450"/>
            <a:ext cx="57531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63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312168"/>
          </a:xfrm>
        </p:spPr>
        <p:txBody>
          <a:bodyPr/>
          <a:lstStyle/>
          <a:p>
            <a:r>
              <a:rPr lang="ru-RU" sz="3200" dirty="0">
                <a:effectLst/>
              </a:rPr>
              <a:t>Мероприятия по предупреждению </a:t>
            </a:r>
            <a:r>
              <a:rPr lang="ru-RU" sz="3200" dirty="0" smtClean="0">
                <a:effectLst/>
              </a:rPr>
              <a:t>парагриппа-3 КРС</a:t>
            </a:r>
            <a:r>
              <a:rPr lang="ru-RU" sz="4800" dirty="0" smtClean="0">
                <a:effectLst/>
              </a:rPr>
              <a:t>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Профилактические мероприятия по предупреждению парагриппа-3 крупного рогатого скота заключаются в охране хозяйства(фермы) от заноса возбудителя инфекции, проведении комплекса мер, направленных на повышение общей резистентности животных, строгом соблюдении действующих ветеринарно-санитарных правил для специализированных хозяйств (ферм и комплексов), своевременной диагностике заболевания, уничтожения вируса во внешней среде (профилактическая дезинфекция).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охраны хозяйства от заноса парагриппа-3 необходимо комплектовать животноводческие фермы здоровыми животными из закрепленных за ними репродукторных ферм, благополучных по инфекционным заболеваниям. За специализированными хозяйствами (фермами и комплексами) закрепляют хозяйства-поставщики, где отсутствуют животные с клиническими проявлениями </a:t>
            </a:r>
            <a:r>
              <a:rPr lang="ru-RU" dirty="0" err="1">
                <a:solidFill>
                  <a:schemeClr val="tx1"/>
                </a:solidFill>
              </a:rPr>
              <a:t>болезни.Помещение</a:t>
            </a:r>
            <a:r>
              <a:rPr lang="ru-RU" dirty="0">
                <a:solidFill>
                  <a:schemeClr val="tx1"/>
                </a:solidFill>
              </a:rPr>
              <a:t> заполняют животными с соблюдением принципа «свободно- занято» телятами одного возраста в течение 3-5 дней. В отдельных секциях (станках) размещают телят из одного хозяйства-поставщика. Доукомплектование групп и перевод животных из одной группы в другую, а также ввод животных, полученных из подсобных хозяйств населения, запрещаются. В течение 30 дней вновь поступившие на фермы и комплексы животные должны быть в </a:t>
            </a:r>
            <a:r>
              <a:rPr lang="ru-RU" dirty="0" smtClean="0">
                <a:solidFill>
                  <a:schemeClr val="tx1"/>
                </a:solidFill>
              </a:rPr>
              <a:t>карантине.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5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effectLst/>
              </a:rPr>
              <a:t>Мероприятия по оздоровлению хозяйств от </a:t>
            </a:r>
            <a:r>
              <a:rPr lang="ru-RU" sz="4000" dirty="0" smtClean="0">
                <a:effectLst/>
              </a:rPr>
              <a:t>парагриппа-3 КРС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При установлении диагноза на парагрипп-3 хозяйство в соответствии с приказом МСХ РФ № 476 от 19 декабря 2011г. «Об утверждении перечня заразных, в том числе особо опасных, болезней животных, по которым могут устанавливаться ограничительные мероприятия (карантин)». Постановлением Губернатора области </a:t>
            </a:r>
            <a:r>
              <a:rPr lang="ru-RU" dirty="0" err="1">
                <a:solidFill>
                  <a:schemeClr val="tx1"/>
                </a:solidFill>
              </a:rPr>
              <a:t>обьявляется</a:t>
            </a:r>
            <a:r>
              <a:rPr lang="ru-RU" dirty="0">
                <a:solidFill>
                  <a:schemeClr val="tx1"/>
                </a:solidFill>
              </a:rPr>
              <a:t> неблагополучным по парагриппу-3 и в нем вводятся ограничения и проводятся мероприятия по оздоровлению поголовья в соответствии с утвержденным планом.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Больных </a:t>
            </a:r>
            <a:r>
              <a:rPr lang="ru-RU" dirty="0">
                <a:solidFill>
                  <a:schemeClr val="tx1"/>
                </a:solidFill>
              </a:rPr>
              <a:t>животных изолируют в отдельные секции и лечат гипериммунной сывороткой, неспецифическим глобулином или сывороткой </a:t>
            </a:r>
            <a:r>
              <a:rPr lang="ru-RU" dirty="0" err="1">
                <a:solidFill>
                  <a:schemeClr val="tx1"/>
                </a:solidFill>
              </a:rPr>
              <a:t>реконвалесцентов</a:t>
            </a:r>
            <a:r>
              <a:rPr lang="ru-RU" dirty="0">
                <a:solidFill>
                  <a:schemeClr val="tx1"/>
                </a:solidFill>
              </a:rPr>
              <a:t>. Одновременно применяют антибиотики, сульфаниламиды и </a:t>
            </a:r>
            <a:r>
              <a:rPr lang="ru-RU" dirty="0" err="1">
                <a:solidFill>
                  <a:schemeClr val="tx1"/>
                </a:solidFill>
              </a:rPr>
              <a:t>нитрофурановые</a:t>
            </a:r>
            <a:r>
              <a:rPr lang="ru-RU" dirty="0">
                <a:solidFill>
                  <a:schemeClr val="tx1"/>
                </a:solidFill>
              </a:rPr>
              <a:t> препараты. В освободившихся помещениях (секциях) до механической очистки проводят дезинфекцию. Остальных животных прививают </a:t>
            </a:r>
            <a:r>
              <a:rPr lang="ru-RU" dirty="0" err="1">
                <a:solidFill>
                  <a:schemeClr val="tx1"/>
                </a:solidFill>
              </a:rPr>
              <a:t>вирусвакциной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Паравак</a:t>
            </a:r>
            <a:r>
              <a:rPr lang="ru-RU" dirty="0">
                <a:solidFill>
                  <a:schemeClr val="tx1"/>
                </a:solidFill>
              </a:rPr>
              <a:t>», а при наличии смешанной с ИРТ инфекцией — ассоциированной вакциной «Бивак» согласно наставлению по ее применению. Также поступают в отношении прививок и всех коров — </a:t>
            </a:r>
            <a:r>
              <a:rPr lang="ru-RU" dirty="0" smtClean="0">
                <a:solidFill>
                  <a:schemeClr val="tx1"/>
                </a:solidFill>
              </a:rPr>
              <a:t>матерей.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4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Также поступают в отношении прививок и всех коров — матерей. В хозяйстве (на ферме) вводят ограничения, согласно которым запрещают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ввоз в хозяйство (на ферму) и вывоз животных в другие хозяйства. перегруппировку неблагополучного поголовья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посещение неблагополучных ферм (помещений) лицами, не связанными с обслуживанием животных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Разрешается вывозить на специально оборудованном транспорте животных для убоя на мясокомбинат, трупы животных подвергают утилизации.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Дезинфекцию </a:t>
            </a:r>
            <a:r>
              <a:rPr lang="ru-RU" dirty="0">
                <a:solidFill>
                  <a:schemeClr val="tx1"/>
                </a:solidFill>
              </a:rPr>
              <a:t>станков, предметов ухода, оборудования и транспортных средств на неблагополучной ферме (в помещении) проводят в соответствии с действующей Инструкцией по проведению ветеринарной дезинфекции, </a:t>
            </a:r>
            <a:r>
              <a:rPr lang="ru-RU" dirty="0" err="1">
                <a:solidFill>
                  <a:schemeClr val="tx1"/>
                </a:solidFill>
              </a:rPr>
              <a:t>дезинвазии</a:t>
            </a:r>
            <a:r>
              <a:rPr lang="ru-RU" dirty="0">
                <a:solidFill>
                  <a:schemeClr val="tx1"/>
                </a:solidFill>
              </a:rPr>
              <a:t>, дезинсекции и дератизации.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Руководители</a:t>
            </a:r>
            <a:r>
              <a:rPr lang="ru-RU" dirty="0">
                <a:solidFill>
                  <a:schemeClr val="tx1"/>
                </a:solidFill>
              </a:rPr>
              <a:t>, зоотехнические и ветеринарные специалисты хозяйства должны принять меры к устранению нарушений в кормлении и содержании животных, отягощающих течение болезни.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Туши </a:t>
            </a:r>
            <a:r>
              <a:rPr lang="ru-RU" dirty="0">
                <a:solidFill>
                  <a:schemeClr val="tx1"/>
                </a:solidFill>
              </a:rPr>
              <a:t>убитых животных после созревания мяса и при отсутствии в нем дегенеративных изменений выпускают без ограничений.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обнаружении воспалительных и некротических очагов на слизистой носовой полости, трахеи, легких, желудочно-кишечного тракта эти органы подвергают технической утилизации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Хозяйство объявляют благополучным по парагриппу-3 и снимают ограничения через 14 дней после последнего случая выздоровления или убоя больного животного. Перед снятием ограничений помещения, где находились больные животные, подвергают заключительной дезинфекции, о чем составляется </a:t>
            </a:r>
            <a:r>
              <a:rPr lang="ru-RU" dirty="0" smtClean="0">
                <a:solidFill>
                  <a:schemeClr val="tx1"/>
                </a:solidFill>
              </a:rPr>
              <a:t>акт.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8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хозяйствах-поставщиках не менее чем за 7дней до транспортировки телят на комплекс или другое хозяйство их подвергают профилактической вакцинации против парагриппа-3. Животных прививают </a:t>
            </a:r>
            <a:r>
              <a:rPr lang="ru-RU" dirty="0" err="1">
                <a:solidFill>
                  <a:schemeClr val="tx1"/>
                </a:solidFill>
              </a:rPr>
              <a:t>вирусвакциной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Паравак</a:t>
            </a:r>
            <a:r>
              <a:rPr lang="ru-RU" dirty="0">
                <a:solidFill>
                  <a:schemeClr val="tx1"/>
                </a:solidFill>
              </a:rPr>
              <a:t>» в соответствии с наставлением по ее применению. При наличии у животных антител к вирусу ПГ-3 и инфекционного </a:t>
            </a:r>
            <a:r>
              <a:rPr lang="ru-RU" dirty="0" err="1">
                <a:solidFill>
                  <a:schemeClr val="tx1"/>
                </a:solidFill>
              </a:rPr>
              <a:t>ринотрахеита</a:t>
            </a:r>
            <a:r>
              <a:rPr lang="ru-RU" dirty="0">
                <a:solidFill>
                  <a:schemeClr val="tx1"/>
                </a:solidFill>
              </a:rPr>
              <a:t> их прививают ассоциированной вакциной «Бивак».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Животных </a:t>
            </a:r>
            <a:r>
              <a:rPr lang="ru-RU" dirty="0">
                <a:solidFill>
                  <a:schemeClr val="tx1"/>
                </a:solidFill>
              </a:rPr>
              <a:t>доставляют на комплекс специальным автотранспортом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Племенных животных, поступивших по импорту, </a:t>
            </a:r>
            <a:r>
              <a:rPr lang="ru-RU" dirty="0" err="1">
                <a:solidFill>
                  <a:schemeClr val="tx1"/>
                </a:solidFill>
              </a:rPr>
              <a:t>карантинируют</a:t>
            </a:r>
            <a:r>
              <a:rPr lang="ru-RU" dirty="0">
                <a:solidFill>
                  <a:schemeClr val="tx1"/>
                </a:solidFill>
              </a:rPr>
              <a:t> в течение 30 дней и используют в строгом соответствии с действующей Инструкцией «О ветеринарно-санитарных мероприятиях при импорте в СССР животных, продуктов и сырья животного происхождения и фуража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Специализированные хозяйства (фермы и комплексы) переводят на режим работы предприятий закрытого типа, который предусматривает разделение территории ферм на производственную и хозяйственные зоны, выполнение санитарных правил обслуживающим персоналом со сменой одежды, обуви и обработку в санпропускниках, запрещение посещения ферм посторонними лицами, оборудование </a:t>
            </a:r>
            <a:r>
              <a:rPr lang="ru-RU" dirty="0" err="1">
                <a:solidFill>
                  <a:schemeClr val="tx1"/>
                </a:solidFill>
              </a:rPr>
              <a:t>дезбарьеров</a:t>
            </a:r>
            <a:r>
              <a:rPr lang="ru-RU" dirty="0">
                <a:solidFill>
                  <a:schemeClr val="tx1"/>
                </a:solidFill>
              </a:rPr>
              <a:t>, соблюдение правил личной гигиены.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животноводческих помещениях поддерживают необходимый микроклимат и регулярно проводят профилактическую </a:t>
            </a:r>
            <a:r>
              <a:rPr lang="ru-RU" dirty="0" smtClean="0">
                <a:solidFill>
                  <a:schemeClr val="tx1"/>
                </a:solidFill>
              </a:rPr>
              <a:t>дезинфекцию.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4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Парагрипп-3 крупного рогатого скота (ПГ-3 КРС</a:t>
            </a:r>
            <a:r>
              <a:rPr lang="ru-RU" dirty="0">
                <a:solidFill>
                  <a:schemeClr val="tx1"/>
                </a:solidFill>
              </a:rPr>
              <a:t>) (транспортная лихорадка крупного рогатого скота, параинфлюэнца-3) –остро протекающая контагиозная вирусная болезнь, главным образом телят, характеризующаяся лихорадкой, конъюнктивитом и катаральным воспалением верхних дыхательных путей, в тяжелых случаях с поражением </a:t>
            </a:r>
            <a:r>
              <a:rPr lang="ru-RU" dirty="0" smtClean="0">
                <a:solidFill>
                  <a:schemeClr val="tx1"/>
                </a:solidFill>
              </a:rPr>
              <a:t>легких.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40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1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800100"/>
            <a:ext cx="8229600" cy="1600200"/>
          </a:xfrm>
        </p:spPr>
        <p:txBody>
          <a:bodyPr/>
          <a:lstStyle/>
          <a:p>
            <a:r>
              <a:rPr lang="ru-RU" dirty="0"/>
              <a:t>Возбудитель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РНК-содержащий </a:t>
            </a:r>
            <a:r>
              <a:rPr lang="ru-RU" dirty="0" err="1">
                <a:solidFill>
                  <a:schemeClr val="tx1"/>
                </a:solidFill>
              </a:rPr>
              <a:t>эпителиотропный</a:t>
            </a:r>
            <a:r>
              <a:rPr lang="ru-RU" dirty="0">
                <a:solidFill>
                  <a:schemeClr val="tx1"/>
                </a:solidFill>
              </a:rPr>
              <a:t> вирус из семейства </a:t>
            </a:r>
            <a:r>
              <a:rPr lang="ru-RU" dirty="0" err="1">
                <a:solidFill>
                  <a:schemeClr val="tx1"/>
                </a:solidFill>
              </a:rPr>
              <a:t>парамиксовирусов</a:t>
            </a:r>
            <a:r>
              <a:rPr lang="ru-RU" dirty="0">
                <a:solidFill>
                  <a:schemeClr val="tx1"/>
                </a:solidFill>
              </a:rPr>
              <a:t>, обладает </a:t>
            </a:r>
            <a:r>
              <a:rPr lang="ru-RU" dirty="0" err="1">
                <a:solidFill>
                  <a:schemeClr val="tx1"/>
                </a:solidFill>
              </a:rPr>
              <a:t>гемаглютинирующими</a:t>
            </a:r>
            <a:r>
              <a:rPr lang="ru-RU" dirty="0">
                <a:solidFill>
                  <a:schemeClr val="tx1"/>
                </a:solidFill>
              </a:rPr>
              <a:t> и гемолитическими действиями, а также свойствами </a:t>
            </a:r>
            <a:r>
              <a:rPr lang="ru-RU" dirty="0" err="1">
                <a:solidFill>
                  <a:schemeClr val="tx1"/>
                </a:solidFill>
              </a:rPr>
              <a:t>гемадсорбции</a:t>
            </a:r>
            <a:r>
              <a:rPr lang="ru-RU" dirty="0">
                <a:solidFill>
                  <a:schemeClr val="tx1"/>
                </a:solidFill>
              </a:rPr>
              <a:t>. Размер 150-250нµ. Вирус обладает выраженной антигенной активностью и имеет два типа антигенов, различающихся по свойствам и специфичности: рибонуклеопротеидный, или S-антиген, и поверхностный V-антиген. Вирус неустойчив к воздействию высоких температур: при 56° вирус погибает в течение 1 часа, при 36-37° С- через 5часов, в тоже время вирус весьма устойчив к действию низких температур, сохраняя свою вирулентность при 4-кратном замораживании и оттаивании. Ультрафиолетовые лучи губительно действую на вирус, он также быстро инактивируется в кислой среде. В качестве средств дезинфекции применяют растворы лизола, формальдегида, хлорной извести и других </a:t>
            </a:r>
            <a:r>
              <a:rPr lang="ru-RU" dirty="0" err="1">
                <a:solidFill>
                  <a:schemeClr val="tx1"/>
                </a:solidFill>
              </a:rPr>
              <a:t>дезсредств</a:t>
            </a:r>
            <a:r>
              <a:rPr lang="ru-RU" dirty="0">
                <a:solidFill>
                  <a:schemeClr val="tx1"/>
                </a:solidFill>
              </a:rPr>
              <a:t> в общепринятой концентрации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9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Эпизоотические данные.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Обычно </a:t>
            </a:r>
            <a:r>
              <a:rPr lang="ru-RU" dirty="0">
                <a:solidFill>
                  <a:schemeClr val="tx1"/>
                </a:solidFill>
              </a:rPr>
              <a:t>парагриппом-3 заболевают телята от 10 дней до года. Восприимчивы и взрослые животные, но у них </a:t>
            </a:r>
            <a:r>
              <a:rPr lang="ru-RU" dirty="0" err="1">
                <a:solidFill>
                  <a:schemeClr val="tx1"/>
                </a:solidFill>
              </a:rPr>
              <a:t>парагрипп</a:t>
            </a:r>
            <a:r>
              <a:rPr lang="ru-RU" dirty="0">
                <a:solidFill>
                  <a:schemeClr val="tx1"/>
                </a:solidFill>
              </a:rPr>
              <a:t> протекает бессимптомно. Источником возбудителя инфекции являются больные животные. Выделяющие вирус с выдыхаемым воздухом и истечениями из носа, также с вагинальными истечениями, особенно в период выраженных клинических признаков, а также переболевшие животные. Резервуаром возбудителя в природе служит крупный рогатый </a:t>
            </a:r>
            <a:r>
              <a:rPr lang="ru-RU" dirty="0" smtClean="0">
                <a:solidFill>
                  <a:schemeClr val="tx1"/>
                </a:solidFill>
              </a:rPr>
              <a:t>скот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401782"/>
            <a:ext cx="8257309" cy="5724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Проводимыми серологическими исследованиями установлена широкая циркуляция вируса среди здорового крупного рогатого скота всех возрастных групп (80-100%), а также у овец, свиней, лошадей, буйволов и птицы многих видов. Наличие широкого носительства возбудителя определяет постоянное и повсеместное его сохранение в природе. Предрасполагающими к развитию парагриппа-3 КРС являются перегревание, переохлаждение, скученное содержание, вакцинации, длительная транспортировка (из-за чего болезнь и получила дополнительное название «транспортная болезнь») и другие стрессы. Парагрипп-3 часто протекает в виде смешанных инфекций с другими вирусами и </a:t>
            </a:r>
            <a:r>
              <a:rPr lang="ru-RU" dirty="0" smtClean="0">
                <a:solidFill>
                  <a:schemeClr val="tx1"/>
                </a:solidFill>
              </a:rPr>
              <a:t>бактериями.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7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Болезнь возникает при стойловом содержании животных в хозяйствах с высокой концентрацией телят и особенно при комплектовании сборного поголовья с неравномерным иммунным фоном, среди которого находятся вирусоносители. Тяжелое течение болезни отмечают среди телят, находящихся в помещениях с высокой влажностью и с плохой вентиляцией. Заболеваемость телят парагриппом-3 обычно высокая (70-80%), смертность — от 2 до 15-20%. Животные чаще инфицируются аэрогенно. Но не исключен и алиментарный путь заражения. Передача вируса возможна половым путем, так как его обнаруживают в сперме, в вагинальных выделениях, тканях абортированных </a:t>
            </a:r>
            <a:r>
              <a:rPr lang="ru-RU" dirty="0" smtClean="0">
                <a:solidFill>
                  <a:schemeClr val="tx1"/>
                </a:solidFill>
              </a:rPr>
              <a:t>плодов.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8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764704"/>
          </a:xfrm>
        </p:spPr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048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Патогенное </a:t>
            </a:r>
            <a:r>
              <a:rPr lang="ru-RU" dirty="0">
                <a:solidFill>
                  <a:schemeClr val="tx1"/>
                </a:solidFill>
              </a:rPr>
              <a:t>проявление вируса ПГ-3 обусловлено его </a:t>
            </a:r>
            <a:r>
              <a:rPr lang="ru-RU" dirty="0" err="1">
                <a:solidFill>
                  <a:schemeClr val="tx1"/>
                </a:solidFill>
              </a:rPr>
              <a:t>тропностью</a:t>
            </a:r>
            <a:r>
              <a:rPr lang="ru-RU" dirty="0">
                <a:solidFill>
                  <a:schemeClr val="tx1"/>
                </a:solidFill>
              </a:rPr>
              <a:t> к респираторным органам. При заражении животных воздушно-капельным путем вирус внедряется в клетки слизистой оболочки верхних дыхательных путей, где активно, за счет фермента нейраминидазы и гемагглютинина, внедряется в эпителиальные клетки и там быстро репродуцируется. Потом большое количество вирионов выделяется на поверхность слизистых оболочек и поступает в слизь, в результате чего происходит разрушение важнейшего для организма защитного барьера –слизистой оболочки, создавая благоприятные условия для развития </a:t>
            </a:r>
            <a:r>
              <a:rPr lang="ru-RU" dirty="0" err="1">
                <a:solidFill>
                  <a:schemeClr val="tx1"/>
                </a:solidFill>
              </a:rPr>
              <a:t>секундарной</a:t>
            </a:r>
            <a:r>
              <a:rPr lang="ru-RU" dirty="0">
                <a:solidFill>
                  <a:schemeClr val="tx1"/>
                </a:solidFill>
              </a:rPr>
              <a:t> инфекции. Размножившийся вирус и продукты распада клеток частично приникают в кровь, способствуя возникновению общей интоксикации организма. Нарушение эпителия верхних дыхательных путей, а также снижение фагоцитарной активности лейкоцитов под действием вируса парагриппа-3 способствуют активизации бактериальной микрофлоры и на этом фоне возникновению осложнений. В легочной ткани вирус вызывает характерную </a:t>
            </a:r>
            <a:r>
              <a:rPr lang="ru-RU" dirty="0" err="1">
                <a:solidFill>
                  <a:schemeClr val="tx1"/>
                </a:solidFill>
              </a:rPr>
              <a:t>эпителизацию</a:t>
            </a:r>
            <a:r>
              <a:rPr lang="ru-RU" dirty="0">
                <a:solidFill>
                  <a:schemeClr val="tx1"/>
                </a:solidFill>
              </a:rPr>
              <a:t> альвеол и мелких бронхов, а также воспалительный процесс в перибронхиальной ткани. В результате воздействия токсических продуктов образующихся в процессе воспаления и наслоения сопутствующей микрофлоры воспалительная реакция может распространиться на целые доли легкого и регионарные лимфатические </a:t>
            </a:r>
            <a:r>
              <a:rPr lang="ru-RU" dirty="0" smtClean="0">
                <a:solidFill>
                  <a:schemeClr val="tx1"/>
                </a:solidFill>
              </a:rPr>
              <a:t>узлы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4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Клинические </a:t>
            </a:r>
            <a:r>
              <a:rPr lang="ru-RU" dirty="0" smtClean="0"/>
              <a:t>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Инкубационный </a:t>
            </a:r>
            <a:r>
              <a:rPr lang="ru-RU" dirty="0">
                <a:solidFill>
                  <a:schemeClr val="tx1"/>
                </a:solidFill>
              </a:rPr>
              <a:t>период продолжается от 24 до 30 часов. Болезнь у телят может протекать сверхостро, остро, подостро, хронически, с различными симптомами: от легких ринитов или бронхитов до тяжелой бронхопневмонии.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Сверхострое </a:t>
            </a:r>
            <a:r>
              <a:rPr lang="ru-RU" dirty="0">
                <a:solidFill>
                  <a:srgbClr val="FF0000"/>
                </a:solidFill>
              </a:rPr>
              <a:t>течение </a:t>
            </a:r>
            <a:r>
              <a:rPr lang="ru-RU" dirty="0">
                <a:solidFill>
                  <a:schemeClr val="tx1"/>
                </a:solidFill>
              </a:rPr>
              <a:t>обычно наблюдается у телят до 6-месячного возраста и сопровождается резким угнетением животного, коматозным состоянием и гибелью животного в течение первых </a:t>
            </a:r>
            <a:r>
              <a:rPr lang="ru-RU" dirty="0" smtClean="0">
                <a:solidFill>
                  <a:schemeClr val="tx1"/>
                </a:solidFill>
              </a:rPr>
              <a:t>суток.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63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</TotalTime>
  <Words>1451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Комплексная диагностика,  профилактика и меры борьбы при Парагриппе – 3 КРС</vt:lpstr>
      <vt:lpstr>Презентация PowerPoint</vt:lpstr>
      <vt:lpstr>Презентация PowerPoint</vt:lpstr>
      <vt:lpstr>Возбудитель </vt:lpstr>
      <vt:lpstr>Эпизоотические данные.</vt:lpstr>
      <vt:lpstr>Презентация PowerPoint</vt:lpstr>
      <vt:lpstr>Презентация PowerPoint</vt:lpstr>
      <vt:lpstr>Патогенез</vt:lpstr>
      <vt:lpstr>Клинические признаки</vt:lpstr>
      <vt:lpstr>Презентация PowerPoint</vt:lpstr>
      <vt:lpstr>Презентация PowerPoint</vt:lpstr>
      <vt:lpstr>Презентация PowerPoint</vt:lpstr>
      <vt:lpstr>Иммунитет и специфическая профилактика</vt:lpstr>
      <vt:lpstr>Презентация PowerPoint</vt:lpstr>
      <vt:lpstr>Презентация PowerPoint</vt:lpstr>
      <vt:lpstr>Мероприятия по предупреждению парагриппа-3 КРС.</vt:lpstr>
      <vt:lpstr>Мероприятия по оздоровлению хозяйств от парагриппа-3 КРС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диагностика,  профилактика и меры борьбы при Парагриппе – 3 КРС</dc:title>
  <dc:creator>Irina</dc:creator>
  <cp:lastModifiedBy>admin</cp:lastModifiedBy>
  <cp:revision>2</cp:revision>
  <dcterms:created xsi:type="dcterms:W3CDTF">2020-04-20T16:30:49Z</dcterms:created>
  <dcterms:modified xsi:type="dcterms:W3CDTF">2020-05-01T11:25:18Z</dcterms:modified>
</cp:coreProperties>
</file>