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7" r:id="rId2"/>
    <p:sldId id="258" r:id="rId3"/>
    <p:sldId id="259" r:id="rId4"/>
    <p:sldId id="260" r:id="rId5"/>
    <p:sldId id="261" r:id="rId6"/>
    <p:sldId id="266"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EA5FB79A-269F-4479-BBEE-6377022B0B1C}" type="datetimeFigureOut">
              <a:rPr lang="ru-RU" smtClean="0"/>
              <a:t>22.04.2020</a:t>
            </a:fld>
            <a:endParaRPr lang="ru-RU"/>
          </a:p>
        </p:txBody>
      </p:sp>
      <p:sp>
        <p:nvSpPr>
          <p:cNvPr id="8" name="Slide Number Placeholder 7"/>
          <p:cNvSpPr>
            <a:spLocks noGrp="1"/>
          </p:cNvSpPr>
          <p:nvPr>
            <p:ph type="sldNum" sz="quarter" idx="11"/>
          </p:nvPr>
        </p:nvSpPr>
        <p:spPr/>
        <p:txBody>
          <a:bodyPr/>
          <a:lstStyle/>
          <a:p>
            <a:fld id="{B0A64A19-797D-4E01-8556-3AE8BE66D365}"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A5FB79A-269F-4479-BBEE-6377022B0B1C}"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64A19-797D-4E01-8556-3AE8BE66D36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A5FB79A-269F-4479-BBEE-6377022B0B1C}"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64A19-797D-4E01-8556-3AE8BE66D36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EA5FB79A-269F-4479-BBEE-6377022B0B1C}"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64A19-797D-4E01-8556-3AE8BE66D36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5FB79A-269F-4479-BBEE-6377022B0B1C}"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64A19-797D-4E01-8556-3AE8BE66D365}" type="slidenum">
              <a:rPr lang="ru-RU" smtClean="0"/>
              <a:t>‹#›</a:t>
            </a:fld>
            <a:endParaRPr lang="ru-RU"/>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EA5FB79A-269F-4479-BBEE-6377022B0B1C}"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A64A19-797D-4E01-8556-3AE8BE66D365}" type="slidenum">
              <a:rPr lang="ru-RU" smtClean="0"/>
              <a:t>‹#›</a:t>
            </a:fld>
            <a:endParaRPr lang="ru-RU"/>
          </a:p>
        </p:txBody>
      </p:sp>
      <p:sp>
        <p:nvSpPr>
          <p:cNvPr id="9" name="Content Placeholder 8"/>
          <p:cNvSpPr>
            <a:spLocks noGrp="1"/>
          </p:cNvSpPr>
          <p:nvPr>
            <p:ph sz="quarter" idx="13"/>
          </p:nvPr>
        </p:nvSpPr>
        <p:spPr>
          <a:xfrm>
            <a:off x="487680" y="1600200"/>
            <a:ext cx="5388864"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EA5FB79A-269F-4479-BBEE-6377022B0B1C}" type="datetimeFigureOut">
              <a:rPr lang="ru-RU" smtClean="0"/>
              <a:t>22.04.2020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0A64A19-797D-4E01-8556-3AE8BE66D365}" type="slidenum">
              <a:rPr lang="ru-RU" smtClean="0"/>
              <a:t>‹#›</a:t>
            </a:fld>
            <a:endParaRPr lang="ru-RU"/>
          </a:p>
        </p:txBody>
      </p:sp>
      <p:sp>
        <p:nvSpPr>
          <p:cNvPr id="11" name="Content Placeholder 10"/>
          <p:cNvSpPr>
            <a:spLocks noGrp="1"/>
          </p:cNvSpPr>
          <p:nvPr>
            <p:ph sz="quarter" idx="13"/>
          </p:nvPr>
        </p:nvSpPr>
        <p:spPr>
          <a:xfrm>
            <a:off x="609600" y="2212848"/>
            <a:ext cx="5388864"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6230112" y="2212849"/>
            <a:ext cx="5388864"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A5FB79A-269F-4479-BBEE-6377022B0B1C}" type="datetimeFigureOut">
              <a:rPr lang="ru-RU" smtClean="0"/>
              <a:t>22.04.2020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0A64A19-797D-4E01-8556-3AE8BE66D36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FB79A-269F-4479-BBEE-6377022B0B1C}" type="datetimeFigureOut">
              <a:rPr lang="ru-RU" smtClean="0"/>
              <a:t>22.04.2020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0A64A19-797D-4E01-8556-3AE8BE66D36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A5FB79A-269F-4479-BBEE-6377022B0B1C}"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A64A19-797D-4E01-8556-3AE8BE66D36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A5FB79A-269F-4479-BBEE-6377022B0B1C}"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A64A19-797D-4E01-8556-3AE8BE66D36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A5FB79A-269F-4479-BBEE-6377022B0B1C}" type="datetimeFigureOut">
              <a:rPr lang="ru-RU" smtClean="0"/>
              <a:t>22.04.2020</a:t>
            </a:fld>
            <a:endParaRPr lang="ru-RU"/>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0A64A19-797D-4E01-8556-3AE8BE66D365}" type="slidenum">
              <a:rPr lang="ru-RU" smtClean="0"/>
              <a:t>‹#›</a:t>
            </a:fld>
            <a:endParaRPr lang="ru-RU"/>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43022" y="265452"/>
            <a:ext cx="7119892" cy="2031325"/>
          </a:xfrm>
          <a:prstGeom prst="rect">
            <a:avLst/>
          </a:prstGeom>
        </p:spPr>
        <p:txBody>
          <a:bodyPr wrap="square">
            <a:spAutoFit/>
          </a:bodyPr>
          <a:lstStyle/>
          <a:p>
            <a:pPr algn="ctr"/>
            <a:r>
              <a:rPr lang="ru-RU"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Министерство сельского хозяйства Российской Федерации</a:t>
            </a:r>
          </a:p>
          <a:p>
            <a:pPr algn="ctr"/>
            <a:r>
              <a:rPr lang="ru-RU"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Департамент научно-технологической политики и образования</a:t>
            </a:r>
          </a:p>
          <a:p>
            <a:pPr algn="ctr"/>
            <a:r>
              <a:rPr lang="ru-RU"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Федеральное государственное бюджетное учреждение</a:t>
            </a:r>
          </a:p>
          <a:p>
            <a:pPr algn="ctr"/>
            <a:r>
              <a:rPr lang="ru-RU"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высшего образования</a:t>
            </a:r>
          </a:p>
          <a:p>
            <a:pPr algn="ctr"/>
            <a:r>
              <a:rPr lang="ru-RU"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«Костромская государственная сельскохозяйственная академия»</a:t>
            </a:r>
          </a:p>
          <a:p>
            <a:pPr algn="ctr"/>
            <a:r>
              <a:rPr lang="ru-RU"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Факультет ветеринарной медицины и зоотехнии</a:t>
            </a:r>
          </a:p>
          <a:p>
            <a:pPr algn="ctr"/>
            <a:r>
              <a:rPr lang="ru-RU"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Специальность 36.05.01 «Ветеринария»</a:t>
            </a:r>
          </a:p>
        </p:txBody>
      </p:sp>
      <p:sp>
        <p:nvSpPr>
          <p:cNvPr id="5" name="TextBox 4"/>
          <p:cNvSpPr txBox="1"/>
          <p:nvPr/>
        </p:nvSpPr>
        <p:spPr>
          <a:xfrm>
            <a:off x="6748531" y="5743978"/>
            <a:ext cx="5443469" cy="1323439"/>
          </a:xfrm>
          <a:prstGeom prst="rect">
            <a:avLst/>
          </a:prstGeom>
          <a:noFill/>
        </p:spPr>
        <p:txBody>
          <a:bodyPr wrap="square" rtlCol="0">
            <a:spAutoFit/>
          </a:bodyPr>
          <a:lstStyle/>
          <a:p>
            <a:pPr algn="r"/>
            <a:r>
              <a:rPr lang="ru-RU" sz="2000" dirty="0">
                <a:latin typeface="Times New Roman" panose="02020603050405020304" pitchFamily="18" charset="0"/>
                <a:cs typeface="Times New Roman" panose="02020603050405020304" pitchFamily="18" charset="0"/>
              </a:rPr>
              <a:t>Проверил : доцент кафедры эпизоотологии, микробиологии и вирусологии  Кучина Л.П</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Подготовил: студентка 542 </a:t>
            </a:r>
            <a:r>
              <a:rPr lang="ru-RU" sz="2000" dirty="0" err="1">
                <a:latin typeface="Times New Roman" panose="02020603050405020304" pitchFamily="18" charset="0"/>
                <a:cs typeface="Times New Roman" panose="02020603050405020304" pitchFamily="18" charset="0"/>
              </a:rPr>
              <a:t>гр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Солодова</a:t>
            </a:r>
            <a:r>
              <a:rPr lang="ru-RU" sz="2000" dirty="0">
                <a:latin typeface="Times New Roman" panose="02020603050405020304" pitchFamily="18" charset="0"/>
                <a:cs typeface="Times New Roman" panose="02020603050405020304" pitchFamily="18" charset="0"/>
              </a:rPr>
              <a:t> И.С</a:t>
            </a:r>
            <a:endParaRPr lang="ru-RU" sz="2000" dirty="0"/>
          </a:p>
          <a:p>
            <a:pPr algn="r"/>
            <a:endParaRPr lang="ru-RU" sz="2000" dirty="0"/>
          </a:p>
        </p:txBody>
      </p:sp>
      <p:sp>
        <p:nvSpPr>
          <p:cNvPr id="6" name="Заголовок 5"/>
          <p:cNvSpPr>
            <a:spLocks noGrp="1"/>
          </p:cNvSpPr>
          <p:nvPr>
            <p:ph type="ctrTitle"/>
          </p:nvPr>
        </p:nvSpPr>
        <p:spPr/>
        <p:txBody>
          <a:bodyPr/>
          <a:lstStyle/>
          <a:p>
            <a:r>
              <a:rPr lang="ru-RU" sz="4800" dirty="0">
                <a:solidFill>
                  <a:srgbClr val="FF0000"/>
                </a:solidFill>
                <a:latin typeface="Times New Roman" panose="02020603050405020304" pitchFamily="18" charset="0"/>
                <a:cs typeface="Times New Roman" panose="02020603050405020304" pitchFamily="18" charset="0"/>
              </a:rPr>
              <a:t>Комплексная  диагностика, мероприятия по профилактике и ликвидации </a:t>
            </a:r>
            <a:r>
              <a:rPr lang="ru-RU" sz="4800" dirty="0" err="1">
                <a:solidFill>
                  <a:srgbClr val="FF0000"/>
                </a:solidFill>
                <a:latin typeface="Times New Roman" panose="02020603050405020304" pitchFamily="18" charset="0"/>
                <a:cs typeface="Times New Roman" panose="02020603050405020304" pitchFamily="18" charset="0"/>
              </a:rPr>
              <a:t>блутанга</a:t>
            </a:r>
            <a:endParaRPr lang="ru-RU" sz="4800" dirty="0"/>
          </a:p>
        </p:txBody>
      </p:sp>
    </p:spTree>
    <p:extLst>
      <p:ext uri="{BB962C8B-B14F-4D97-AF65-F5344CB8AC3E}">
        <p14:creationId xmlns:p14="http://schemas.microsoft.com/office/powerpoint/2010/main" val="4083895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21217" y="805110"/>
            <a:ext cx="10731880" cy="6052890"/>
          </a:xfrm>
        </p:spPr>
        <p:txBody>
          <a:bodyPr/>
          <a:lstStyle/>
          <a:p>
            <a:pPr marL="0" indent="0" algn="ctr">
              <a:buNone/>
            </a:pPr>
            <a:r>
              <a:rPr lang="ru-RU" sz="3200" b="1" dirty="0">
                <a:solidFill>
                  <a:srgbClr val="FF0000"/>
                </a:solidFill>
                <a:latin typeface="Times New Roman" panose="02020603050405020304" pitchFamily="18" charset="0"/>
                <a:cs typeface="Times New Roman" panose="02020603050405020304" pitchFamily="18" charset="0"/>
              </a:rPr>
              <a:t>Профилактика и меры борьбы.</a:t>
            </a:r>
            <a:r>
              <a:rPr lang="ru-RU" sz="2400" b="1" dirty="0">
                <a:solidFill>
                  <a:schemeClr val="tx1"/>
                </a:solidFill>
                <a:latin typeface="Times New Roman" panose="02020603050405020304" pitchFamily="18" charset="0"/>
                <a:cs typeface="Times New Roman" panose="02020603050405020304" pitchFamily="18" charset="0"/>
              </a:rPr>
              <a:t> </a:t>
            </a:r>
            <a:endParaRPr lang="ru-RU" sz="2400"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Переболевшие </a:t>
            </a:r>
            <a:r>
              <a:rPr lang="ru-RU" sz="2400" dirty="0">
                <a:solidFill>
                  <a:schemeClr val="tx1"/>
                </a:solidFill>
                <a:latin typeface="Times New Roman" panose="02020603050405020304" pitchFamily="18" charset="0"/>
                <a:cs typeface="Times New Roman" panose="02020603050405020304" pitchFamily="18" charset="0"/>
              </a:rPr>
              <a:t>овцы приобретают пожизненный иммунитет к тому типу вируса, который вызвал болезнь. Возможна реинфекция другим типом вируса в течение того же сезона или на следующий год. Для профилактики  применяют </a:t>
            </a:r>
            <a:r>
              <a:rPr lang="ru-RU" sz="2400" dirty="0" err="1">
                <a:solidFill>
                  <a:schemeClr val="tx1"/>
                </a:solidFill>
                <a:latin typeface="Times New Roman" panose="02020603050405020304" pitchFamily="18" charset="0"/>
                <a:cs typeface="Times New Roman" panose="02020603050405020304" pitchFamily="18" charset="0"/>
              </a:rPr>
              <a:t>культуральную</a:t>
            </a:r>
            <a:r>
              <a:rPr lang="ru-RU" sz="2400" dirty="0">
                <a:solidFill>
                  <a:schemeClr val="tx1"/>
                </a:solidFill>
                <a:latin typeface="Times New Roman" panose="02020603050405020304" pitchFamily="18" charset="0"/>
                <a:cs typeface="Times New Roman" panose="02020603050405020304" pitchFamily="18" charset="0"/>
              </a:rPr>
              <a:t> вакцину, в результате введения которой животное </a:t>
            </a:r>
            <a:r>
              <a:rPr lang="ru-RU" sz="2400" dirty="0" err="1">
                <a:solidFill>
                  <a:schemeClr val="tx1"/>
                </a:solidFill>
                <a:latin typeface="Times New Roman" panose="02020603050405020304" pitchFamily="18" charset="0"/>
                <a:cs typeface="Times New Roman" panose="02020603050405020304" pitchFamily="18" charset="0"/>
              </a:rPr>
              <a:t>иммунно</a:t>
            </a:r>
            <a:r>
              <a:rPr lang="ru-RU" sz="2400" dirty="0">
                <a:solidFill>
                  <a:schemeClr val="tx1"/>
                </a:solidFill>
                <a:latin typeface="Times New Roman" panose="02020603050405020304" pitchFamily="18" charset="0"/>
                <a:cs typeface="Times New Roman" panose="02020603050405020304" pitchFamily="18" charset="0"/>
              </a:rPr>
              <a:t> в течение года.</a:t>
            </a:r>
          </a:p>
          <a:p>
            <a:pPr marL="0" indent="0" algn="ctr">
              <a:buNone/>
            </a:pPr>
            <a:r>
              <a:rPr lang="ru-RU" sz="2400" dirty="0">
                <a:solidFill>
                  <a:schemeClr val="tx1"/>
                </a:solidFill>
                <a:latin typeface="Times New Roman" panose="02020603050405020304" pitchFamily="18" charset="0"/>
                <a:cs typeface="Times New Roman" panose="02020603050405020304" pitchFamily="18" charset="0"/>
              </a:rPr>
              <a:t>Ягнята, родившиеся от иммунных овец, обладают пассивным </a:t>
            </a:r>
            <a:r>
              <a:rPr lang="ru-RU" sz="2400" dirty="0" err="1">
                <a:solidFill>
                  <a:schemeClr val="tx1"/>
                </a:solidFill>
                <a:latin typeface="Times New Roman" panose="02020603050405020304" pitchFamily="18" charset="0"/>
                <a:cs typeface="Times New Roman" panose="02020603050405020304" pitchFamily="18" charset="0"/>
              </a:rPr>
              <a:t>колостральным</a:t>
            </a:r>
            <a:r>
              <a:rPr lang="ru-RU" sz="2400" dirty="0">
                <a:solidFill>
                  <a:schemeClr val="tx1"/>
                </a:solidFill>
                <a:latin typeface="Times New Roman" panose="02020603050405020304" pitchFamily="18" charset="0"/>
                <a:cs typeface="Times New Roman" panose="02020603050405020304" pitchFamily="18" charset="0"/>
              </a:rPr>
              <a:t> иммунитетом продолжительностью до трех месяцев.</a:t>
            </a:r>
          </a:p>
          <a:p>
            <a:pPr marL="0" indent="0" algn="ctr">
              <a:buNone/>
            </a:pPr>
            <a:r>
              <a:rPr lang="ru-RU" sz="2400" dirty="0">
                <a:solidFill>
                  <a:schemeClr val="tx1"/>
                </a:solidFill>
                <a:latin typeface="Times New Roman" panose="02020603050405020304" pitchFamily="18" charset="0"/>
                <a:cs typeface="Times New Roman" panose="02020603050405020304" pitchFamily="18" charset="0"/>
              </a:rPr>
              <a:t>Инфекционная катаральная лихорадка  в Республике Беларусь  не регистрируется. Основное внимание должно быть обращено на строгий контроль за ввозом животных.</a:t>
            </a:r>
          </a:p>
          <a:p>
            <a:endParaRPr lang="ru-RU" dirty="0"/>
          </a:p>
        </p:txBody>
      </p:sp>
    </p:spTree>
    <p:extLst>
      <p:ext uri="{BB962C8B-B14F-4D97-AF65-F5344CB8AC3E}">
        <p14:creationId xmlns:p14="http://schemas.microsoft.com/office/powerpoint/2010/main" val="3717332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33341" y="746976"/>
            <a:ext cx="10461423" cy="5344552"/>
          </a:xfrm>
        </p:spPr>
        <p:txBody>
          <a:bodyPr>
            <a:normAutofit/>
          </a:bodyPr>
          <a:lstStyle/>
          <a:p>
            <a:pPr marL="0" indent="0" algn="ctr">
              <a:buNone/>
            </a:pPr>
            <a:r>
              <a:rPr lang="ru-RU" sz="3200" dirty="0">
                <a:solidFill>
                  <a:srgbClr val="FF0000"/>
                </a:solidFill>
                <a:latin typeface="Times New Roman" panose="02020603050405020304" pitchFamily="18" charset="0"/>
                <a:cs typeface="Times New Roman" panose="02020603050405020304" pitchFamily="18" charset="0"/>
              </a:rPr>
              <a:t>Катаральная лихорадка овец (</a:t>
            </a:r>
            <a:r>
              <a:rPr lang="ru-RU" sz="3200" dirty="0" err="1">
                <a:solidFill>
                  <a:srgbClr val="FF0000"/>
                </a:solidFill>
                <a:latin typeface="Times New Roman" panose="02020603050405020304" pitchFamily="18" charset="0"/>
                <a:cs typeface="Times New Roman" panose="02020603050405020304" pitchFamily="18" charset="0"/>
              </a:rPr>
              <a:t>febris</a:t>
            </a:r>
            <a:r>
              <a:rPr lang="ru-RU" sz="3200" dirty="0">
                <a:solidFill>
                  <a:srgbClr val="FF0000"/>
                </a:solidFill>
                <a:latin typeface="Times New Roman" panose="02020603050405020304" pitchFamily="18" charset="0"/>
                <a:cs typeface="Times New Roman" panose="02020603050405020304" pitchFamily="18" charset="0"/>
              </a:rPr>
              <a:t> </a:t>
            </a:r>
            <a:r>
              <a:rPr lang="ru-RU" sz="3200" dirty="0" err="1">
                <a:solidFill>
                  <a:srgbClr val="FF0000"/>
                </a:solidFill>
                <a:latin typeface="Times New Roman" panose="02020603050405020304" pitchFamily="18" charset="0"/>
                <a:cs typeface="Times New Roman" panose="02020603050405020304" pitchFamily="18" charset="0"/>
              </a:rPr>
              <a:t>catarrhalis</a:t>
            </a:r>
            <a:r>
              <a:rPr lang="ru-RU" sz="3200" dirty="0">
                <a:solidFill>
                  <a:srgbClr val="FF0000"/>
                </a:solidFill>
                <a:latin typeface="Times New Roman" panose="02020603050405020304" pitchFamily="18" charset="0"/>
                <a:cs typeface="Times New Roman" panose="02020603050405020304" pitchFamily="18" charset="0"/>
              </a:rPr>
              <a:t> </a:t>
            </a:r>
            <a:r>
              <a:rPr lang="ru-RU" sz="3200" dirty="0" err="1">
                <a:solidFill>
                  <a:srgbClr val="FF0000"/>
                </a:solidFill>
                <a:latin typeface="Times New Roman" panose="02020603050405020304" pitchFamily="18" charset="0"/>
                <a:cs typeface="Times New Roman" panose="02020603050405020304" pitchFamily="18" charset="0"/>
              </a:rPr>
              <a:t>ovium</a:t>
            </a:r>
            <a:r>
              <a:rPr lang="ru-RU" sz="3200" dirty="0">
                <a:solidFill>
                  <a:srgbClr val="FF0000"/>
                </a:solidFill>
                <a:latin typeface="Times New Roman" panose="02020603050405020304" pitchFamily="18" charset="0"/>
                <a:cs typeface="Times New Roman" panose="02020603050405020304" pitchFamily="18" charset="0"/>
              </a:rPr>
              <a:t>)</a:t>
            </a:r>
            <a:r>
              <a:rPr lang="ru-RU" sz="3200" b="1" dirty="0">
                <a:solidFill>
                  <a:srgbClr val="FF0000"/>
                </a:solidFill>
                <a:latin typeface="Times New Roman" panose="02020603050405020304" pitchFamily="18" charset="0"/>
                <a:cs typeface="Times New Roman" panose="02020603050405020304" pitchFamily="18" charset="0"/>
              </a:rPr>
              <a:t> </a:t>
            </a:r>
            <a:r>
              <a:rPr lang="ru-RU" sz="3200" dirty="0">
                <a:solidFill>
                  <a:srgbClr val="FF0000"/>
                </a:solidFill>
                <a:latin typeface="Times New Roman" panose="02020603050405020304" pitchFamily="18" charset="0"/>
                <a:cs typeface="Times New Roman" panose="02020603050405020304" pitchFamily="18" charset="0"/>
              </a:rPr>
              <a:t>(«Синий язык», </a:t>
            </a:r>
            <a:r>
              <a:rPr lang="ru-RU" sz="3200" dirty="0" err="1">
                <a:solidFill>
                  <a:srgbClr val="FF0000"/>
                </a:solidFill>
                <a:latin typeface="Times New Roman" panose="02020603050405020304" pitchFamily="18" charset="0"/>
                <a:cs typeface="Times New Roman" panose="02020603050405020304" pitchFamily="18" charset="0"/>
              </a:rPr>
              <a:t>блутанг</a:t>
            </a:r>
            <a:r>
              <a:rPr lang="ru-RU" sz="3200" dirty="0">
                <a:solidFill>
                  <a:srgbClr val="FF0000"/>
                </a:solidFill>
                <a:latin typeface="Times New Roman" panose="02020603050405020304" pitchFamily="18" charset="0"/>
                <a:cs typeface="Times New Roman" panose="02020603050405020304" pitchFamily="18" charset="0"/>
              </a:rPr>
              <a:t>) </a:t>
            </a:r>
            <a:r>
              <a:rPr lang="ru-RU" sz="3200" dirty="0">
                <a:solidFill>
                  <a:schemeClr val="tx1"/>
                </a:solidFill>
                <a:latin typeface="Times New Roman" panose="02020603050405020304" pitchFamily="18" charset="0"/>
                <a:cs typeface="Times New Roman" panose="02020603050405020304" pitchFamily="18" charset="0"/>
              </a:rPr>
              <a:t>— инфекционная болезнь, проявляющаяся лихорадочным состоянием, воспалительно-некротическими поражениями пищеварительного тракта, языка и дегенеративными изменениями скелетных мышц.</a:t>
            </a:r>
          </a:p>
        </p:txBody>
      </p:sp>
    </p:spTree>
    <p:extLst>
      <p:ext uri="{BB962C8B-B14F-4D97-AF65-F5344CB8AC3E}">
        <p14:creationId xmlns:p14="http://schemas.microsoft.com/office/powerpoint/2010/main" val="3040919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11369" y="927279"/>
            <a:ext cx="10693243" cy="4983943"/>
          </a:xfrm>
        </p:spPr>
        <p:txBody>
          <a:bodyPr>
            <a:normAutofit lnSpcReduction="10000"/>
          </a:bodyPr>
          <a:lstStyle/>
          <a:p>
            <a:pPr marL="0" indent="0" algn="ctr">
              <a:buNone/>
            </a:pPr>
            <a:r>
              <a:rPr lang="ru-RU" sz="3200" b="1" dirty="0">
                <a:solidFill>
                  <a:srgbClr val="FF0000"/>
                </a:solidFill>
                <a:latin typeface="Times New Roman" panose="02020603050405020304" pitchFamily="18" charset="0"/>
                <a:cs typeface="Times New Roman" panose="02020603050405020304" pitchFamily="18" charset="0"/>
              </a:rPr>
              <a:t>Этиология.</a:t>
            </a:r>
            <a:r>
              <a:rPr lang="ru-RU" sz="3200" b="1" dirty="0">
                <a:latin typeface="Times New Roman" panose="02020603050405020304" pitchFamily="18" charset="0"/>
                <a:cs typeface="Times New Roman" panose="02020603050405020304" pitchFamily="18" charset="0"/>
              </a:rPr>
              <a:t> </a:t>
            </a:r>
            <a:endParaRPr lang="ru-RU" sz="3200" b="1" dirty="0" smtClean="0">
              <a:latin typeface="Times New Roman" panose="02020603050405020304" pitchFamily="18" charset="0"/>
              <a:cs typeface="Times New Roman" panose="02020603050405020304" pitchFamily="18" charset="0"/>
            </a:endParaRPr>
          </a:p>
          <a:p>
            <a:pPr marL="0" indent="0" algn="ctr">
              <a:buNone/>
            </a:pPr>
            <a:r>
              <a:rPr lang="ru-RU" sz="3200" dirty="0" smtClean="0">
                <a:solidFill>
                  <a:schemeClr val="tx1"/>
                </a:solidFill>
                <a:latin typeface="Times New Roman" panose="02020603050405020304" pitchFamily="18" charset="0"/>
                <a:cs typeface="Times New Roman" panose="02020603050405020304" pitchFamily="18" charset="0"/>
              </a:rPr>
              <a:t>Возбудитель </a:t>
            </a:r>
            <a:r>
              <a:rPr lang="ru-RU" sz="3200" dirty="0">
                <a:solidFill>
                  <a:schemeClr val="tx1"/>
                </a:solidFill>
                <a:latin typeface="Times New Roman" panose="02020603050405020304" pitchFamily="18" charset="0"/>
                <a:cs typeface="Times New Roman" panose="02020603050405020304" pitchFamily="18" charset="0"/>
              </a:rPr>
              <a:t>— РНК-геномный вирус — относится к семейству </a:t>
            </a:r>
            <a:r>
              <a:rPr lang="ru-RU" sz="3200" dirty="0" err="1">
                <a:solidFill>
                  <a:schemeClr val="tx1"/>
                </a:solidFill>
                <a:latin typeface="Times New Roman" panose="02020603050405020304" pitchFamily="18" charset="0"/>
                <a:cs typeface="Times New Roman" panose="02020603050405020304" pitchFamily="18" charset="0"/>
              </a:rPr>
              <a:t>Reoviridae</a:t>
            </a:r>
            <a:r>
              <a:rPr lang="ru-RU" sz="3200" dirty="0">
                <a:solidFill>
                  <a:schemeClr val="tx1"/>
                </a:solidFill>
                <a:latin typeface="Times New Roman" panose="02020603050405020304" pitchFamily="18" charset="0"/>
                <a:cs typeface="Times New Roman" panose="02020603050405020304" pitchFamily="18" charset="0"/>
              </a:rPr>
              <a:t>, роду </a:t>
            </a:r>
            <a:r>
              <a:rPr lang="ru-RU" sz="3200" dirty="0" err="1">
                <a:solidFill>
                  <a:schemeClr val="tx1"/>
                </a:solidFill>
                <a:latin typeface="Times New Roman" panose="02020603050405020304" pitchFamily="18" charset="0"/>
                <a:cs typeface="Times New Roman" panose="02020603050405020304" pitchFamily="18" charset="0"/>
              </a:rPr>
              <a:t>Orbivirus</a:t>
            </a:r>
            <a:r>
              <a:rPr lang="ru-RU" sz="3200" dirty="0">
                <a:solidFill>
                  <a:schemeClr val="tx1"/>
                </a:solidFill>
                <a:latin typeface="Times New Roman" panose="02020603050405020304" pitchFamily="18" charset="0"/>
                <a:cs typeface="Times New Roman" panose="02020603050405020304" pitchFamily="18" charset="0"/>
              </a:rPr>
              <a:t>.</a:t>
            </a:r>
          </a:p>
          <a:p>
            <a:pPr marL="0" indent="0" algn="ctr">
              <a:buNone/>
            </a:pPr>
            <a:r>
              <a:rPr lang="ru-RU" sz="3200" dirty="0">
                <a:solidFill>
                  <a:schemeClr val="tx1"/>
                </a:solidFill>
                <a:latin typeface="Times New Roman" panose="02020603050405020304" pitchFamily="18" charset="0"/>
                <a:cs typeface="Times New Roman" panose="02020603050405020304" pitchFamily="18" charset="0"/>
              </a:rPr>
              <a:t>Диаметр частиц очищенного </a:t>
            </a:r>
            <a:r>
              <a:rPr lang="ru-RU" sz="3200" dirty="0" err="1">
                <a:solidFill>
                  <a:schemeClr val="tx1"/>
                </a:solidFill>
                <a:latin typeface="Times New Roman" panose="02020603050405020304" pitchFamily="18" charset="0"/>
                <a:cs typeface="Times New Roman" panose="02020603050405020304" pitchFamily="18" charset="0"/>
              </a:rPr>
              <a:t>культурального</a:t>
            </a:r>
            <a:r>
              <a:rPr lang="ru-RU" sz="3200" dirty="0">
                <a:solidFill>
                  <a:schemeClr val="tx1"/>
                </a:solidFill>
                <a:latin typeface="Times New Roman" panose="02020603050405020304" pitchFamily="18" charset="0"/>
                <a:cs typeface="Times New Roman" panose="02020603050405020304" pitchFamily="18" charset="0"/>
              </a:rPr>
              <a:t> вируса составляет 50-65 </a:t>
            </a:r>
            <a:r>
              <a:rPr lang="ru-RU" sz="3200" dirty="0" err="1">
                <a:solidFill>
                  <a:schemeClr val="tx1"/>
                </a:solidFill>
                <a:latin typeface="Times New Roman" panose="02020603050405020304" pitchFamily="18" charset="0"/>
                <a:cs typeface="Times New Roman" panose="02020603050405020304" pitchFamily="18" charset="0"/>
              </a:rPr>
              <a:t>нм</a:t>
            </a:r>
            <a:r>
              <a:rPr lang="ru-RU" sz="3200" dirty="0">
                <a:solidFill>
                  <a:schemeClr val="tx1"/>
                </a:solidFill>
                <a:latin typeface="Times New Roman" panose="02020603050405020304" pitchFamily="18" charset="0"/>
                <a:cs typeface="Times New Roman" panose="02020603050405020304" pitchFamily="18" charset="0"/>
              </a:rPr>
              <a:t>. Вирион имеет однослойный </a:t>
            </a:r>
            <a:r>
              <a:rPr lang="ru-RU" sz="3200" dirty="0" err="1">
                <a:solidFill>
                  <a:schemeClr val="tx1"/>
                </a:solidFill>
                <a:latin typeface="Times New Roman" panose="02020603050405020304" pitchFamily="18" charset="0"/>
                <a:cs typeface="Times New Roman" panose="02020603050405020304" pitchFamily="18" charset="0"/>
              </a:rPr>
              <a:t>капсид</a:t>
            </a:r>
            <a:r>
              <a:rPr lang="ru-RU" sz="3200" dirty="0">
                <a:solidFill>
                  <a:schemeClr val="tx1"/>
                </a:solidFill>
                <a:latin typeface="Times New Roman" panose="02020603050405020304" pitchFamily="18" charset="0"/>
                <a:cs typeface="Times New Roman" panose="02020603050405020304" pitchFamily="18" charset="0"/>
              </a:rPr>
              <a:t>, состоящий из 32 </a:t>
            </a:r>
            <a:r>
              <a:rPr lang="ru-RU" sz="3200" dirty="0" err="1">
                <a:solidFill>
                  <a:schemeClr val="tx1"/>
                </a:solidFill>
                <a:latin typeface="Times New Roman" panose="02020603050405020304" pitchFamily="18" charset="0"/>
                <a:cs typeface="Times New Roman" panose="02020603050405020304" pitchFamily="18" charset="0"/>
              </a:rPr>
              <a:t>капсомеров</a:t>
            </a:r>
            <a:r>
              <a:rPr lang="ru-RU" sz="3200" dirty="0">
                <a:solidFill>
                  <a:schemeClr val="tx1"/>
                </a:solidFill>
                <a:latin typeface="Times New Roman" panose="02020603050405020304" pitchFamily="18" charset="0"/>
                <a:cs typeface="Times New Roman" panose="02020603050405020304" pitchFamily="18" charset="0"/>
              </a:rPr>
              <a:t>. Вирусные частицы содержат 80 % белка и 20 % рибонуклеиновой кислоты. Последняя </a:t>
            </a:r>
            <a:r>
              <a:rPr lang="ru-RU" sz="3200" dirty="0" err="1">
                <a:solidFill>
                  <a:schemeClr val="tx1"/>
                </a:solidFill>
                <a:latin typeface="Times New Roman" panose="02020603050405020304" pitchFamily="18" charset="0"/>
                <a:cs typeface="Times New Roman" panose="02020603050405020304" pitchFamily="18" charset="0"/>
              </a:rPr>
              <a:t>двухспиральная</a:t>
            </a:r>
            <a:r>
              <a:rPr lang="ru-RU" sz="3200" dirty="0">
                <a:solidFill>
                  <a:schemeClr val="tx1"/>
                </a:solidFill>
                <a:latin typeface="Times New Roman" panose="02020603050405020304" pitchFamily="18" charset="0"/>
                <a:cs typeface="Times New Roman" panose="02020603050405020304" pitchFamily="18" charset="0"/>
              </a:rPr>
              <a:t>, фрагментированная (состоит из 10 фрагментов), не обладает </a:t>
            </a:r>
            <a:r>
              <a:rPr lang="ru-RU" sz="3200" dirty="0" err="1">
                <a:solidFill>
                  <a:schemeClr val="tx1"/>
                </a:solidFill>
                <a:latin typeface="Times New Roman" panose="02020603050405020304" pitchFamily="18" charset="0"/>
                <a:cs typeface="Times New Roman" panose="02020603050405020304" pitchFamily="18" charset="0"/>
              </a:rPr>
              <a:t>инфекционностью</a:t>
            </a:r>
            <a:r>
              <a:rPr lang="ru-RU" sz="3200" dirty="0">
                <a:solidFill>
                  <a:schemeClr val="tx1"/>
                </a:solidFill>
                <a:latin typeface="Times New Roman" panose="02020603050405020304" pitchFamily="18" charset="0"/>
                <a:cs typeface="Times New Roman" panose="02020603050405020304" pitchFamily="18" charset="0"/>
              </a:rPr>
              <a:t> и не чувствительна к РНК-азе</a:t>
            </a:r>
          </a:p>
          <a:p>
            <a:endParaRPr lang="ru-RU" dirty="0"/>
          </a:p>
        </p:txBody>
      </p:sp>
    </p:spTree>
    <p:extLst>
      <p:ext uri="{BB962C8B-B14F-4D97-AF65-F5344CB8AC3E}">
        <p14:creationId xmlns:p14="http://schemas.microsoft.com/office/powerpoint/2010/main" val="4069280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9701" y="360608"/>
            <a:ext cx="11522299" cy="6233195"/>
          </a:xfrm>
        </p:spPr>
        <p:txBody>
          <a:bodyPr>
            <a:normAutofit lnSpcReduction="10000"/>
          </a:bodyPr>
          <a:lstStyle/>
          <a:p>
            <a:pPr marL="0" indent="0" algn="ctr">
              <a:buNone/>
            </a:pPr>
            <a:r>
              <a:rPr lang="ru-RU" sz="3200" b="1" dirty="0">
                <a:solidFill>
                  <a:srgbClr val="FF0000"/>
                </a:solidFill>
                <a:latin typeface="Times New Roman" panose="02020603050405020304" pitchFamily="18" charset="0"/>
                <a:cs typeface="Times New Roman" panose="02020603050405020304" pitchFamily="18" charset="0"/>
              </a:rPr>
              <a:t>Эпизоотологические данные. </a:t>
            </a:r>
            <a:endParaRPr lang="ru-RU" sz="3200" b="1"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К </a:t>
            </a:r>
            <a:r>
              <a:rPr lang="ru-RU" sz="2400" dirty="0">
                <a:solidFill>
                  <a:schemeClr val="tx1"/>
                </a:solidFill>
                <a:latin typeface="Times New Roman" panose="02020603050405020304" pitchFamily="18" charset="0"/>
                <a:cs typeface="Times New Roman" panose="02020603050405020304" pitchFamily="18" charset="0"/>
              </a:rPr>
              <a:t>катаральной лихорадке наиболее восприимчивы овцы, особенно молодые. Чувствительность их к вирусу зависит от породы. Мериносы и их помеси более чувствительны, каракульские и курдючные овцы малочувствительны. В стационарных очагах болезни чаще поражаются овцы привозных пород; местные более устойчивы.</a:t>
            </a:r>
          </a:p>
          <a:p>
            <a:pPr marL="0" indent="0" algn="ctr">
              <a:buNone/>
            </a:pPr>
            <a:r>
              <a:rPr lang="ru-RU" sz="2400" dirty="0">
                <a:solidFill>
                  <a:schemeClr val="tx1"/>
                </a:solidFill>
                <a:latin typeface="Times New Roman" panose="02020603050405020304" pitchFamily="18" charset="0"/>
                <a:cs typeface="Times New Roman" panose="02020603050405020304" pitchFamily="18" charset="0"/>
              </a:rPr>
              <a:t>В лабораторных условиях удается заразить новорожденных мышей и хомячков, которым вводят вирус в мозг. К заболеванию  восприимчивы крупный рогатый скот и козы, но у них болезнь протекает без клинических симптомов. Однако они могут выполнять роль резервуара вируса в </a:t>
            </a:r>
            <a:r>
              <a:rPr lang="ru-RU" sz="2400" dirty="0" err="1">
                <a:solidFill>
                  <a:schemeClr val="tx1"/>
                </a:solidFill>
                <a:latin typeface="Times New Roman" panose="02020603050405020304" pitchFamily="18" charset="0"/>
                <a:cs typeface="Times New Roman" panose="02020603050405020304" pitchFamily="18" charset="0"/>
              </a:rPr>
              <a:t>межэпизоотический</a:t>
            </a:r>
            <a:r>
              <a:rPr lang="ru-RU" sz="2400" dirty="0">
                <a:solidFill>
                  <a:schemeClr val="tx1"/>
                </a:solidFill>
                <a:latin typeface="Times New Roman" panose="02020603050405020304" pitchFamily="18" charset="0"/>
                <a:cs typeface="Times New Roman" panose="02020603050405020304" pitchFamily="18" charset="0"/>
              </a:rPr>
              <a:t> период.  Для болезни характерна сезонность. Она проявляется в начале лета, обычно при высокой влажности, и исчезает с наступлением холодов; зимой не регистрируется. Самая высокая заболеваемость овец отмечается в жаркие дождливые месяцы. Болезнь регистрируется   в болотистой местности, в районах, где выпадает много осадков. Обычно овцы заражаются во время пребывания на пастбищах ночью.</a:t>
            </a:r>
          </a:p>
          <a:p>
            <a:pPr marL="0" indent="0" algn="ctr">
              <a:buNone/>
            </a:pPr>
            <a:r>
              <a:rPr lang="ru-RU" sz="2400" dirty="0">
                <a:solidFill>
                  <a:schemeClr val="tx1"/>
                </a:solidFill>
                <a:latin typeface="Times New Roman" panose="02020603050405020304" pitchFamily="18" charset="0"/>
                <a:cs typeface="Times New Roman" panose="02020603050405020304" pitchFamily="18" charset="0"/>
              </a:rPr>
              <a:t>Неполноценное кормление, большая скученность в помещении, хронические инфекции, гельминтозы, солнечное облучение отягощают течение болезни.</a:t>
            </a:r>
          </a:p>
          <a:p>
            <a:pPr marL="0" indent="0" algn="ctr">
              <a:buNone/>
            </a:pP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6101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1762190" cy="5911222"/>
          </a:xfrm>
        </p:spPr>
        <p:txBody>
          <a:bodyPr>
            <a:noAutofit/>
          </a:bodyPr>
          <a:lstStyle/>
          <a:p>
            <a:pPr marL="0" indent="0" algn="ctr">
              <a:buNone/>
            </a:pPr>
            <a:r>
              <a:rPr lang="ru-RU" sz="2400" b="1" dirty="0">
                <a:solidFill>
                  <a:srgbClr val="FF0000"/>
                </a:solidFill>
                <a:latin typeface="Times New Roman" panose="02020603050405020304" pitchFamily="18" charset="0"/>
                <a:cs typeface="Times New Roman" panose="02020603050405020304" pitchFamily="18" charset="0"/>
              </a:rPr>
              <a:t>Течение и симптомы. </a:t>
            </a:r>
            <a:endParaRPr lang="ru-RU" sz="2400" b="1"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Инкубационный </a:t>
            </a:r>
            <a:r>
              <a:rPr lang="ru-RU" sz="2400" dirty="0">
                <a:solidFill>
                  <a:schemeClr val="tx1"/>
                </a:solidFill>
                <a:latin typeface="Times New Roman" panose="02020603050405020304" pitchFamily="18" charset="0"/>
                <a:cs typeface="Times New Roman" panose="02020603050405020304" pitchFamily="18" charset="0"/>
              </a:rPr>
              <a:t>период болезни – 7-10 дней, при экспериментальном заражении – 2-18 дней.</a:t>
            </a:r>
          </a:p>
          <a:p>
            <a:pPr marL="0" indent="0" algn="ctr">
              <a:buNone/>
            </a:pPr>
            <a:r>
              <a:rPr lang="ru-RU" sz="2400" dirty="0">
                <a:solidFill>
                  <a:schemeClr val="tx1"/>
                </a:solidFill>
                <a:latin typeface="Times New Roman" panose="02020603050405020304" pitchFamily="18" charset="0"/>
                <a:cs typeface="Times New Roman" panose="02020603050405020304" pitchFamily="18" charset="0"/>
              </a:rPr>
              <a:t>У овец различают острое, подострое, хроническое течения и абортивную форму болезни. </a:t>
            </a:r>
            <a:br>
              <a:rPr lang="ru-RU" sz="2400" dirty="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Острое течение характеризуется внезапным или постепенным повышением температуры тела до 40,5-42°С. Через 1-2 дня после этого появляются гиперемия слизистых оболочек ротовой и носовой полостей, слюнотечение, истечения из носовой полости серозного или гнойного экссудата, засыхающего впоследствии корочкой. Развиваются отеки в области ушей, губ, иногда языка, межчелюстной области, распространяющиеся на шею и грудь. Губы становятся болезненными, нижняя губа сильно отвисает. На слизистой оболочке ротовой полости, имеются кровоизлияния, кровоточащие эрозии, язвы; вследствие некроза ткани исходит ихорозный запах изо рта. Опухший и воспаленный язык приобретает багровый или грязно-синий цвет и высовывается из ротовой полости. По этому признаку болезнь раньше называли синим языком. Нередко у больных животных искривляется шея выпадает шерсть, в тяжелых случаях появляется кровавый понос. Отсутствие аппетита, специфические мышечные поражения приводят к резкому истощению, слабости, глубокой астении</a:t>
            </a:r>
            <a:r>
              <a:rPr lang="ru-RU" sz="2400" dirty="0" smtClean="0">
                <a:solidFill>
                  <a:schemeClr val="tx1"/>
                </a:solidFill>
                <a:latin typeface="Times New Roman" panose="02020603050405020304" pitchFamily="18" charset="0"/>
                <a:cs typeface="Times New Roman" panose="02020603050405020304" pitchFamily="18" charset="0"/>
              </a:rPr>
              <a:t>.</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04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1026" name="Picture 2" descr="http://cf.ppt-online.org/files/slide/6/6wWmtlRbUpSQf7BLyPsgDZFMEcIak8hrvznVq0/slide-17.jpg"/>
          <p:cNvPicPr>
            <a:picLocks noChangeAspect="1" noChangeArrowheads="1"/>
          </p:cNvPicPr>
          <p:nvPr/>
        </p:nvPicPr>
        <p:blipFill rotWithShape="1">
          <a:blip r:embed="rId2">
            <a:extLst>
              <a:ext uri="{28A0092B-C50C-407E-A947-70E740481C1C}">
                <a14:useLocalDpi xmlns:a14="http://schemas.microsoft.com/office/drawing/2010/main" val="0"/>
              </a:ext>
            </a:extLst>
          </a:blip>
          <a:srcRect l="7384" t="18313" r="48382" b="34034"/>
          <a:stretch/>
        </p:blipFill>
        <p:spPr bwMode="auto">
          <a:xfrm>
            <a:off x="2343954" y="1146219"/>
            <a:ext cx="6184711" cy="3747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589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68946" y="412124"/>
            <a:ext cx="10435666" cy="5499098"/>
          </a:xfrm>
        </p:spPr>
        <p:txBody>
          <a:bodyPr>
            <a:normAutofit lnSpcReduction="10000"/>
          </a:bodyPr>
          <a:lstStyle/>
          <a:p>
            <a:pPr marL="0" indent="0" algn="ctr">
              <a:buNone/>
            </a:pPr>
            <a:r>
              <a:rPr lang="ru-RU" sz="2800" dirty="0">
                <a:latin typeface="Times New Roman" panose="02020603050405020304" pitchFamily="18" charset="0"/>
                <a:cs typeface="Times New Roman" panose="02020603050405020304" pitchFamily="18" charset="0"/>
              </a:rPr>
              <a:t>При подостром и хроническом течениях болезни все симптомы развиваются медленно и выражены слабее. Характерно истощение животных, сухость и выпадение шерсти, поражение конечностей, сопровождающееся хромотой. Иногда отмечают </a:t>
            </a:r>
            <a:r>
              <a:rPr lang="ru-RU" sz="2800" dirty="0" err="1">
                <a:latin typeface="Times New Roman" panose="02020603050405020304" pitchFamily="18" charset="0"/>
                <a:cs typeface="Times New Roman" panose="02020603050405020304" pitchFamily="18" charset="0"/>
              </a:rPr>
              <a:t>спадение</a:t>
            </a:r>
            <a:r>
              <a:rPr lang="ru-RU" sz="2800" dirty="0">
                <a:latin typeface="Times New Roman" panose="02020603050405020304" pitchFamily="18" charset="0"/>
                <a:cs typeface="Times New Roman" panose="02020603050405020304" pitchFamily="18" charset="0"/>
              </a:rPr>
              <a:t> рогового башмака и бронхопневмонию, вызванные вторичной инфекцией. Длительность болезни при подостром течении 30-40 дней, при хроническом – до года. Выздоравливают животные медленно. Иногда после кажущегося выздоровления наступает смерть. Абортивная форма проявляется незначительным повышением температуры тела, быстро проходящей гиперемией слизистых оболочек ротовой полости. Другие симптомы болезни не развиваются. Такое течение болезни наблюдают у овец более устойчивых пород, У крупного рогатого скота и коз после вакцинации.</a:t>
            </a:r>
          </a:p>
          <a:p>
            <a:endParaRPr lang="ru-RU" dirty="0"/>
          </a:p>
          <a:p>
            <a:endParaRPr lang="ru-RU" dirty="0"/>
          </a:p>
        </p:txBody>
      </p:sp>
    </p:spTree>
    <p:extLst>
      <p:ext uri="{BB962C8B-B14F-4D97-AF65-F5344CB8AC3E}">
        <p14:creationId xmlns:p14="http://schemas.microsoft.com/office/powerpoint/2010/main" val="981011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365160"/>
            <a:ext cx="11629623" cy="5177307"/>
          </a:xfrm>
        </p:spPr>
        <p:txBody>
          <a:bodyPr>
            <a:normAutofit/>
          </a:bodyPr>
          <a:lstStyle/>
          <a:p>
            <a:pPr marL="0" indent="0" algn="ctr">
              <a:buNone/>
            </a:pPr>
            <a:r>
              <a:rPr lang="ru-RU" sz="3200" b="1" dirty="0">
                <a:solidFill>
                  <a:srgbClr val="FF0000"/>
                </a:solidFill>
                <a:latin typeface="Times New Roman" panose="02020603050405020304" pitchFamily="18" charset="0"/>
                <a:cs typeface="Times New Roman" panose="02020603050405020304" pitchFamily="18" charset="0"/>
              </a:rPr>
              <a:t>Диагноз. </a:t>
            </a:r>
            <a:endParaRPr lang="ru-RU" sz="3200" b="1"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ru-RU" sz="3200" dirty="0" smtClean="0">
                <a:solidFill>
                  <a:schemeClr val="tx1"/>
                </a:solidFill>
                <a:latin typeface="Times New Roman" panose="02020603050405020304" pitchFamily="18" charset="0"/>
                <a:cs typeface="Times New Roman" panose="02020603050405020304" pitchFamily="18" charset="0"/>
              </a:rPr>
              <a:t>Диагноз </a:t>
            </a:r>
            <a:r>
              <a:rPr lang="ru-RU" sz="3200" dirty="0">
                <a:solidFill>
                  <a:schemeClr val="tx1"/>
                </a:solidFill>
                <a:latin typeface="Times New Roman" panose="02020603050405020304" pitchFamily="18" charset="0"/>
                <a:cs typeface="Times New Roman" panose="02020603050405020304" pitchFamily="18" charset="0"/>
              </a:rPr>
              <a:t>ставят на основании эпизоотологических данных клинических    признаков,    патологоанатомических изменений и результатов лабораторных исследований.</a:t>
            </a:r>
          </a:p>
          <a:p>
            <a:pPr marL="0" indent="0" algn="ctr">
              <a:buNone/>
            </a:pPr>
            <a:r>
              <a:rPr lang="ru-RU" sz="3200" dirty="0">
                <a:solidFill>
                  <a:schemeClr val="tx1"/>
                </a:solidFill>
                <a:latin typeface="Times New Roman" panose="02020603050405020304" pitchFamily="18" charset="0"/>
                <a:cs typeface="Times New Roman" panose="02020603050405020304" pitchFamily="18" charset="0"/>
              </a:rPr>
              <a:t>Выделение вируса (из крови, селезенки, лимфоузлов) проводят в культуре клеток почек ягнят или хомячков, в куриных эмбрионах, которых заражают внутривенно, а также на мышах при </a:t>
            </a:r>
            <a:r>
              <a:rPr lang="ru-RU" sz="3200" dirty="0" err="1">
                <a:solidFill>
                  <a:schemeClr val="tx1"/>
                </a:solidFill>
                <a:latin typeface="Times New Roman" panose="02020603050405020304" pitchFamily="18" charset="0"/>
                <a:cs typeface="Times New Roman" panose="02020603050405020304" pitchFamily="18" charset="0"/>
              </a:rPr>
              <a:t>интрацеребральной</a:t>
            </a:r>
            <a:r>
              <a:rPr lang="ru-RU" sz="3200" dirty="0">
                <a:solidFill>
                  <a:schemeClr val="tx1"/>
                </a:solidFill>
                <a:latin typeface="Times New Roman" panose="02020603050405020304" pitchFamily="18" charset="0"/>
                <a:cs typeface="Times New Roman" panose="02020603050405020304" pitchFamily="18" charset="0"/>
              </a:rPr>
              <a:t> инъекции.</a:t>
            </a:r>
          </a:p>
          <a:p>
            <a:endParaRPr lang="ru-RU" dirty="0"/>
          </a:p>
        </p:txBody>
      </p:sp>
    </p:spTree>
    <p:extLst>
      <p:ext uri="{BB962C8B-B14F-4D97-AF65-F5344CB8AC3E}">
        <p14:creationId xmlns:p14="http://schemas.microsoft.com/office/powerpoint/2010/main" val="742600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0304" y="1262129"/>
            <a:ext cx="11787947" cy="5705159"/>
          </a:xfrm>
        </p:spPr>
        <p:txBody>
          <a:bodyPr>
            <a:normAutofit/>
          </a:bodyPr>
          <a:lstStyle/>
          <a:p>
            <a:pPr marL="0" indent="0" algn="ctr">
              <a:buNone/>
            </a:pPr>
            <a:r>
              <a:rPr lang="ru-RU" sz="2400" dirty="0" err="1">
                <a:solidFill>
                  <a:schemeClr val="tx1"/>
                </a:solidFill>
                <a:latin typeface="Times New Roman" panose="02020603050405020304" pitchFamily="18" charset="0"/>
                <a:cs typeface="Times New Roman" panose="02020603050405020304" pitchFamily="18" charset="0"/>
              </a:rPr>
              <a:t>Биопробу</a:t>
            </a:r>
            <a:r>
              <a:rPr lang="ru-RU" sz="2400" dirty="0">
                <a:solidFill>
                  <a:schemeClr val="tx1"/>
                </a:solidFill>
                <a:latin typeface="Times New Roman" panose="02020603050405020304" pitchFamily="18" charset="0"/>
                <a:cs typeface="Times New Roman" panose="02020603050405020304" pitchFamily="18" charset="0"/>
              </a:rPr>
              <a:t> ставят на двух овцах, предварительно проверенных </a:t>
            </a:r>
            <a:r>
              <a:rPr lang="ru-RU" sz="2400" dirty="0" err="1">
                <a:solidFill>
                  <a:schemeClr val="tx1"/>
                </a:solidFill>
                <a:latin typeface="Times New Roman" panose="02020603050405020304" pitchFamily="18" charset="0"/>
                <a:cs typeface="Times New Roman" panose="02020603050405020304" pitchFamily="18" charset="0"/>
              </a:rPr>
              <a:t>серологически</a:t>
            </a:r>
            <a:r>
              <a:rPr lang="ru-RU" sz="2400" dirty="0">
                <a:solidFill>
                  <a:schemeClr val="tx1"/>
                </a:solidFill>
                <a:latin typeface="Times New Roman" panose="02020603050405020304" pitchFamily="18" charset="0"/>
                <a:cs typeface="Times New Roman" panose="02020603050405020304" pitchFamily="18" charset="0"/>
              </a:rPr>
              <a:t> на отсутствие комплементсвязывающих антител к вирусу катаральной лихорадки; им вводят внутривенно по 10 мл крови больного животного, суспензию, приготовленную из органов павших овец, или выделенный на культуре клеток или в куриных эмбрионах вирус,  Характерным для катаральной лихорадки овец считается повышение температуры до 41 °С и выше на шестой — восьмой день после заражения с последующим развитием клинических признаков болезни. Во всех случаях выделение вируса подтверждают серологическими методами (РДП, ИФА, МФА, РСК, РН, РНГА).</a:t>
            </a:r>
          </a:p>
          <a:p>
            <a:pPr marL="0" indent="0" algn="ctr">
              <a:buNone/>
            </a:pPr>
            <a:r>
              <a:rPr lang="ru-RU" sz="2400" b="1" dirty="0">
                <a:solidFill>
                  <a:schemeClr val="tx1"/>
                </a:solidFill>
                <a:latin typeface="Times New Roman" panose="02020603050405020304" pitchFamily="18" charset="0"/>
                <a:cs typeface="Times New Roman" panose="02020603050405020304" pitchFamily="18" charset="0"/>
              </a:rPr>
              <a:t>Дифференциальный диагноз. </a:t>
            </a:r>
            <a:r>
              <a:rPr lang="ru-RU" sz="2400" dirty="0">
                <a:solidFill>
                  <a:schemeClr val="tx1"/>
                </a:solidFill>
                <a:latin typeface="Times New Roman" panose="02020603050405020304" pitchFamily="18" charset="0"/>
                <a:cs typeface="Times New Roman" panose="02020603050405020304" pitchFamily="18" charset="0"/>
              </a:rPr>
              <a:t>Необходимо исключить ящур, контагиозный пустулезный дерматит (</a:t>
            </a:r>
            <a:r>
              <a:rPr lang="ru-RU" sz="2400" dirty="0" err="1">
                <a:solidFill>
                  <a:schemeClr val="tx1"/>
                </a:solidFill>
                <a:latin typeface="Times New Roman" panose="02020603050405020304" pitchFamily="18" charset="0"/>
                <a:cs typeface="Times New Roman" panose="02020603050405020304" pitchFamily="18" charset="0"/>
              </a:rPr>
              <a:t>эктима</a:t>
            </a:r>
            <a:r>
              <a:rPr lang="ru-RU" sz="2400" dirty="0">
                <a:solidFill>
                  <a:schemeClr val="tx1"/>
                </a:solidFill>
                <a:latin typeface="Times New Roman" panose="02020603050405020304" pitchFamily="18" charset="0"/>
                <a:cs typeface="Times New Roman" panose="02020603050405020304" pitchFamily="18" charset="0"/>
              </a:rPr>
              <a:t>), оспу, везикулярный стоматит, злокачественную катаральную лихорадку, </a:t>
            </a:r>
            <a:r>
              <a:rPr lang="ru-RU" sz="2400" dirty="0" err="1">
                <a:solidFill>
                  <a:schemeClr val="tx1"/>
                </a:solidFill>
                <a:latin typeface="Times New Roman" panose="02020603050405020304" pitchFamily="18" charset="0"/>
                <a:cs typeface="Times New Roman" panose="02020603050405020304" pitchFamily="18" charset="0"/>
              </a:rPr>
              <a:t>некробактериоз</a:t>
            </a:r>
            <a:endParaRPr lang="ru-RU" sz="2400"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0195680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TotalTime>
  <Words>231</Words>
  <Application>Microsoft Office PowerPoint</Application>
  <PresentationFormat>Произвольный</PresentationFormat>
  <Paragraphs>30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Исполнительная</vt:lpstr>
      <vt:lpstr>Комплексная  диагностика, мероприятия по профилактике и ликвидации блутанга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неделя Комплексная  диагностика, мероприятия по профилактике и ликвидации блутанга</dc:title>
  <dc:creator>Дарья</dc:creator>
  <cp:lastModifiedBy>admin</cp:lastModifiedBy>
  <cp:revision>2</cp:revision>
  <dcterms:created xsi:type="dcterms:W3CDTF">2017-05-02T17:33:54Z</dcterms:created>
  <dcterms:modified xsi:type="dcterms:W3CDTF">2020-04-22T16:19:17Z</dcterms:modified>
</cp:coreProperties>
</file>