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0693" y="1769540"/>
            <a:ext cx="9440034" cy="1828801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0693" y="3598339"/>
            <a:ext cx="9440034" cy="1049867"/>
          </a:xfrm>
        </p:spPr>
        <p:txBody>
          <a:bodyPr anchor="t"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5BF17-A536-4C82-B41D-6791EE6EA270}" type="datetimeFigureOut">
              <a:rPr lang="ru-RU" smtClean="0"/>
              <a:t>22.04.2020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FAA70-82DA-42E3-B5A8-C1E6733E42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30199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Slate-V2-HD-pano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883" y="547807"/>
            <a:ext cx="10141799" cy="381680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565255"/>
            <a:ext cx="10355326" cy="543472"/>
          </a:xfrm>
        </p:spPr>
        <p:txBody>
          <a:bodyPr anchor="b">
            <a:normAutofit/>
          </a:bodyPr>
          <a:lstStyle>
            <a:lvl1pPr algn="ctr">
              <a:defRPr sz="2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69349" y="695009"/>
            <a:ext cx="9845346" cy="3525671"/>
          </a:xfr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53762" cy="682472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5BF17-A536-4C82-B41D-6791EE6EA270}" type="datetimeFigureOut">
              <a:rPr lang="ru-RU" smtClean="0"/>
              <a:t>22.04.2020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FAA70-82DA-42E3-B5A8-C1E6733E42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6789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8437"/>
            <a:ext cx="10353762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95180"/>
            <a:ext cx="10353763" cy="150182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5BF17-A536-4C82-B41D-6791EE6EA270}" type="datetimeFigureOut">
              <a:rPr lang="ru-RU" smtClean="0"/>
              <a:t>22.04.2020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FAA70-82DA-42E3-B5A8-C1E6733E42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68424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32749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304353"/>
            <a:ext cx="10353763" cy="1489496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5BF17-A536-4C82-B41D-6791EE6EA270}" type="datetimeFigureOut">
              <a:rPr lang="ru-RU" smtClean="0"/>
              <a:t>22.04.2020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FAA70-82DA-42E3-B5A8-C1E6733E42FD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990600" y="88479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504716" y="292825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523578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2126942"/>
            <a:ext cx="10353763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84" y="4650556"/>
            <a:ext cx="10352199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5BF17-A536-4C82-B41D-6791EE6EA270}" type="datetimeFigureOut">
              <a:rPr lang="ru-RU" smtClean="0"/>
              <a:t>22.04.2020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FAA70-82DA-42E3-B5A8-C1E6733E42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66038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97045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5" y="1885950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5" y="2571750"/>
            <a:ext cx="3300984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6711" y="1885950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435" y="2571750"/>
            <a:ext cx="3300984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66572" y="1885950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66572" y="2571750"/>
            <a:ext cx="3300984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5BF17-A536-4C82-B41D-6791EE6EA270}" type="datetimeFigureOut">
              <a:rPr lang="ru-RU" smtClean="0"/>
              <a:t>22.04.2020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FAA70-82DA-42E3-B5A8-C1E6733E42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74250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ate-V2-H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7962" y="1818214"/>
            <a:ext cx="3339972" cy="1847851"/>
          </a:xfrm>
          <a:prstGeom prst="rect">
            <a:avLst/>
          </a:prstGeom>
        </p:spPr>
      </p:pic>
      <p:pic>
        <p:nvPicPr>
          <p:cNvPr id="36" name="Picture 35" descr="Slate-V2-H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3800" y="1818214"/>
            <a:ext cx="3339972" cy="1847851"/>
          </a:xfrm>
          <a:prstGeom prst="rect">
            <a:avLst/>
          </a:prstGeom>
        </p:spPr>
      </p:pic>
      <p:pic>
        <p:nvPicPr>
          <p:cNvPr id="37" name="Picture 36" descr="Slate-V2-H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6051" y="1818214"/>
            <a:ext cx="3339972" cy="1847851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3" cy="97045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18102" y="1938918"/>
            <a:ext cx="3092368" cy="160295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480368"/>
            <a:ext cx="3300984" cy="1310833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88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45743" y="1939094"/>
            <a:ext cx="3092368" cy="160816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435" y="4480367"/>
            <a:ext cx="3300984" cy="1310833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66697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75698" y="1934432"/>
            <a:ext cx="3092368" cy="160729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66572" y="4480365"/>
            <a:ext cx="3300984" cy="131083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5BF17-A536-4C82-B41D-6791EE6EA270}" type="datetimeFigureOut">
              <a:rPr lang="ru-RU" smtClean="0"/>
              <a:t>22.04.2020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FAA70-82DA-42E3-B5A8-C1E6733E42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365461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5BF17-A536-4C82-B41D-6791EE6EA270}" type="datetimeFigureOut">
              <a:rPr lang="ru-RU" smtClean="0"/>
              <a:t>22.04.2020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FAA70-82DA-42E3-B5A8-C1E6733E42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162912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83068" y="609599"/>
            <a:ext cx="228448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6" y="609599"/>
            <a:ext cx="7916872" cy="5181601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5BF17-A536-4C82-B41D-6791EE6EA270}" type="datetimeFigureOut">
              <a:rPr lang="ru-RU" smtClean="0"/>
              <a:t>22.04.2020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FAA70-82DA-42E3-B5A8-C1E6733E42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05207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5BF17-A536-4C82-B41D-6791EE6EA270}" type="datetimeFigureOut">
              <a:rPr lang="ru-RU" smtClean="0"/>
              <a:t>22.04.2020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FAA70-82DA-42E3-B5A8-C1E6733E42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32449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1" y="1761067"/>
            <a:ext cx="9590550" cy="1828813"/>
          </a:xfrm>
        </p:spPr>
        <p:txBody>
          <a:bodyPr anchor="b"/>
          <a:lstStyle>
            <a:lvl1pPr algn="ctr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3589879"/>
            <a:ext cx="9590550" cy="1507054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5BF17-A536-4C82-B41D-6791EE6EA270}" type="datetimeFigureOut">
              <a:rPr lang="ru-RU" smtClean="0"/>
              <a:t>22.04.2020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FAA70-82DA-42E3-B5A8-C1E6733E42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27470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1732449"/>
            <a:ext cx="5060497" cy="4058750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2892" y="1732449"/>
            <a:ext cx="5064665" cy="4058751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5BF17-A536-4C82-B41D-6791EE6EA270}" type="datetimeFigureOut">
              <a:rPr lang="ru-RU" smtClean="0"/>
              <a:t>22.04.2020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FAA70-82DA-42E3-B5A8-C1E6733E42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79172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 descr="Slate-V2-HD-comp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795" y="1734506"/>
            <a:ext cx="5089072" cy="4148769"/>
          </a:xfrm>
          <a:prstGeom prst="rect">
            <a:avLst/>
          </a:prstGeom>
        </p:spPr>
      </p:pic>
      <p:pic>
        <p:nvPicPr>
          <p:cNvPr id="21" name="Picture 20" descr="Slate-V2-HD-comp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8485" y="1734506"/>
            <a:ext cx="5089072" cy="414876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5872" y="1835254"/>
            <a:ext cx="4876344" cy="544884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5872" y="2380137"/>
            <a:ext cx="4876344" cy="3411063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94967" y="1835254"/>
            <a:ext cx="4895330" cy="544883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94967" y="2380137"/>
            <a:ext cx="4895330" cy="3411063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5BF17-A536-4C82-B41D-6791EE6EA270}" type="datetimeFigureOut">
              <a:rPr lang="ru-RU" smtClean="0"/>
              <a:t>22.04.2020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FAA70-82DA-42E3-B5A8-C1E6733E42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12297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5BF17-A536-4C82-B41D-6791EE6EA270}" type="datetimeFigureOut">
              <a:rPr lang="ru-RU" smtClean="0"/>
              <a:t>22.04.2020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FAA70-82DA-42E3-B5A8-C1E6733E42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2253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5BF17-A536-4C82-B41D-6791EE6EA270}" type="datetimeFigureOut">
              <a:rPr lang="ru-RU" smtClean="0"/>
              <a:t>22.04.2020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FAA70-82DA-42E3-B5A8-C1E6733E42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51414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3706889" cy="182191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609600"/>
            <a:ext cx="6411924" cy="518160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2431518"/>
            <a:ext cx="3706889" cy="3359681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5BF17-A536-4C82-B41D-6791EE6EA270}" type="datetimeFigureOut">
              <a:rPr lang="ru-RU" smtClean="0"/>
              <a:t>22.04.2020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FAA70-82DA-42E3-B5A8-C1E6733E42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5931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1" descr="Slate-V2-HD-vert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3665" y="609600"/>
            <a:ext cx="3584166" cy="520483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923"/>
            <a:ext cx="5934949" cy="1829338"/>
          </a:xfrm>
        </p:spPr>
        <p:txBody>
          <a:bodyPr anchor="b">
            <a:noAutofit/>
          </a:bodyPr>
          <a:lstStyle>
            <a:lvl1pPr algn="ctr">
              <a:defRPr sz="32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42551" y="763702"/>
            <a:ext cx="3275751" cy="4912822"/>
          </a:xfr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2439261"/>
            <a:ext cx="5934949" cy="3376134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5BF17-A536-4C82-B41D-6791EE6EA270}" type="datetimeFigureOut">
              <a:rPr lang="ru-RU" smtClean="0"/>
              <a:t>22.04.2020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FAA70-82DA-42E3-B5A8-C1E6733E42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1853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970450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1732449"/>
            <a:ext cx="10353762" cy="4058751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fld id="{E055BF17-A536-4C82-B41D-6791EE6EA270}" type="datetimeFigureOut">
              <a:rPr lang="ru-RU" smtClean="0"/>
              <a:t>22.04.2020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5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fld id="{547FAA70-82DA-42E3-B5A8-C1E6733E42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034173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20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1pPr>
      <a:lvl2pPr marL="72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"/>
        <a:defRPr sz="18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2pPr>
      <a:lvl3pPr marL="1026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6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3pPr>
      <a:lvl4pPr marL="1386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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4pPr>
      <a:lvl5pPr marL="1674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5pPr>
      <a:lvl6pPr marL="20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6pPr>
      <a:lvl7pPr marL="240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7pPr>
      <a:lvl8pPr marL="278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8pPr>
      <a:lvl9pPr marL="310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18423" y="584684"/>
            <a:ext cx="9440034" cy="1828801"/>
          </a:xfrm>
        </p:spPr>
        <p:txBody>
          <a:bodyPr/>
          <a:lstStyle/>
          <a:p>
            <a:r>
              <a:rPr lang="ru-RU" dirty="0" smtClean="0"/>
              <a:t>ПАРАГРИПП-3 </a:t>
            </a:r>
            <a:r>
              <a:rPr lang="ru-RU" dirty="0"/>
              <a:t>КРУПНОГО РОГАТОГО СКОТА</a:t>
            </a:r>
          </a:p>
        </p:txBody>
      </p:sp>
      <p:sp>
        <p:nvSpPr>
          <p:cNvPr id="4" name="Подзаголовок 3"/>
          <p:cNvSpPr txBox="1">
            <a:spLocks noGrp="1" noChangeArrowheads="1"/>
          </p:cNvSpPr>
          <p:nvPr>
            <p:ph type="subTitle" idx="1"/>
          </p:nvPr>
        </p:nvSpPr>
        <p:spPr bwMode="auto">
          <a:xfrm>
            <a:off x="0" y="3302125"/>
            <a:ext cx="9440034" cy="1049867"/>
          </a:xfrm>
          <a:prstGeom prst="rect">
            <a:avLst/>
          </a:prstGeom>
          <a:noFill/>
          <a:ln>
            <a:noFill/>
          </a:ln>
          <a:effectLst>
            <a:outerShdw blurRad="25400" dir="17880000">
              <a:srgbClr val="000000">
                <a:alpha val="46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None/>
              <a:defRPr sz="20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1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None/>
              <a:defRPr sz="18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1">
                    <a:tint val="75000"/>
                  </a:schemeClr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None/>
              <a:defRPr sz="16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1">
                    <a:tint val="75000"/>
                  </a:schemeClr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None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1">
                    <a:tint val="75000"/>
                  </a:schemeClr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None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1">
                    <a:tint val="75000"/>
                  </a:schemeClr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None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1">
                    <a:tint val="75000"/>
                  </a:schemeClr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None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1">
                    <a:tint val="75000"/>
                  </a:schemeClr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None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1">
                    <a:tint val="75000"/>
                  </a:schemeClr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None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1">
                    <a:tint val="75000"/>
                  </a:schemeClr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ru-RU" alt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Подготовила:</a:t>
            </a:r>
          </a:p>
          <a:p>
            <a:pPr algn="l"/>
            <a:r>
              <a:rPr lang="ru-RU" alt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студентка 543 группы</a:t>
            </a:r>
          </a:p>
          <a:p>
            <a:pPr algn="l"/>
            <a:r>
              <a:rPr lang="ru-RU" alt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Кондратьева Дарья </a:t>
            </a:r>
            <a:endParaRPr lang="ru-RU" alt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ru-RU" alt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Преподаватель:</a:t>
            </a:r>
          </a:p>
          <a:p>
            <a:pPr algn="l"/>
            <a:r>
              <a:rPr lang="ru-RU" alt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кандидат ветеринарных наук,</a:t>
            </a:r>
          </a:p>
          <a:p>
            <a:pPr algn="l"/>
            <a:r>
              <a:rPr lang="ru-RU" alt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доцент</a:t>
            </a:r>
          </a:p>
          <a:p>
            <a:pPr algn="l"/>
            <a:r>
              <a:rPr lang="ru-RU" alt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Кучина Любовь Павловна</a:t>
            </a:r>
          </a:p>
        </p:txBody>
      </p:sp>
    </p:spTree>
    <p:extLst>
      <p:ext uri="{BB962C8B-B14F-4D97-AF65-F5344CB8AC3E}">
        <p14:creationId xmlns:p14="http://schemas.microsoft.com/office/powerpoint/2010/main" val="1132568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32438"/>
            <a:ext cx="12093262" cy="5840328"/>
          </a:xfrm>
        </p:spPr>
        <p:txBody>
          <a:bodyPr>
            <a:normAutofit/>
          </a:bodyPr>
          <a:lstStyle/>
          <a:p>
            <a:r>
              <a:rPr lang="ru-RU" sz="3200" dirty="0"/>
              <a:t>2.2. Для охраны хозяйства от заноса парагриппа-3 необходимо комплектовать животноводческие фермы здоровыми животными из закрепленных за н репродукторных ферм, благополучных по инфекционным болезням. За специализированными хозяйствами (фермами и комплексами) закрепляют хозяйства-поставщики, где отсутствуют животные с клиническим проявлен болезни. </a:t>
            </a:r>
          </a:p>
        </p:txBody>
      </p:sp>
    </p:spTree>
    <p:extLst>
      <p:ext uri="{BB962C8B-B14F-4D97-AF65-F5344CB8AC3E}">
        <p14:creationId xmlns:p14="http://schemas.microsoft.com/office/powerpoint/2010/main" val="2401679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12192000" cy="4636394"/>
          </a:xfrm>
        </p:spPr>
        <p:txBody>
          <a:bodyPr>
            <a:normAutofit/>
          </a:bodyPr>
          <a:lstStyle/>
          <a:p>
            <a:r>
              <a:rPr lang="ru-RU" sz="3200" dirty="0"/>
              <a:t>Помещение заполняют животными с соблюдением принципа "свободно - занято" телятами одного возраста в течение 3 - 5 дней. В отдельных секциях (стан размещают телят из одного хозяйства-поставщика. Доукомплектование групп и перевод животных из одной группы в другую, а также ввод животных, </a:t>
            </a:r>
            <a:r>
              <a:rPr lang="ru-RU" sz="3200" dirty="0" err="1"/>
              <a:t>полученны</a:t>
            </a:r>
            <a:r>
              <a:rPr lang="ru-RU" sz="3200" dirty="0"/>
              <a:t> подсобных хозяйств населения, запрещаются. В течение 30 дней вновь поступившие на фермы и комплексы животные должны быть в карантине. </a:t>
            </a:r>
          </a:p>
        </p:txBody>
      </p:sp>
    </p:spTree>
    <p:extLst>
      <p:ext uri="{BB962C8B-B14F-4D97-AF65-F5344CB8AC3E}">
        <p14:creationId xmlns:p14="http://schemas.microsoft.com/office/powerpoint/2010/main" val="1545163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9559"/>
            <a:ext cx="12192000" cy="4539562"/>
          </a:xfrm>
        </p:spPr>
        <p:txBody>
          <a:bodyPr>
            <a:normAutofit/>
          </a:bodyPr>
          <a:lstStyle/>
          <a:p>
            <a:r>
              <a:rPr lang="ru-RU" sz="3200" dirty="0"/>
              <a:t>2.3. В хозяйствах-поставщиках не менее чем за 7 дней до транспортировки телят на комплекс или в другое хозяйство их подвергают профилактической вакцина против парагриппа-3. Животных прививают </a:t>
            </a:r>
            <a:r>
              <a:rPr lang="ru-RU" sz="3200" dirty="0" err="1"/>
              <a:t>вирусвакциной</a:t>
            </a:r>
            <a:r>
              <a:rPr lang="ru-RU" sz="3200" dirty="0"/>
              <a:t> "</a:t>
            </a:r>
            <a:r>
              <a:rPr lang="ru-RU" sz="3200" dirty="0" err="1"/>
              <a:t>Паравак</a:t>
            </a:r>
            <a:r>
              <a:rPr lang="ru-RU" sz="3200" dirty="0"/>
              <a:t>" в соответствии с наставлением по ее применению. При наличии у животных антител к вирусу и инфекционного </a:t>
            </a:r>
            <a:r>
              <a:rPr lang="ru-RU" sz="3200" dirty="0" err="1"/>
              <a:t>ринотрахеита</a:t>
            </a:r>
            <a:r>
              <a:rPr lang="ru-RU" sz="3200" dirty="0"/>
              <a:t> их прививают ассоциированной вакциной "Бивак". 2.4. Животных доставляют на комплекс специальным автотранспортом. </a:t>
            </a:r>
          </a:p>
        </p:txBody>
      </p:sp>
    </p:spTree>
    <p:extLst>
      <p:ext uri="{BB962C8B-B14F-4D97-AF65-F5344CB8AC3E}">
        <p14:creationId xmlns:p14="http://schemas.microsoft.com/office/powerpoint/2010/main" val="3027443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12192000" cy="4855335"/>
          </a:xfrm>
        </p:spPr>
        <p:txBody>
          <a:bodyPr>
            <a:noAutofit/>
          </a:bodyPr>
          <a:lstStyle/>
          <a:p>
            <a:r>
              <a:rPr lang="ru-RU" sz="3200" dirty="0"/>
              <a:t>2.5. Племенных животных, поступивших по импорту, </a:t>
            </a:r>
            <a:r>
              <a:rPr lang="ru-RU" sz="3200" dirty="0" err="1"/>
              <a:t>карантинируют</a:t>
            </a:r>
            <a:r>
              <a:rPr lang="ru-RU" sz="3200" dirty="0"/>
              <a:t> в течение 30 дней и используют в строгом соответствии с действующей Инструкцией ветеринарно-санитарных мероприятиях при импорте в СССР животных, продуктов и сырья животного происхождения и фуража". 2.6. Специализированные хозяйства (фермы и комплексы) переводят на режим работы предприятий закрытого типа, который предусматривает разделе территории ферм на производственную и хозяйственную зоны, выполнение санитарных правил обслуживающим персоналом со сменой одежды обуви и </a:t>
            </a:r>
            <a:r>
              <a:rPr lang="ru-RU" sz="3200" dirty="0" err="1"/>
              <a:t>обработ</a:t>
            </a:r>
            <a:r>
              <a:rPr lang="ru-RU" sz="3200" dirty="0"/>
              <a:t> санпропускниках, запрещение посещения ферм посторонними лицами, оборудование </a:t>
            </a:r>
            <a:r>
              <a:rPr lang="ru-RU" sz="3200" dirty="0" err="1"/>
              <a:t>дезбарьеров</a:t>
            </a:r>
            <a:r>
              <a:rPr lang="ru-RU" sz="3200" dirty="0"/>
              <a:t>, соблюдение правил личной гигиены. </a:t>
            </a:r>
          </a:p>
        </p:txBody>
      </p:sp>
    </p:spTree>
    <p:extLst>
      <p:ext uri="{BB962C8B-B14F-4D97-AF65-F5344CB8AC3E}">
        <p14:creationId xmlns:p14="http://schemas.microsoft.com/office/powerpoint/2010/main" val="4013630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12192000" cy="4058751"/>
          </a:xfrm>
        </p:spPr>
        <p:txBody>
          <a:bodyPr>
            <a:normAutofit/>
          </a:bodyPr>
          <a:lstStyle/>
          <a:p>
            <a:r>
              <a:rPr lang="ru-RU" sz="3200" dirty="0"/>
              <a:t>2.7. В животноводческих помещениях поддерживают необходимый микроклимат и регулярно проводят профилактическую дезинфекцию</a:t>
            </a:r>
          </a:p>
        </p:txBody>
      </p:sp>
    </p:spTree>
    <p:extLst>
      <p:ext uri="{BB962C8B-B14F-4D97-AF65-F5344CB8AC3E}">
        <p14:creationId xmlns:p14="http://schemas.microsoft.com/office/powerpoint/2010/main" val="3012329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795" y="0"/>
            <a:ext cx="10353762" cy="970450"/>
          </a:xfrm>
        </p:spPr>
        <p:txBody>
          <a:bodyPr>
            <a:normAutofit fontScale="90000"/>
          </a:bodyPr>
          <a:lstStyle/>
          <a:p>
            <a:r>
              <a:rPr lang="ru-RU" dirty="0"/>
              <a:t>Мероприятия по оздоровлению хозяйств от парагриппа-3 крупного рогатого скота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140021"/>
            <a:ext cx="12192000" cy="4058751"/>
          </a:xfrm>
        </p:spPr>
        <p:txBody>
          <a:bodyPr>
            <a:normAutofit/>
          </a:bodyPr>
          <a:lstStyle/>
          <a:p>
            <a:r>
              <a:rPr lang="ru-RU" sz="3200" dirty="0"/>
              <a:t>3.1. При установлении в соответствии с п. 1.5 настоящей Инструкции диагноза на парагрипп-3 хозяйство (ферму) объявляют неблагополучным по этой боле вводят ограничения и проводят мероприятия по оздоровлению поголовья в соответствии с утвержденным планом. </a:t>
            </a:r>
          </a:p>
        </p:txBody>
      </p:sp>
    </p:spTree>
    <p:extLst>
      <p:ext uri="{BB962C8B-B14F-4D97-AF65-F5344CB8AC3E}">
        <p14:creationId xmlns:p14="http://schemas.microsoft.com/office/powerpoint/2010/main" val="563229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12192000" cy="4700789"/>
          </a:xfrm>
        </p:spPr>
        <p:txBody>
          <a:bodyPr>
            <a:noAutofit/>
          </a:bodyPr>
          <a:lstStyle/>
          <a:p>
            <a:r>
              <a:rPr lang="ru-RU" sz="3200" dirty="0"/>
              <a:t>3.2. Больных животных изолируют в отдельные секции и лечат гипериммунной сывороткой, неспецифическим глобулином или сывороткой </a:t>
            </a:r>
            <a:r>
              <a:rPr lang="ru-RU" sz="3200" dirty="0" err="1"/>
              <a:t>реконвалесцен</a:t>
            </a:r>
            <a:r>
              <a:rPr lang="ru-RU" sz="3200" dirty="0"/>
              <a:t> Одновременно применяют антибиотики, сульфаниламиды и </a:t>
            </a:r>
            <a:r>
              <a:rPr lang="ru-RU" sz="3200" dirty="0" err="1"/>
              <a:t>нитрофурановые</a:t>
            </a:r>
            <a:r>
              <a:rPr lang="ru-RU" sz="3200" dirty="0"/>
              <a:t> препараты. С освободившихся помещениях (секциях) до механической очистки </a:t>
            </a:r>
            <a:r>
              <a:rPr lang="ru-RU" sz="3200" dirty="0" err="1"/>
              <a:t>пров</a:t>
            </a:r>
            <a:r>
              <a:rPr lang="ru-RU" sz="3200" dirty="0"/>
              <a:t> дезинфекцию. Остальных животных прививают </a:t>
            </a:r>
            <a:r>
              <a:rPr lang="ru-RU" sz="3200" dirty="0" err="1"/>
              <a:t>вирусвакциной</a:t>
            </a:r>
            <a:r>
              <a:rPr lang="ru-RU" sz="3200" dirty="0"/>
              <a:t> "</a:t>
            </a:r>
            <a:r>
              <a:rPr lang="ru-RU" sz="3200" dirty="0" err="1"/>
              <a:t>Паравак</a:t>
            </a:r>
            <a:r>
              <a:rPr lang="ru-RU" sz="3200" dirty="0"/>
              <a:t>", а при наличии смешанной с ИРТ инфекций - ассоциированной вакциной "Бивак" </a:t>
            </a:r>
            <a:r>
              <a:rPr lang="ru-RU" sz="3200" dirty="0" err="1"/>
              <a:t>согла</a:t>
            </a:r>
            <a:r>
              <a:rPr lang="ru-RU" sz="3200" dirty="0"/>
              <a:t> наставлению по ее применению. Так же поступают в отношении прививок и всех коров-матерей.</a:t>
            </a:r>
          </a:p>
        </p:txBody>
      </p:sp>
    </p:spTree>
    <p:extLst>
      <p:ext uri="{BB962C8B-B14F-4D97-AF65-F5344CB8AC3E}">
        <p14:creationId xmlns:p14="http://schemas.microsoft.com/office/powerpoint/2010/main" val="1022638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12192000" cy="4237149"/>
          </a:xfrm>
        </p:spPr>
        <p:txBody>
          <a:bodyPr>
            <a:noAutofit/>
          </a:bodyPr>
          <a:lstStyle/>
          <a:p>
            <a:r>
              <a:rPr lang="ru-RU" sz="3200" dirty="0"/>
              <a:t>3.3. В хозяйстве (на ферме) вводят ограничения, согласно которым запрещают: ввоз в хозяйство (на ферму) и вывоз животных в другие хозяйства, перегруппировку неблагополучного поголовья, а также посещение неблагополучных ф (помещений) лицами, не связанными с обслуживанием животных. </a:t>
            </a:r>
            <a:endParaRPr lang="ru-RU" sz="3200" dirty="0" smtClean="0"/>
          </a:p>
          <a:p>
            <a:r>
              <a:rPr lang="ru-RU" sz="3200" dirty="0" smtClean="0"/>
              <a:t>3.4</a:t>
            </a:r>
            <a:r>
              <a:rPr lang="ru-RU" sz="3200" dirty="0"/>
              <a:t>. Разрешается вывозить на специально оборудованном транспорте животных для убоя на мясокомбинат. Трупы животных подвергают утилизации. </a:t>
            </a:r>
          </a:p>
        </p:txBody>
      </p:sp>
    </p:spTree>
    <p:extLst>
      <p:ext uri="{BB962C8B-B14F-4D97-AF65-F5344CB8AC3E}">
        <p14:creationId xmlns:p14="http://schemas.microsoft.com/office/powerpoint/2010/main" val="2510626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12192000" cy="4058751"/>
          </a:xfrm>
        </p:spPr>
        <p:txBody>
          <a:bodyPr>
            <a:noAutofit/>
          </a:bodyPr>
          <a:lstStyle/>
          <a:p>
            <a:r>
              <a:rPr lang="ru-RU" sz="3200" dirty="0"/>
              <a:t>3.5. Дезинфекцию станков, предметов ухода, оборудования и транспортных средств на неблагополучной ферме (в помещении) проводят в </a:t>
            </a:r>
            <a:r>
              <a:rPr lang="ru-RU" sz="3200" dirty="0" err="1"/>
              <a:t>соответстви</a:t>
            </a:r>
            <a:r>
              <a:rPr lang="ru-RU" sz="3200" dirty="0"/>
              <a:t> действующей Инструкцией по проведению ветеринарной дезинфекции, </a:t>
            </a:r>
            <a:r>
              <a:rPr lang="ru-RU" sz="3200" dirty="0" err="1"/>
              <a:t>дезинвазии</a:t>
            </a:r>
            <a:r>
              <a:rPr lang="ru-RU" sz="3200" dirty="0"/>
              <a:t>, дезинсекции и дератизации. </a:t>
            </a:r>
            <a:endParaRPr lang="ru-RU" sz="3200" dirty="0" smtClean="0"/>
          </a:p>
          <a:p>
            <a:r>
              <a:rPr lang="ru-RU" sz="3200" dirty="0" smtClean="0"/>
              <a:t>3.6</a:t>
            </a:r>
            <a:r>
              <a:rPr lang="ru-RU" sz="3200" dirty="0"/>
              <a:t>. Руководители, зоотехнические и ветеринарные специалисты хозяйства должны принять меры к устранению нарушений в кормлении и содержании живот отягощающих течение болезни. </a:t>
            </a:r>
          </a:p>
        </p:txBody>
      </p:sp>
    </p:spTree>
    <p:extLst>
      <p:ext uri="{BB962C8B-B14F-4D97-AF65-F5344CB8AC3E}">
        <p14:creationId xmlns:p14="http://schemas.microsoft.com/office/powerpoint/2010/main" val="3778762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12192000" cy="4533363"/>
          </a:xfrm>
        </p:spPr>
        <p:txBody>
          <a:bodyPr>
            <a:noAutofit/>
          </a:bodyPr>
          <a:lstStyle/>
          <a:p>
            <a:r>
              <a:rPr lang="ru-RU" sz="3200" dirty="0"/>
              <a:t>3.7. Туши убитых животных после созревания мяса и при отсутствии в нем дегенеративных изменений выпускают без ограничений. При </a:t>
            </a:r>
            <a:r>
              <a:rPr lang="ru-RU" sz="3200" dirty="0" err="1"/>
              <a:t>обнаруже</a:t>
            </a:r>
            <a:r>
              <a:rPr lang="ru-RU" sz="3200" dirty="0"/>
              <a:t> воспалительных и некротических очагов на слизистой носовой полости, трахеи, легких, желудочно-кишечного тракта эти органы подвергают технической утилизации. </a:t>
            </a:r>
            <a:endParaRPr lang="ru-RU" sz="3200" dirty="0" smtClean="0"/>
          </a:p>
          <a:p>
            <a:r>
              <a:rPr lang="ru-RU" sz="3200" dirty="0" smtClean="0"/>
              <a:t>3.8</a:t>
            </a:r>
            <a:r>
              <a:rPr lang="ru-RU" sz="3200" dirty="0"/>
              <a:t>. Хозяйство объявляют благополучным по парагриппу-3 и снимают ограничения через 14 дней после последнего случая выздоровления или убоя боль животного. Перед снятием ограничений помещения, где находились больные животные, подвергают заключительной дезинфекции, о чем составляют акт.</a:t>
            </a:r>
          </a:p>
        </p:txBody>
      </p:sp>
    </p:spTree>
    <p:extLst>
      <p:ext uri="{BB962C8B-B14F-4D97-AF65-F5344CB8AC3E}">
        <p14:creationId xmlns:p14="http://schemas.microsoft.com/office/powerpoint/2010/main" val="1976192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795" y="0"/>
            <a:ext cx="10353762" cy="970450"/>
          </a:xfrm>
        </p:spPr>
        <p:txBody>
          <a:bodyPr/>
          <a:lstStyle/>
          <a:p>
            <a:r>
              <a:rPr lang="ru-RU" dirty="0">
                <a:effectLst/>
              </a:rPr>
              <a:t>Этиология.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970450"/>
            <a:ext cx="12192000" cy="4058751"/>
          </a:xfrm>
        </p:spPr>
        <p:txBody>
          <a:bodyPr>
            <a:noAutofit/>
          </a:bodyPr>
          <a:lstStyle/>
          <a:p>
            <a:r>
              <a:rPr lang="ru-RU" sz="3200" dirty="0">
                <a:effectLst/>
              </a:rPr>
              <a:t>Возбудитель П. к. р. с.— вирус, относящийся к сем. </a:t>
            </a:r>
            <a:r>
              <a:rPr lang="ru-RU" sz="3200" dirty="0" err="1">
                <a:effectLst/>
              </a:rPr>
              <a:t>Paramyxoviridae</a:t>
            </a:r>
            <a:r>
              <a:rPr lang="ru-RU" sz="3200" dirty="0">
                <a:effectLst/>
              </a:rPr>
              <a:t> (см. </a:t>
            </a:r>
            <a:r>
              <a:rPr lang="ru-RU" sz="3200" b="1" i="1" dirty="0" err="1">
                <a:effectLst/>
              </a:rPr>
              <a:t>Парамиксовирусы</a:t>
            </a:r>
            <a:r>
              <a:rPr lang="ru-RU" sz="3200" dirty="0">
                <a:effectLst/>
              </a:rPr>
              <a:t>). Вирус содержит фермент нейраминидазу, обладает </a:t>
            </a:r>
            <a:r>
              <a:rPr lang="ru-RU" sz="3200" dirty="0" err="1">
                <a:effectLst/>
              </a:rPr>
              <a:t>гемолитич</a:t>
            </a:r>
            <a:r>
              <a:rPr lang="ru-RU" sz="3200" dirty="0">
                <a:effectLst/>
              </a:rPr>
              <a:t>., </a:t>
            </a:r>
            <a:r>
              <a:rPr lang="ru-RU" sz="3200" dirty="0" err="1">
                <a:effectLst/>
              </a:rPr>
              <a:t>гемагглютинирующим</a:t>
            </a:r>
            <a:r>
              <a:rPr lang="ru-RU" sz="3200" dirty="0">
                <a:effectLst/>
              </a:rPr>
              <a:t> и </a:t>
            </a:r>
            <a:r>
              <a:rPr lang="ru-RU" sz="3200" dirty="0" err="1">
                <a:effectLst/>
              </a:rPr>
              <a:t>гемадсорбирующим</a:t>
            </a:r>
            <a:r>
              <a:rPr lang="ru-RU" sz="3200" dirty="0">
                <a:effectLst/>
              </a:rPr>
              <a:t> свойствами, размножается в культуре клеток различных органов </a:t>
            </a:r>
            <a:r>
              <a:rPr lang="ru-RU" sz="3200" dirty="0" err="1">
                <a:effectLst/>
              </a:rPr>
              <a:t>кр</a:t>
            </a:r>
            <a:r>
              <a:rPr lang="ru-RU" sz="3200" dirty="0">
                <a:effectLst/>
              </a:rPr>
              <a:t>. рог. скота и др. видов животных. Вирус инактивируется эфиром, хлороформом, растворами к-т и щелочей, ультрафиолетовыми лучами и нагреванием, но хорошо сохраняется при низких темп-</a:t>
            </a:r>
            <a:r>
              <a:rPr lang="ru-RU" sz="3200" dirty="0" err="1">
                <a:effectLst/>
              </a:rPr>
              <a:t>рах</a:t>
            </a:r>
            <a:r>
              <a:rPr lang="ru-RU" sz="3200" dirty="0">
                <a:effectLst/>
              </a:rPr>
              <a:t> и в </a:t>
            </a:r>
            <a:r>
              <a:rPr lang="ru-RU" sz="3200" dirty="0" err="1">
                <a:effectLst/>
              </a:rPr>
              <a:t>лиофилизированном</a:t>
            </a:r>
            <a:r>
              <a:rPr lang="ru-RU" sz="3200" dirty="0">
                <a:effectLst/>
              </a:rPr>
              <a:t> состоянии.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866522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795" y="0"/>
            <a:ext cx="10353762" cy="970450"/>
          </a:xfrm>
        </p:spPr>
        <p:txBody>
          <a:bodyPr/>
          <a:lstStyle/>
          <a:p>
            <a:r>
              <a:rPr lang="ru-RU" dirty="0">
                <a:effectLst/>
              </a:rPr>
              <a:t>Эпизоотология. 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949227"/>
            <a:ext cx="12192000" cy="4058751"/>
          </a:xfrm>
        </p:spPr>
        <p:txBody>
          <a:bodyPr>
            <a:noAutofit/>
          </a:bodyPr>
          <a:lstStyle/>
          <a:p>
            <a:r>
              <a:rPr lang="ru-RU" sz="3200" dirty="0">
                <a:effectLst/>
              </a:rPr>
              <a:t>В </a:t>
            </a:r>
            <a:r>
              <a:rPr lang="ru-RU" sz="3200" dirty="0" err="1">
                <a:effectLst/>
              </a:rPr>
              <a:t>естеств</a:t>
            </a:r>
            <a:r>
              <a:rPr lang="ru-RU" sz="3200" dirty="0">
                <a:effectLst/>
              </a:rPr>
              <a:t>. условиях вирус поражает в основном </a:t>
            </a:r>
            <a:r>
              <a:rPr lang="ru-RU" sz="3200" dirty="0" err="1">
                <a:effectLst/>
              </a:rPr>
              <a:t>кр</a:t>
            </a:r>
            <a:r>
              <a:rPr lang="ru-RU" sz="3200" dirty="0">
                <a:effectLst/>
              </a:rPr>
              <a:t>. рог. скот, редко — овец, лошадей и буйволов. Особенно восприимчивы телята в возрасте от 10 </a:t>
            </a:r>
            <a:r>
              <a:rPr lang="ru-RU" sz="3200" dirty="0" err="1">
                <a:effectLst/>
              </a:rPr>
              <a:t>сут</a:t>
            </a:r>
            <a:r>
              <a:rPr lang="ru-RU" sz="3200" dirty="0">
                <a:effectLst/>
              </a:rPr>
              <a:t> до 5—6 </a:t>
            </a:r>
            <a:r>
              <a:rPr lang="ru-RU" sz="3200" dirty="0" err="1">
                <a:effectLst/>
              </a:rPr>
              <a:t>мес</a:t>
            </a:r>
            <a:r>
              <a:rPr lang="ru-RU" sz="3200" dirty="0">
                <a:effectLst/>
              </a:rPr>
              <a:t> (чаще и тяжелее болеют телята старше 2—3-месячного возраста). Источник возбудителя инфекции — больные животные и вирусоносители. Заражение происходит аэрогенно, возможно и перорально. Не исключена возможность передачи вируса половым путём. П. к. р. с. возникает чаще в холодное время года, протекает </a:t>
            </a:r>
            <a:r>
              <a:rPr lang="ru-RU" sz="3200" dirty="0" err="1">
                <a:effectLst/>
              </a:rPr>
              <a:t>эпизоотически</a:t>
            </a:r>
            <a:r>
              <a:rPr lang="ru-RU" sz="3200" dirty="0">
                <a:effectLst/>
              </a:rPr>
              <a:t>, часто встречается в сочетании с др. вирусными и </a:t>
            </a:r>
            <a:r>
              <a:rPr lang="ru-RU" sz="3200" dirty="0" err="1">
                <a:effectLst/>
              </a:rPr>
              <a:t>хламидозойными</a:t>
            </a:r>
            <a:r>
              <a:rPr lang="ru-RU" sz="3200" dirty="0">
                <a:effectLst/>
              </a:rPr>
              <a:t> заболеваниями. Болезни способствуют транспортировка и перегруппировка телят.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4236309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795" y="0"/>
            <a:ext cx="10353762" cy="970450"/>
          </a:xfrm>
        </p:spPr>
        <p:txBody>
          <a:bodyPr/>
          <a:lstStyle/>
          <a:p>
            <a:r>
              <a:rPr lang="ru-RU" dirty="0">
                <a:effectLst/>
              </a:rPr>
              <a:t>Иммунитет.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970450"/>
            <a:ext cx="12192000" cy="5700806"/>
          </a:xfrm>
        </p:spPr>
        <p:txBody>
          <a:bodyPr>
            <a:normAutofit/>
          </a:bodyPr>
          <a:lstStyle/>
          <a:p>
            <a:r>
              <a:rPr lang="ru-RU" sz="3200" dirty="0">
                <a:effectLst/>
              </a:rPr>
              <a:t>Переболевшие животные невосприимчивы к повторному заражению. Телята, родившиеся от иммунных коров, получают с молозивом антитела, Вакцинация телят более эффективна в период угасания материнских антител.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975741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795" y="0"/>
            <a:ext cx="10353762" cy="970450"/>
          </a:xfrm>
        </p:spPr>
        <p:txBody>
          <a:bodyPr/>
          <a:lstStyle/>
          <a:p>
            <a:r>
              <a:rPr lang="ru-RU" dirty="0">
                <a:effectLst/>
              </a:rPr>
              <a:t>Симптомы и течение.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830927"/>
            <a:ext cx="12192000" cy="6027073"/>
          </a:xfrm>
        </p:spPr>
        <p:txBody>
          <a:bodyPr>
            <a:normAutofit/>
          </a:bodyPr>
          <a:lstStyle/>
          <a:p>
            <a:r>
              <a:rPr lang="ru-RU" sz="3200" dirty="0" err="1">
                <a:effectLst/>
              </a:rPr>
              <a:t>Инкубац</a:t>
            </a:r>
            <a:r>
              <a:rPr lang="ru-RU" sz="3200" dirty="0">
                <a:effectLst/>
              </a:rPr>
              <a:t>. период 24—30 ч. Заболевание чаще начинается с лихорадки на 2—3-й </a:t>
            </a:r>
            <a:r>
              <a:rPr lang="ru-RU" sz="3200" dirty="0" err="1">
                <a:effectLst/>
              </a:rPr>
              <a:t>сут</a:t>
            </a:r>
            <a:r>
              <a:rPr lang="ru-RU" sz="3200" dirty="0">
                <a:effectLst/>
              </a:rPr>
              <a:t> после заражения, макс. подъем темп-</a:t>
            </a:r>
            <a:r>
              <a:rPr lang="ru-RU" sz="3200" dirty="0" err="1">
                <a:effectLst/>
              </a:rPr>
              <a:t>ры</a:t>
            </a:r>
            <a:r>
              <a:rPr lang="ru-RU" sz="3200" dirty="0">
                <a:effectLst/>
              </a:rPr>
              <a:t> до 41ºС и более отмечают на 3—4-е или 6—7-е </a:t>
            </a:r>
            <a:r>
              <a:rPr lang="ru-RU" sz="3200" dirty="0" err="1">
                <a:effectLst/>
              </a:rPr>
              <a:t>сут</a:t>
            </a:r>
            <a:r>
              <a:rPr lang="ru-RU" sz="3200" dirty="0">
                <a:effectLst/>
              </a:rPr>
              <a:t>. Аппетит ухудшается, дыхание становится поверхностным и частым, появляются </a:t>
            </a:r>
            <a:r>
              <a:rPr lang="ru-RU" sz="3200" dirty="0" err="1">
                <a:effectLst/>
              </a:rPr>
              <a:t>слизисто</a:t>
            </a:r>
            <a:r>
              <a:rPr lang="ru-RU" sz="3200" dirty="0">
                <a:effectLst/>
              </a:rPr>
              <a:t>-гнойные истечения из носа, слезотечение и кашель. Иногда первые симптомы болезни — серозный конъюнктивит и ринит, чрезмерное слюноотделение, а у </a:t>
            </a:r>
            <a:r>
              <a:rPr lang="ru-RU" sz="3200" dirty="0" err="1">
                <a:effectLst/>
              </a:rPr>
              <a:t>нек-рых</a:t>
            </a:r>
            <a:r>
              <a:rPr lang="ru-RU" sz="3200" dirty="0">
                <a:effectLst/>
              </a:rPr>
              <a:t> телят — и диарея. У взрослых животных болезнь, как правило, не сопровождается симптомами респираторного заболевания. У стельных коров инфекция может привести к внутриутробному заражению плода, абортам или рождению нежизнеспособных телят.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422299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795" y="0"/>
            <a:ext cx="10353762" cy="970450"/>
          </a:xfrm>
        </p:spPr>
        <p:txBody>
          <a:bodyPr/>
          <a:lstStyle/>
          <a:p>
            <a:r>
              <a:rPr lang="ru-RU" dirty="0">
                <a:effectLst/>
              </a:rPr>
              <a:t>Патологоанатомические </a:t>
            </a:r>
            <a:r>
              <a:rPr lang="ru-RU" dirty="0" smtClean="0">
                <a:effectLst/>
              </a:rPr>
              <a:t>изменения.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1062" y="990009"/>
            <a:ext cx="12050937" cy="5867991"/>
          </a:xfrm>
        </p:spPr>
        <p:txBody>
          <a:bodyPr>
            <a:normAutofit/>
          </a:bodyPr>
          <a:lstStyle/>
          <a:p>
            <a:r>
              <a:rPr lang="ru-RU" sz="3200" dirty="0">
                <a:effectLst/>
              </a:rPr>
              <a:t>Патологоанатомические изменения в основном наблюдаются в органах дыхания. Слизистая оболочка носовой полости, трахеи и бронхов покрасневшая. В трахее и бронхах </a:t>
            </a:r>
            <a:r>
              <a:rPr lang="ru-RU" sz="3200" dirty="0" err="1">
                <a:effectLst/>
              </a:rPr>
              <a:t>слизисто</a:t>
            </a:r>
            <a:r>
              <a:rPr lang="ru-RU" sz="3200" dirty="0">
                <a:effectLst/>
              </a:rPr>
              <a:t>-гнойный пенистый экссудат. В лёгких видны участки уплотнения красного цвета. Заглоточные и бронхиальные </a:t>
            </a:r>
            <a:r>
              <a:rPr lang="ru-RU" sz="3200" dirty="0" err="1">
                <a:effectLst/>
              </a:rPr>
              <a:t>лимфатич</a:t>
            </a:r>
            <a:r>
              <a:rPr lang="ru-RU" sz="3200" dirty="0">
                <a:effectLst/>
              </a:rPr>
              <a:t>. узлы могут быть увеличены.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542505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795" y="0"/>
            <a:ext cx="10353762" cy="970450"/>
          </a:xfrm>
        </p:spPr>
        <p:txBody>
          <a:bodyPr/>
          <a:lstStyle/>
          <a:p>
            <a:r>
              <a:rPr lang="ru-RU" dirty="0">
                <a:effectLst/>
              </a:rPr>
              <a:t>Диагноз.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830928"/>
            <a:ext cx="12192000" cy="6027072"/>
          </a:xfrm>
        </p:spPr>
        <p:txBody>
          <a:bodyPr>
            <a:normAutofit/>
          </a:bodyPr>
          <a:lstStyle/>
          <a:p>
            <a:r>
              <a:rPr lang="ru-RU" sz="3200" dirty="0">
                <a:effectLst/>
              </a:rPr>
              <a:t>Ввиду сходства симптомов П. к. р. с. с другими респираторными вирусными болезнями и возможности течения смешанной инфекции решающее значение в постановке диагноза имеют результаты лабораторных исследований — обнаружение вирусных антигенов в эпителии респираторных путей, изоляция вируса в культуре клеток, выявление антител в парных пробах сывороток крови животных, взятых в самом начале болезни и через 2 </a:t>
            </a:r>
            <a:r>
              <a:rPr lang="ru-RU" sz="3200" dirty="0" err="1">
                <a:effectLst/>
              </a:rPr>
              <a:t>нед</a:t>
            </a:r>
            <a:r>
              <a:rPr lang="ru-RU" sz="3200" dirty="0">
                <a:effectLst/>
              </a:rPr>
              <a:t>. П. к. р. с. дифференцируют от аденовирусной бронхопневмонии, </a:t>
            </a:r>
            <a:r>
              <a:rPr lang="ru-RU" sz="3200" dirty="0" err="1">
                <a:effectLst/>
              </a:rPr>
              <a:t>инфекц</a:t>
            </a:r>
            <a:r>
              <a:rPr lang="ru-RU" sz="3200" dirty="0">
                <a:effectLst/>
              </a:rPr>
              <a:t>. </a:t>
            </a:r>
            <a:r>
              <a:rPr lang="ru-RU" sz="3200" dirty="0" err="1">
                <a:effectLst/>
              </a:rPr>
              <a:t>ринотрахеита</a:t>
            </a:r>
            <a:r>
              <a:rPr lang="ru-RU" sz="3200" dirty="0">
                <a:effectLst/>
              </a:rPr>
              <a:t>, вирусной диареи, респираторно-синцитиальной и </a:t>
            </a:r>
            <a:r>
              <a:rPr lang="ru-RU" sz="3200" dirty="0" err="1">
                <a:effectLst/>
              </a:rPr>
              <a:t>хламидозойной</a:t>
            </a:r>
            <a:r>
              <a:rPr lang="ru-RU" sz="3200" dirty="0">
                <a:effectLst/>
              </a:rPr>
              <a:t> инфекций.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198063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795" y="0"/>
            <a:ext cx="10353762" cy="970450"/>
          </a:xfrm>
        </p:spPr>
        <p:txBody>
          <a:bodyPr/>
          <a:lstStyle/>
          <a:p>
            <a:r>
              <a:rPr lang="ru-RU" dirty="0">
                <a:effectLst/>
              </a:rPr>
              <a:t>Лечение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970450"/>
            <a:ext cx="12192000" cy="4490192"/>
          </a:xfrm>
        </p:spPr>
        <p:txBody>
          <a:bodyPr>
            <a:normAutofit/>
          </a:bodyPr>
          <a:lstStyle/>
          <a:p>
            <a:r>
              <a:rPr lang="ru-RU" sz="3200" dirty="0">
                <a:effectLst/>
              </a:rPr>
              <a:t>Лечение симптоматическое, направленное против </a:t>
            </a:r>
            <a:r>
              <a:rPr lang="ru-RU" sz="3200" dirty="0" err="1">
                <a:effectLst/>
              </a:rPr>
              <a:t>секундарной</a:t>
            </a:r>
            <a:r>
              <a:rPr lang="ru-RU" sz="3200" dirty="0">
                <a:effectLst/>
              </a:rPr>
              <a:t> микрофлоры, осложняющей течение и исход болезни.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146426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0764" y="0"/>
            <a:ext cx="10353762" cy="970450"/>
          </a:xfrm>
        </p:spPr>
        <p:txBody>
          <a:bodyPr>
            <a:normAutofit fontScale="90000"/>
          </a:bodyPr>
          <a:lstStyle/>
          <a:p>
            <a:r>
              <a:rPr lang="ru-RU" dirty="0"/>
              <a:t>Мероприятия по предупреждению парагриппа-3 крупного рогатого скота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015767"/>
            <a:ext cx="12192000" cy="5842233"/>
          </a:xfrm>
        </p:spPr>
        <p:txBody>
          <a:bodyPr>
            <a:normAutofit/>
          </a:bodyPr>
          <a:lstStyle/>
          <a:p>
            <a:r>
              <a:rPr lang="ru-RU" sz="3200" dirty="0"/>
              <a:t>2.1. Профилактические мероприятия по предупреждению парагриппа-3 крупного рогатого скота заключаются в охране хозяйства (фермы) от заноса возбуди инфекции, проведении комплекса мер, направленных на повышение общей резистентности животных, строгом соблюдении действующих ветеринарно-санитар правил для специализированных хозяйств (ферм и комплексов), своевременной диагностике заболевания, уничтожении вируса во внешней среде (</a:t>
            </a:r>
            <a:r>
              <a:rPr lang="ru-RU" sz="3200" dirty="0" err="1"/>
              <a:t>профилактичес</a:t>
            </a:r>
            <a:r>
              <a:rPr lang="ru-RU" sz="3200" dirty="0"/>
              <a:t> дезинфекции). </a:t>
            </a:r>
          </a:p>
        </p:txBody>
      </p:sp>
    </p:spTree>
    <p:extLst>
      <p:ext uri="{BB962C8B-B14F-4D97-AF65-F5344CB8AC3E}">
        <p14:creationId xmlns:p14="http://schemas.microsoft.com/office/powerpoint/2010/main" val="8471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рифель">
  <a:themeElements>
    <a:clrScheme name="Грифель">
      <a:dk1>
        <a:sysClr val="windowText" lastClr="000000"/>
      </a:dk1>
      <a:lt1>
        <a:sysClr val="window" lastClr="FFFFFF"/>
      </a:lt1>
      <a:dk2>
        <a:srgbClr val="212123"/>
      </a:dk2>
      <a:lt2>
        <a:srgbClr val="DADADA"/>
      </a:lt2>
      <a:accent1>
        <a:srgbClr val="BC451B"/>
      </a:accent1>
      <a:accent2>
        <a:srgbClr val="D3BA68"/>
      </a:accent2>
      <a:accent3>
        <a:srgbClr val="BB8640"/>
      </a:accent3>
      <a:accent4>
        <a:srgbClr val="AD9277"/>
      </a:accent4>
      <a:accent5>
        <a:srgbClr val="A55A43"/>
      </a:accent5>
      <a:accent6>
        <a:srgbClr val="AD9D7B"/>
      </a:accent6>
      <a:hlink>
        <a:srgbClr val="E98052"/>
      </a:hlink>
      <a:folHlink>
        <a:srgbClr val="F4B69B"/>
      </a:folHlink>
    </a:clrScheme>
    <a:fontScheme name="Грифель">
      <a:majorFont>
        <a:latin typeface="Calisto MT" panose="02040603050505030304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sto MT" panose="02040603050505030304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ифель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hardEdge"/>
          </a:sp3d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lumMod val="80000"/>
              </a:schemeClr>
              <a:schemeClr val="phClr">
                <a:tint val="98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ate" id="{C3F70B94-7CE9-428E-ADC1-3269CC2C3385}" vid="{3F2DE9A5-64E6-437C-A389-CC4477E817E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TM04033929[[fn=Сланец]]</Template>
  <TotalTime>22</TotalTime>
  <Words>1111</Words>
  <Application>Microsoft Office PowerPoint</Application>
  <PresentationFormat>Широкоэкранный</PresentationFormat>
  <Paragraphs>38</Paragraphs>
  <Slides>19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4" baseType="lpstr">
      <vt:lpstr>Calisto MT</vt:lpstr>
      <vt:lpstr>Times New Roman</vt:lpstr>
      <vt:lpstr>Trebuchet MS</vt:lpstr>
      <vt:lpstr>Wingdings 2</vt:lpstr>
      <vt:lpstr>Грифель</vt:lpstr>
      <vt:lpstr>ПАРАГРИПП-3 КРУПНОГО РОГАТОГО СКОТА</vt:lpstr>
      <vt:lpstr>Этиология.</vt:lpstr>
      <vt:lpstr>Эпизоотология. </vt:lpstr>
      <vt:lpstr>Иммунитет.</vt:lpstr>
      <vt:lpstr>Симптомы и течение.</vt:lpstr>
      <vt:lpstr>Патологоанатомические изменения.</vt:lpstr>
      <vt:lpstr>Диагноз.</vt:lpstr>
      <vt:lpstr>Лечение</vt:lpstr>
      <vt:lpstr>Мероприятия по предупреждению парагриппа-3 крупного рогатого скота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Мероприятия по оздоровлению хозяйств от парагриппа-3 крупного рогатого скота 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ПАРАГРИПП-3 КРУПНОГО РОГАТОГО СКОТА</dc:title>
  <dc:creator>Daria</dc:creator>
  <cp:lastModifiedBy>Daria</cp:lastModifiedBy>
  <cp:revision>3</cp:revision>
  <dcterms:created xsi:type="dcterms:W3CDTF">2020-04-22T17:19:08Z</dcterms:created>
  <dcterms:modified xsi:type="dcterms:W3CDTF">2020-04-22T17:41:14Z</dcterms:modified>
</cp:coreProperties>
</file>