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1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8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2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357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03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42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54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2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52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4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74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1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22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4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3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055BF17-A536-4C82-B41D-6791EE6EA27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47FAA70-82DA-42E3-B5A8-C1E6733E4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41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8423" y="584684"/>
            <a:ext cx="9440034" cy="1828801"/>
          </a:xfrm>
        </p:spPr>
        <p:txBody>
          <a:bodyPr/>
          <a:lstStyle/>
          <a:p>
            <a:r>
              <a:rPr lang="ru-RU" dirty="0" smtClean="0"/>
              <a:t>ПАРАГРИПП-3 </a:t>
            </a:r>
            <a:r>
              <a:rPr lang="ru-RU" dirty="0"/>
              <a:t>КРУПНОГО РОГАТОГО СКОТА</a:t>
            </a:r>
          </a:p>
        </p:txBody>
      </p:sp>
      <p:sp>
        <p:nvSpPr>
          <p:cNvPr id="4" name="Подзаголовок 3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0" y="3302125"/>
            <a:ext cx="9440034" cy="1049867"/>
          </a:xfrm>
          <a:prstGeom prst="rect">
            <a:avLst/>
          </a:prstGeom>
          <a:noFill/>
          <a:ln>
            <a:noFill/>
          </a:ln>
          <a:effectLst>
            <a:outerShdw blurRad="25400" dir="17880000">
              <a:srgbClr val="000000">
                <a:alpha val="4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543 группы</a:t>
            </a:r>
          </a:p>
          <a:p>
            <a:pPr algn="l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Кондратьева Дарья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ветеринарных наук,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</a:p>
          <a:p>
            <a:pPr algn="l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Кучина Любовь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11325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2438"/>
            <a:ext cx="12093262" cy="5840328"/>
          </a:xfrm>
        </p:spPr>
        <p:txBody>
          <a:bodyPr>
            <a:normAutofit/>
          </a:bodyPr>
          <a:lstStyle/>
          <a:p>
            <a:r>
              <a:rPr lang="ru-RU" sz="3200" dirty="0"/>
              <a:t>2.2. Для охраны хозяйства от заноса парагриппа-3 необходимо комплектовать животноводческие фермы здоровыми животными из закрепленных за н репродукторных ферм, благополучных по инфекционным болезням. За специализированными хозяйствами (фермами и комплексами) закрепляют хозяйства-поставщики, где отсутствуют животные с клиническим проявлен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2401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636394"/>
          </a:xfrm>
        </p:spPr>
        <p:txBody>
          <a:bodyPr>
            <a:normAutofit/>
          </a:bodyPr>
          <a:lstStyle/>
          <a:p>
            <a:r>
              <a:rPr lang="ru-RU" sz="3200" dirty="0"/>
              <a:t>Помещение заполняют животными с соблюдением принципа "свободно - занято" телятами одного возраста в течение 3 - 5 дней. В отдельных секциях (стан размещают телят из одного хозяйства-поставщика. Доукомплектование групп и перевод животных из одной группы в другую, а также ввод животных, </a:t>
            </a:r>
            <a:r>
              <a:rPr lang="ru-RU" sz="3200" dirty="0" err="1"/>
              <a:t>полученны</a:t>
            </a:r>
            <a:r>
              <a:rPr lang="ru-RU" sz="3200" dirty="0"/>
              <a:t> подсобных хозяйств населения, запрещаются. В течение 30 дней вновь поступившие на фермы и комплексы животные должны быть в карантине. </a:t>
            </a:r>
          </a:p>
        </p:txBody>
      </p:sp>
    </p:spTree>
    <p:extLst>
      <p:ext uri="{BB962C8B-B14F-4D97-AF65-F5344CB8AC3E}">
        <p14:creationId xmlns:p14="http://schemas.microsoft.com/office/powerpoint/2010/main" val="15451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559"/>
            <a:ext cx="12192000" cy="4539562"/>
          </a:xfrm>
        </p:spPr>
        <p:txBody>
          <a:bodyPr>
            <a:normAutofit/>
          </a:bodyPr>
          <a:lstStyle/>
          <a:p>
            <a:r>
              <a:rPr lang="ru-RU" sz="3200" dirty="0"/>
              <a:t>2.3. В хозяйствах-поставщиках не менее чем за 7 дней до транспортировки телят на комплекс или в другое хозяйство их подвергают профилактической вакцина против парагриппа-3. Животных прививают </a:t>
            </a:r>
            <a:r>
              <a:rPr lang="ru-RU" sz="3200" dirty="0" err="1"/>
              <a:t>вирусвакциной</a:t>
            </a:r>
            <a:r>
              <a:rPr lang="ru-RU" sz="3200" dirty="0"/>
              <a:t> "</a:t>
            </a:r>
            <a:r>
              <a:rPr lang="ru-RU" sz="3200" dirty="0" err="1"/>
              <a:t>Паравак</a:t>
            </a:r>
            <a:r>
              <a:rPr lang="ru-RU" sz="3200" dirty="0"/>
              <a:t>" в соответствии с наставлением по ее применению. При наличии у животных антител к вирусу и инфекционного </a:t>
            </a:r>
            <a:r>
              <a:rPr lang="ru-RU" sz="3200" dirty="0" err="1"/>
              <a:t>ринотрахеита</a:t>
            </a:r>
            <a:r>
              <a:rPr lang="ru-RU" sz="3200" dirty="0"/>
              <a:t> их прививают ассоциированной вакциной "Бивак". 2.4. Животных доставляют на комплекс специальным автотранспортом. </a:t>
            </a:r>
          </a:p>
        </p:txBody>
      </p:sp>
    </p:spTree>
    <p:extLst>
      <p:ext uri="{BB962C8B-B14F-4D97-AF65-F5344CB8AC3E}">
        <p14:creationId xmlns:p14="http://schemas.microsoft.com/office/powerpoint/2010/main" val="30274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855335"/>
          </a:xfrm>
        </p:spPr>
        <p:txBody>
          <a:bodyPr>
            <a:noAutofit/>
          </a:bodyPr>
          <a:lstStyle/>
          <a:p>
            <a:r>
              <a:rPr lang="ru-RU" sz="3200" dirty="0"/>
              <a:t>2.5. Племенных животных, поступивших по импорту, </a:t>
            </a:r>
            <a:r>
              <a:rPr lang="ru-RU" sz="3200" dirty="0" err="1"/>
              <a:t>карантинируют</a:t>
            </a:r>
            <a:r>
              <a:rPr lang="ru-RU" sz="3200" dirty="0"/>
              <a:t> в течение 30 дней и используют в строгом соответствии с действующей Инструкцией ветеринарно-санитарных мероприятиях при импорте в СССР животных, продуктов и сырья животного происхождения и фуража". 2.6. Специализированные хозяйства (фермы и комплексы) переводят на режим работы предприятий закрытого типа, который предусматривает разделе территории ферм на производственную и хозяйственную зоны, выполнение санитарных правил обслуживающим персоналом со сменой одежды обуви и </a:t>
            </a:r>
            <a:r>
              <a:rPr lang="ru-RU" sz="3200" dirty="0" err="1"/>
              <a:t>обработ</a:t>
            </a:r>
            <a:r>
              <a:rPr lang="ru-RU" sz="3200" dirty="0"/>
              <a:t> санпропускниках, запрещение посещения ферм посторонними лицами, оборудование </a:t>
            </a:r>
            <a:r>
              <a:rPr lang="ru-RU" sz="3200" dirty="0" err="1"/>
              <a:t>дезбарьеров</a:t>
            </a:r>
            <a:r>
              <a:rPr lang="ru-RU" sz="3200" dirty="0"/>
              <a:t>, соблюдение правил личной гигиены. </a:t>
            </a:r>
          </a:p>
        </p:txBody>
      </p:sp>
    </p:spTree>
    <p:extLst>
      <p:ext uri="{BB962C8B-B14F-4D97-AF65-F5344CB8AC3E}">
        <p14:creationId xmlns:p14="http://schemas.microsoft.com/office/powerpoint/2010/main" val="40136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rmAutofit/>
          </a:bodyPr>
          <a:lstStyle/>
          <a:p>
            <a:r>
              <a:rPr lang="ru-RU" sz="3200" dirty="0"/>
              <a:t>2.7. В животноводческих помещениях поддерживают необходимый микроклимат и регулярно проводят профилактическую дезинфекцию</a:t>
            </a:r>
          </a:p>
        </p:txBody>
      </p:sp>
    </p:spTree>
    <p:extLst>
      <p:ext uri="{BB962C8B-B14F-4D97-AF65-F5344CB8AC3E}">
        <p14:creationId xmlns:p14="http://schemas.microsoft.com/office/powerpoint/2010/main" val="30123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Мероприятия по оздоровлению хозяйств от парагриппа-3 крупного рогатого скота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0021"/>
            <a:ext cx="12192000" cy="4058751"/>
          </a:xfrm>
        </p:spPr>
        <p:txBody>
          <a:bodyPr>
            <a:normAutofit/>
          </a:bodyPr>
          <a:lstStyle/>
          <a:p>
            <a:r>
              <a:rPr lang="ru-RU" sz="3200" dirty="0"/>
              <a:t>3.1. При установлении в соответствии с п. 1.5 настоящей Инструкции диагноза на парагрипп-3 хозяйство (ферму) объявляют неблагополучным по этой боле вводят ограничения и проводят мероприятия по оздоровлению поголовья в соответствии с утвержденным планом. </a:t>
            </a:r>
          </a:p>
        </p:txBody>
      </p:sp>
    </p:spTree>
    <p:extLst>
      <p:ext uri="{BB962C8B-B14F-4D97-AF65-F5344CB8AC3E}">
        <p14:creationId xmlns:p14="http://schemas.microsoft.com/office/powerpoint/2010/main" val="5632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700789"/>
          </a:xfrm>
        </p:spPr>
        <p:txBody>
          <a:bodyPr>
            <a:noAutofit/>
          </a:bodyPr>
          <a:lstStyle/>
          <a:p>
            <a:r>
              <a:rPr lang="ru-RU" sz="3200" dirty="0"/>
              <a:t>3.2. Больных животных изолируют в отдельные секции и лечат гипериммунной сывороткой, неспецифическим глобулином или сывороткой </a:t>
            </a:r>
            <a:r>
              <a:rPr lang="ru-RU" sz="3200" dirty="0" err="1"/>
              <a:t>реконвалесцен</a:t>
            </a:r>
            <a:r>
              <a:rPr lang="ru-RU" sz="3200" dirty="0"/>
              <a:t> Одновременно применяют антибиотики, сульфаниламиды и </a:t>
            </a:r>
            <a:r>
              <a:rPr lang="ru-RU" sz="3200" dirty="0" err="1"/>
              <a:t>нитрофурановые</a:t>
            </a:r>
            <a:r>
              <a:rPr lang="ru-RU" sz="3200" dirty="0"/>
              <a:t> препараты. С освободившихся помещениях (секциях) до механической очистки </a:t>
            </a:r>
            <a:r>
              <a:rPr lang="ru-RU" sz="3200" dirty="0" err="1"/>
              <a:t>пров</a:t>
            </a:r>
            <a:r>
              <a:rPr lang="ru-RU" sz="3200" dirty="0"/>
              <a:t> дезинфекцию. Остальных животных прививают </a:t>
            </a:r>
            <a:r>
              <a:rPr lang="ru-RU" sz="3200" dirty="0" err="1"/>
              <a:t>вирусвакциной</a:t>
            </a:r>
            <a:r>
              <a:rPr lang="ru-RU" sz="3200" dirty="0"/>
              <a:t> "</a:t>
            </a:r>
            <a:r>
              <a:rPr lang="ru-RU" sz="3200" dirty="0" err="1"/>
              <a:t>Паравак</a:t>
            </a:r>
            <a:r>
              <a:rPr lang="ru-RU" sz="3200" dirty="0"/>
              <a:t>", а при наличии смешанной с ИРТ инфекций - ассоциированной вакциной "Бивак" </a:t>
            </a:r>
            <a:r>
              <a:rPr lang="ru-RU" sz="3200" dirty="0" err="1"/>
              <a:t>согла</a:t>
            </a:r>
            <a:r>
              <a:rPr lang="ru-RU" sz="3200" dirty="0"/>
              <a:t> наставлению по ее применению. Так же поступают в отношении прививок и всех коров-матерей.</a:t>
            </a:r>
          </a:p>
        </p:txBody>
      </p:sp>
    </p:spTree>
    <p:extLst>
      <p:ext uri="{BB962C8B-B14F-4D97-AF65-F5344CB8AC3E}">
        <p14:creationId xmlns:p14="http://schemas.microsoft.com/office/powerpoint/2010/main" val="10226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237149"/>
          </a:xfrm>
        </p:spPr>
        <p:txBody>
          <a:bodyPr>
            <a:noAutofit/>
          </a:bodyPr>
          <a:lstStyle/>
          <a:p>
            <a:r>
              <a:rPr lang="ru-RU" sz="3200" dirty="0"/>
              <a:t>3.3. В хозяйстве (на ферме) вводят ограничения, согласно которым запрещают: ввоз в хозяйство (на ферму) и вывоз животных в другие хозяйства, перегруппировку неблагополучного поголовья, а также посещение неблагополучных ф (помещений) лицами, не связанными с обслуживанием животных. </a:t>
            </a:r>
            <a:endParaRPr lang="ru-RU" sz="3200" dirty="0" smtClean="0"/>
          </a:p>
          <a:p>
            <a:r>
              <a:rPr lang="ru-RU" sz="3200" dirty="0" smtClean="0"/>
              <a:t>3.4</a:t>
            </a:r>
            <a:r>
              <a:rPr lang="ru-RU" sz="3200" dirty="0"/>
              <a:t>. Разрешается вывозить на специально оборудованном транспорте животных для убоя на мясокомбинат. Трупы животных подвергают утилизации.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5106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/>
              <a:t>3.5. Дезинфекцию станков, предметов ухода, оборудования и транспортных средств на неблагополучной ферме (в помещении) проводят в </a:t>
            </a:r>
            <a:r>
              <a:rPr lang="ru-RU" sz="3200" dirty="0" err="1"/>
              <a:t>соответстви</a:t>
            </a:r>
            <a:r>
              <a:rPr lang="ru-RU" sz="3200" dirty="0"/>
              <a:t> действующей Инструкцией по проведению ветеринарной дезинфекции, </a:t>
            </a:r>
            <a:r>
              <a:rPr lang="ru-RU" sz="3200" dirty="0" err="1"/>
              <a:t>дезинвазии</a:t>
            </a:r>
            <a:r>
              <a:rPr lang="ru-RU" sz="3200" dirty="0"/>
              <a:t>, дезинсекции и дератизации. </a:t>
            </a:r>
            <a:endParaRPr lang="ru-RU" sz="3200" dirty="0" smtClean="0"/>
          </a:p>
          <a:p>
            <a:r>
              <a:rPr lang="ru-RU" sz="3200" dirty="0" smtClean="0"/>
              <a:t>3.6</a:t>
            </a:r>
            <a:r>
              <a:rPr lang="ru-RU" sz="3200" dirty="0"/>
              <a:t>. Руководители, зоотехнические и ветеринарные специалисты хозяйства должны принять меры к устранению нарушений в кормлении и содержании живот отягощающих течение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37787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533363"/>
          </a:xfrm>
        </p:spPr>
        <p:txBody>
          <a:bodyPr>
            <a:noAutofit/>
          </a:bodyPr>
          <a:lstStyle/>
          <a:p>
            <a:r>
              <a:rPr lang="ru-RU" sz="3200" dirty="0"/>
              <a:t>3.7. Туши убитых животных после созревания мяса и при отсутствии в нем дегенеративных изменений выпускают без ограничений. При </a:t>
            </a:r>
            <a:r>
              <a:rPr lang="ru-RU" sz="3200" dirty="0" err="1"/>
              <a:t>обнаруже</a:t>
            </a:r>
            <a:r>
              <a:rPr lang="ru-RU" sz="3200" dirty="0"/>
              <a:t> воспалительных и некротических очагов на слизистой носовой полости, трахеи, легких, желудочно-кишечного тракта эти органы подвергают технической утилизации. </a:t>
            </a:r>
            <a:endParaRPr lang="ru-RU" sz="3200" dirty="0" smtClean="0"/>
          </a:p>
          <a:p>
            <a:r>
              <a:rPr lang="ru-RU" sz="3200" dirty="0" smtClean="0"/>
              <a:t>3.8</a:t>
            </a:r>
            <a:r>
              <a:rPr lang="ru-RU" sz="3200" dirty="0"/>
              <a:t>. Хозяйство объявляют благополучным по парагриппу-3 и снимают ограничения через 14 дней после последнего случая выздоровления или убоя боль животного. Перед снятием ограничений помещения, где находились больные животные, подвергают заключительной дезинфекции, о чем составляют акт.</a:t>
            </a:r>
          </a:p>
        </p:txBody>
      </p:sp>
    </p:spTree>
    <p:extLst>
      <p:ext uri="{BB962C8B-B14F-4D97-AF65-F5344CB8AC3E}">
        <p14:creationId xmlns:p14="http://schemas.microsoft.com/office/powerpoint/2010/main" val="19761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Этиология.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045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Возбудитель П. к. р. с.— вирус, относящийся к сем. </a:t>
            </a:r>
            <a:r>
              <a:rPr lang="ru-RU" sz="3200" dirty="0" err="1">
                <a:effectLst/>
              </a:rPr>
              <a:t>Paramyxoviridae</a:t>
            </a:r>
            <a:r>
              <a:rPr lang="ru-RU" sz="3200" dirty="0">
                <a:effectLst/>
              </a:rPr>
              <a:t> (см. </a:t>
            </a:r>
            <a:r>
              <a:rPr lang="ru-RU" sz="3200" b="1" i="1" dirty="0" err="1">
                <a:effectLst/>
              </a:rPr>
              <a:t>Парамиксовирусы</a:t>
            </a:r>
            <a:r>
              <a:rPr lang="ru-RU" sz="3200" dirty="0">
                <a:effectLst/>
              </a:rPr>
              <a:t>). Вирус содержит фермент нейраминидазу, обладает </a:t>
            </a:r>
            <a:r>
              <a:rPr lang="ru-RU" sz="3200" dirty="0" err="1">
                <a:effectLst/>
              </a:rPr>
              <a:t>гемолитич</a:t>
            </a:r>
            <a:r>
              <a:rPr lang="ru-RU" sz="3200" dirty="0">
                <a:effectLst/>
              </a:rPr>
              <a:t>., </a:t>
            </a:r>
            <a:r>
              <a:rPr lang="ru-RU" sz="3200" dirty="0" err="1">
                <a:effectLst/>
              </a:rPr>
              <a:t>гемагглютинирующим</a:t>
            </a:r>
            <a:r>
              <a:rPr lang="ru-RU" sz="3200" dirty="0">
                <a:effectLst/>
              </a:rPr>
              <a:t> и </a:t>
            </a:r>
            <a:r>
              <a:rPr lang="ru-RU" sz="3200" dirty="0" err="1">
                <a:effectLst/>
              </a:rPr>
              <a:t>гемадсорбирующим</a:t>
            </a:r>
            <a:r>
              <a:rPr lang="ru-RU" sz="3200" dirty="0">
                <a:effectLst/>
              </a:rPr>
              <a:t> свойствами, размножается в культуре клеток различных органов </a:t>
            </a:r>
            <a:r>
              <a:rPr lang="ru-RU" sz="3200" dirty="0" err="1">
                <a:effectLst/>
              </a:rPr>
              <a:t>кр</a:t>
            </a:r>
            <a:r>
              <a:rPr lang="ru-RU" sz="3200" dirty="0">
                <a:effectLst/>
              </a:rPr>
              <a:t>. рог. скота и др. видов животных. Вирус инактивируется эфиром, хлороформом, растворами к-т и щелочей, ультрафиолетовыми лучами и нагреванием, но хорошо сохраняется при низких темп-</a:t>
            </a:r>
            <a:r>
              <a:rPr lang="ru-RU" sz="3200" dirty="0" err="1">
                <a:effectLst/>
              </a:rPr>
              <a:t>рах</a:t>
            </a:r>
            <a:r>
              <a:rPr lang="ru-RU" sz="3200" dirty="0">
                <a:effectLst/>
              </a:rPr>
              <a:t> и в </a:t>
            </a:r>
            <a:r>
              <a:rPr lang="ru-RU" sz="3200" dirty="0" err="1">
                <a:effectLst/>
              </a:rPr>
              <a:t>лиофилизированном</a:t>
            </a:r>
            <a:r>
              <a:rPr lang="ru-RU" sz="3200" dirty="0">
                <a:effectLst/>
              </a:rPr>
              <a:t> состоянии.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65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Эпизоотология.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9227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В </a:t>
            </a:r>
            <a:r>
              <a:rPr lang="ru-RU" sz="3200" dirty="0" err="1">
                <a:effectLst/>
              </a:rPr>
              <a:t>естеств</a:t>
            </a:r>
            <a:r>
              <a:rPr lang="ru-RU" sz="3200" dirty="0">
                <a:effectLst/>
              </a:rPr>
              <a:t>. условиях вирус поражает в основном </a:t>
            </a:r>
            <a:r>
              <a:rPr lang="ru-RU" sz="3200" dirty="0" err="1">
                <a:effectLst/>
              </a:rPr>
              <a:t>кр</a:t>
            </a:r>
            <a:r>
              <a:rPr lang="ru-RU" sz="3200" dirty="0">
                <a:effectLst/>
              </a:rPr>
              <a:t>. рог. скот, редко — овец, лошадей и буйволов. Особенно восприимчивы телята в возрасте от 10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 до 5—6 </a:t>
            </a:r>
            <a:r>
              <a:rPr lang="ru-RU" sz="3200" dirty="0" err="1">
                <a:effectLst/>
              </a:rPr>
              <a:t>мес</a:t>
            </a:r>
            <a:r>
              <a:rPr lang="ru-RU" sz="3200" dirty="0">
                <a:effectLst/>
              </a:rPr>
              <a:t> (чаще и тяжелее болеют телята старше 2—3-месячного возраста). Источник возбудителя инфекции — больные животные и вирусоносители. Заражение происходит аэрогенно, возможно и перорально. Не исключена возможность передачи вируса половым путём. П. к. р. с. возникает чаще в холодное время года, протекает </a:t>
            </a:r>
            <a:r>
              <a:rPr lang="ru-RU" sz="3200" dirty="0" err="1">
                <a:effectLst/>
              </a:rPr>
              <a:t>эпизоотически</a:t>
            </a:r>
            <a:r>
              <a:rPr lang="ru-RU" sz="3200" dirty="0">
                <a:effectLst/>
              </a:rPr>
              <a:t>, часто встречается в сочетании с др. вирусными и </a:t>
            </a:r>
            <a:r>
              <a:rPr lang="ru-RU" sz="3200" dirty="0" err="1">
                <a:effectLst/>
              </a:rPr>
              <a:t>хламидозойными</a:t>
            </a:r>
            <a:r>
              <a:rPr lang="ru-RU" sz="3200" dirty="0">
                <a:effectLst/>
              </a:rPr>
              <a:t> заболеваниями. Болезни способствуют транспортировка и перегруппировка телят.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363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Иммунитет.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0450"/>
            <a:ext cx="12192000" cy="5700806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Переболевшие животные невосприимчивы к повторному заражению. Телята, родившиеся от иммунных коров, получают с молозивом антитела, Вакцинация телят более эффективна в период угасания материнских антител.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57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Симптомы и течение.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0927"/>
            <a:ext cx="12192000" cy="6027073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</a:rPr>
              <a:t>Инкубац</a:t>
            </a:r>
            <a:r>
              <a:rPr lang="ru-RU" sz="3200" dirty="0">
                <a:effectLst/>
              </a:rPr>
              <a:t>. период 24—30 ч. Заболевание чаще начинается с лихорадки на 2—3-й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 после заражения, макс. подъем темп-</a:t>
            </a:r>
            <a:r>
              <a:rPr lang="ru-RU" sz="3200" dirty="0" err="1">
                <a:effectLst/>
              </a:rPr>
              <a:t>ры</a:t>
            </a:r>
            <a:r>
              <a:rPr lang="ru-RU" sz="3200" dirty="0">
                <a:effectLst/>
              </a:rPr>
              <a:t> до 41ºС и более отмечают на 3—4-е или 6—7-е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. Аппетит ухудшается, дыхание становится поверхностным и частым, появляются </a:t>
            </a:r>
            <a:r>
              <a:rPr lang="ru-RU" sz="3200" dirty="0" err="1">
                <a:effectLst/>
              </a:rPr>
              <a:t>слизисто</a:t>
            </a:r>
            <a:r>
              <a:rPr lang="ru-RU" sz="3200" dirty="0">
                <a:effectLst/>
              </a:rPr>
              <a:t>-гнойные истечения из носа, слезотечение и кашель. Иногда первые симптомы болезни — серозный конъюнктивит и ринит, чрезмерное слюноотделение, а у </a:t>
            </a:r>
            <a:r>
              <a:rPr lang="ru-RU" sz="3200" dirty="0" err="1">
                <a:effectLst/>
              </a:rPr>
              <a:t>нек-рых</a:t>
            </a:r>
            <a:r>
              <a:rPr lang="ru-RU" sz="3200" dirty="0">
                <a:effectLst/>
              </a:rPr>
              <a:t> телят — и диарея. У взрослых животных болезнь, как правило, не сопровождается симптомами респираторного заболевания. У стельных коров инфекция может привести к внутриутробному заражению плода, абортам или рождению нежизнеспособных телят.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22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Патологоанатомические </a:t>
            </a:r>
            <a:r>
              <a:rPr lang="ru-RU" dirty="0" smtClean="0">
                <a:effectLst/>
              </a:rPr>
              <a:t>изменения.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062" y="990009"/>
            <a:ext cx="12050937" cy="5867991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Патологоанатомические изменения в основном наблюдаются в органах дыхания. Слизистая оболочка носовой полости, трахеи и бронхов покрасневшая. В трахее и бронхах </a:t>
            </a:r>
            <a:r>
              <a:rPr lang="ru-RU" sz="3200" dirty="0" err="1">
                <a:effectLst/>
              </a:rPr>
              <a:t>слизисто</a:t>
            </a:r>
            <a:r>
              <a:rPr lang="ru-RU" sz="3200" dirty="0">
                <a:effectLst/>
              </a:rPr>
              <a:t>-гнойный пенистый экссудат. В лёгких видны участки уплотнения красного цвета. Заглоточные и бронхиальные </a:t>
            </a:r>
            <a:r>
              <a:rPr lang="ru-RU" sz="3200" dirty="0" err="1">
                <a:effectLst/>
              </a:rPr>
              <a:t>лимфатич</a:t>
            </a:r>
            <a:r>
              <a:rPr lang="ru-RU" sz="3200" dirty="0">
                <a:effectLst/>
              </a:rPr>
              <a:t>. узлы могут быть увеличены.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425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Диагноз.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0928"/>
            <a:ext cx="12192000" cy="6027072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Ввиду сходства симптомов П. к. р. с. с другими респираторными вирусными болезнями и возможности течения смешанной инфекции решающее значение в постановке диагноза имеют результаты лабораторных исследований — обнаружение вирусных антигенов в эпителии респираторных путей, изоляция вируса в культуре клеток, выявление антител в парных пробах сывороток крови животных, взятых в самом начале болезни и через 2 </a:t>
            </a:r>
            <a:r>
              <a:rPr lang="ru-RU" sz="3200" dirty="0" err="1">
                <a:effectLst/>
              </a:rPr>
              <a:t>нед</a:t>
            </a:r>
            <a:r>
              <a:rPr lang="ru-RU" sz="3200" dirty="0">
                <a:effectLst/>
              </a:rPr>
              <a:t>. П. к. р. с. дифференцируют от аденовирусной бронхопневмонии, </a:t>
            </a:r>
            <a:r>
              <a:rPr lang="ru-RU" sz="3200" dirty="0" err="1">
                <a:effectLst/>
              </a:rPr>
              <a:t>инфекц</a:t>
            </a:r>
            <a:r>
              <a:rPr lang="ru-RU" sz="3200" dirty="0">
                <a:effectLst/>
              </a:rPr>
              <a:t>. </a:t>
            </a:r>
            <a:r>
              <a:rPr lang="ru-RU" sz="3200" dirty="0" err="1">
                <a:effectLst/>
              </a:rPr>
              <a:t>ринотрахеита</a:t>
            </a:r>
            <a:r>
              <a:rPr lang="ru-RU" sz="3200" dirty="0">
                <a:effectLst/>
              </a:rPr>
              <a:t>, вирусной диареи, респираторно-синцитиальной и </a:t>
            </a:r>
            <a:r>
              <a:rPr lang="ru-RU" sz="3200" dirty="0" err="1">
                <a:effectLst/>
              </a:rPr>
              <a:t>хламидозойной</a:t>
            </a:r>
            <a:r>
              <a:rPr lang="ru-RU" sz="3200" dirty="0">
                <a:effectLst/>
              </a:rPr>
              <a:t> инфекций.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80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0450"/>
            <a:ext cx="12192000" cy="4490192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Лечение симптоматическое, направленное против </a:t>
            </a:r>
            <a:r>
              <a:rPr lang="ru-RU" sz="3200" dirty="0" err="1">
                <a:effectLst/>
              </a:rPr>
              <a:t>секундарной</a:t>
            </a:r>
            <a:r>
              <a:rPr lang="ru-RU" sz="3200" dirty="0">
                <a:effectLst/>
              </a:rPr>
              <a:t> микрофлоры, осложняющей течение и исход болезни.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64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764" y="0"/>
            <a:ext cx="10353762" cy="97045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Мероприятия по предупреждению парагриппа-3 крупного рогатого скота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5767"/>
            <a:ext cx="12192000" cy="5842233"/>
          </a:xfrm>
        </p:spPr>
        <p:txBody>
          <a:bodyPr>
            <a:normAutofit/>
          </a:bodyPr>
          <a:lstStyle/>
          <a:p>
            <a:r>
              <a:rPr lang="ru-RU" sz="3200" dirty="0"/>
              <a:t>2.1. Профилактические мероприятия по предупреждению парагриппа-3 крупного рогатого скота заключаются в охране хозяйства (фермы) от заноса возбуди инфекции, проведении комплекса мер, направленных на повышение общей резистентности животных, строгом соблюдении действующих ветеринарно-санитар правил для специализированных хозяйств (ферм и комплексов), своевременной диагностике заболевания, уничтожении вируса во внешней среде (</a:t>
            </a:r>
            <a:r>
              <a:rPr lang="ru-RU" sz="3200" dirty="0" err="1"/>
              <a:t>профилактичес</a:t>
            </a:r>
            <a:r>
              <a:rPr lang="ru-RU" sz="3200" dirty="0"/>
              <a:t> дезинфекции). </a:t>
            </a:r>
          </a:p>
        </p:txBody>
      </p:sp>
    </p:spTree>
    <p:extLst>
      <p:ext uri="{BB962C8B-B14F-4D97-AF65-F5344CB8AC3E}">
        <p14:creationId xmlns:p14="http://schemas.microsoft.com/office/powerpoint/2010/main" val="84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ифель">
  <a:themeElements>
    <a:clrScheme name="Грифель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Грифель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ифел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22</TotalTime>
  <Words>1111</Words>
  <Application>Microsoft Office PowerPoint</Application>
  <PresentationFormat>Широкоэкранный</PresentationFormat>
  <Paragraphs>38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Calisto MT</vt:lpstr>
      <vt:lpstr>Times New Roman</vt:lpstr>
      <vt:lpstr>Trebuchet MS</vt:lpstr>
      <vt:lpstr>Wingdings 2</vt:lpstr>
      <vt:lpstr>Грифель</vt:lpstr>
      <vt:lpstr>ПАРАГРИПП-3 КРУПНОГО РОГАТОГО СКОТА</vt:lpstr>
      <vt:lpstr>Этиология.</vt:lpstr>
      <vt:lpstr>Эпизоотология. </vt:lpstr>
      <vt:lpstr>Иммунитет.</vt:lpstr>
      <vt:lpstr>Симптомы и течение.</vt:lpstr>
      <vt:lpstr>Патологоанатомические изменения.</vt:lpstr>
      <vt:lpstr>Диагноз.</vt:lpstr>
      <vt:lpstr>Лечение</vt:lpstr>
      <vt:lpstr>Мероприятия по предупреждению парагриппа-3 крупного рогатого скота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по оздоровлению хозяйств от парагриппа-3 крупного рогатого скота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ПАРАГРИПП-3 КРУПНОГО РОГАТОГО СКОТА</dc:title>
  <dc:creator>Daria</dc:creator>
  <cp:lastModifiedBy>Daria</cp:lastModifiedBy>
  <cp:revision>3</cp:revision>
  <dcterms:created xsi:type="dcterms:W3CDTF">2020-04-22T17:19:08Z</dcterms:created>
  <dcterms:modified xsi:type="dcterms:W3CDTF">2020-04-22T17:41:14Z</dcterms:modified>
</cp:coreProperties>
</file>