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393-D14A-455E-B2FD-C5E9A4A687A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8CFA-D4FB-4A45-AC65-24157FFEC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36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393-D14A-455E-B2FD-C5E9A4A687A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8CFA-D4FB-4A45-AC65-24157FFEC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464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393-D14A-455E-B2FD-C5E9A4A687A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8CFA-D4FB-4A45-AC65-24157FFEC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472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393-D14A-455E-B2FD-C5E9A4A687A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8CFA-D4FB-4A45-AC65-24157FFECC5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806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393-D14A-455E-B2FD-C5E9A4A687A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8CFA-D4FB-4A45-AC65-24157FFEC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134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393-D14A-455E-B2FD-C5E9A4A687A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8CFA-D4FB-4A45-AC65-24157FFEC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75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393-D14A-455E-B2FD-C5E9A4A687A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8CFA-D4FB-4A45-AC65-24157FFEC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345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393-D14A-455E-B2FD-C5E9A4A687A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8CFA-D4FB-4A45-AC65-24157FFEC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9502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393-D14A-455E-B2FD-C5E9A4A687A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8CFA-D4FB-4A45-AC65-24157FFEC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082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393-D14A-455E-B2FD-C5E9A4A687A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8CFA-D4FB-4A45-AC65-24157FFEC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450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393-D14A-455E-B2FD-C5E9A4A687A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8CFA-D4FB-4A45-AC65-24157FFEC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865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393-D14A-455E-B2FD-C5E9A4A687A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8CFA-D4FB-4A45-AC65-24157FFEC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918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393-D14A-455E-B2FD-C5E9A4A687A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8CFA-D4FB-4A45-AC65-24157FFEC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22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393-D14A-455E-B2FD-C5E9A4A687A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8CFA-D4FB-4A45-AC65-24157FFEC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97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393-D14A-455E-B2FD-C5E9A4A687A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8CFA-D4FB-4A45-AC65-24157FFEC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896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393-D14A-455E-B2FD-C5E9A4A687A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8CFA-D4FB-4A45-AC65-24157FFEC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052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393-D14A-455E-B2FD-C5E9A4A687A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38CFA-D4FB-4A45-AC65-24157FFEC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57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1288393-D14A-455E-B2FD-C5E9A4A687A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3938CFA-D4FB-4A45-AC65-24157FFECC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1702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5240" y="1293022"/>
            <a:ext cx="9440034" cy="1828801"/>
          </a:xfrm>
        </p:spPr>
        <p:txBody>
          <a:bodyPr>
            <a:normAutofit fontScale="90000"/>
          </a:bodyPr>
          <a:lstStyle/>
          <a:p>
            <a:r>
              <a:rPr lang="ru-RU" cap="all" dirty="0">
                <a:effectLst/>
              </a:rPr>
              <a:t>ИНФЕКЦИОННЫЙ РИНОТРАХЕИТ КРС</a:t>
            </a:r>
            <a:br>
              <a:rPr lang="ru-RU" cap="all" dirty="0">
                <a:effectLst/>
              </a:rPr>
            </a:br>
            <a:endParaRPr lang="ru-RU" dirty="0"/>
          </a:p>
        </p:txBody>
      </p:sp>
      <p:sp>
        <p:nvSpPr>
          <p:cNvPr id="4" name="Подзаголовок 3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0" y="3275481"/>
            <a:ext cx="9440034" cy="3582519"/>
          </a:xfrm>
          <a:prstGeom prst="rect">
            <a:avLst/>
          </a:prstGeom>
          <a:noFill/>
          <a:ln>
            <a:noFill/>
          </a:ln>
          <a:effectLst>
            <a:outerShdw blurRad="25400" dir="17880000">
              <a:srgbClr val="000000">
                <a:alpha val="46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None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1">
                    <a:tint val="75000"/>
                  </a:schemeClr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</a:t>
            </a:r>
          </a:p>
          <a:p>
            <a:pPr algn="l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студентка 543 группы</a:t>
            </a:r>
          </a:p>
          <a:p>
            <a:pPr algn="l"/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Кондратьева Дарья </a:t>
            </a: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Преподаватель:</a:t>
            </a:r>
          </a:p>
          <a:p>
            <a:pPr algn="l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ветеринарных наук,</a:t>
            </a:r>
          </a:p>
          <a:p>
            <a:pPr algn="l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доцент</a:t>
            </a:r>
          </a:p>
          <a:p>
            <a:pPr algn="l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Кучина Любовь Павловна</a:t>
            </a:r>
          </a:p>
        </p:txBody>
      </p:sp>
    </p:spTree>
    <p:extLst>
      <p:ext uri="{BB962C8B-B14F-4D97-AF65-F5344CB8AC3E}">
        <p14:creationId xmlns:p14="http://schemas.microsoft.com/office/powerpoint/2010/main" val="1545921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365938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effectLst/>
              </a:rPr>
              <a:t>Лечение: </a:t>
            </a:r>
            <a:endParaRPr lang="ru-RU" sz="3200" dirty="0" smtClean="0">
              <a:effectLst/>
            </a:endParaRPr>
          </a:p>
          <a:p>
            <a:r>
              <a:rPr lang="ru-RU" sz="3200" dirty="0" smtClean="0">
                <a:effectLst/>
              </a:rPr>
              <a:t>химиотерапия </a:t>
            </a:r>
            <a:r>
              <a:rPr lang="ru-RU" sz="3200" dirty="0">
                <a:effectLst/>
              </a:rPr>
              <a:t>не разработана. Для профилактики </a:t>
            </a:r>
            <a:r>
              <a:rPr lang="ru-RU" sz="3200" dirty="0" err="1">
                <a:effectLst/>
              </a:rPr>
              <a:t>секундарной</a:t>
            </a:r>
            <a:r>
              <a:rPr lang="ru-RU" sz="3200" dirty="0">
                <a:effectLst/>
              </a:rPr>
              <a:t> инфекции применяют антибиотики.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85267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058751"/>
          </a:xfrm>
        </p:spPr>
        <p:txBody>
          <a:bodyPr>
            <a:noAutofit/>
          </a:bodyPr>
          <a:lstStyle/>
          <a:p>
            <a:r>
              <a:rPr lang="ru-RU" sz="3200" dirty="0">
                <a:effectLst/>
              </a:rPr>
              <a:t>Мероприятия по профилактике </a:t>
            </a:r>
            <a:r>
              <a:rPr lang="ru-RU" sz="3200" dirty="0" smtClean="0">
                <a:effectLst/>
              </a:rPr>
              <a:t>ИРТ-ИПВ</a:t>
            </a:r>
          </a:p>
          <a:p>
            <a:r>
              <a:rPr lang="ru-RU" sz="3200" dirty="0"/>
              <a:t>2.1. Основным условием профилактики ИРТ-ИПВ является строгое соблюдение положений Ветеринарного устава Союза ССР, рекомендаций по выращиванию и откорму крупного рогатого скота в специализированных хозяйствах и на комплексах, а также Инструкции по организации и технологии работы станций и предприятий по искусственному осеменению сельскохозяйственных животных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86547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058751"/>
          </a:xfrm>
        </p:spPr>
        <p:txBody>
          <a:bodyPr>
            <a:noAutofit/>
          </a:bodyPr>
          <a:lstStyle/>
          <a:p>
            <a:r>
              <a:rPr lang="ru-RU" sz="3200" dirty="0"/>
              <a:t>2.2. Ветеринарные требования должны включать: охрану хозяйств от заноса возбудителя инфекции, проведение комплекса мер, направленных на повышение резистентности организма, своевременную диагностику, выделение и изоляцию больных животных, обезвреживание вируса во внешней среде.</a:t>
            </a:r>
          </a:p>
          <a:p>
            <a:r>
              <a:rPr lang="ru-RU" sz="3200" dirty="0"/>
              <a:t>2.3. Для охраны хозяйств от заноса возбудителя инфекции необходимо следующее: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80341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9711"/>
            <a:ext cx="12192000" cy="4058751"/>
          </a:xfrm>
        </p:spPr>
        <p:txBody>
          <a:bodyPr>
            <a:noAutofit/>
          </a:bodyPr>
          <a:lstStyle/>
          <a:p>
            <a:r>
              <a:rPr lang="ru-RU" sz="3200" dirty="0"/>
              <a:t>2.3.1. Комплектовать хозяйства здоровыми животными из закрепленных за ними репродукторных ферм, благополучных по инфекционным болезням животных, с соблюдением принципа "свободно - занято". Помещения заполнять одновозрастными животными в течение 3 - 5 дней, в секциях (станках) размещать телят из одного хозяйства-поставщика, доукомплектование запрещается. Этих животных содержат одной группой до перевода в группу следующего периода выращивания (откорма) или сдачи на убой. В течение 30 дней вновь поступившие животные считаются в карантине.</a:t>
            </a:r>
          </a:p>
        </p:txBody>
      </p:sp>
    </p:spTree>
    <p:extLst>
      <p:ext uri="{BB962C8B-B14F-4D97-AF65-F5344CB8AC3E}">
        <p14:creationId xmlns:p14="http://schemas.microsoft.com/office/powerpoint/2010/main" val="3260270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559"/>
            <a:ext cx="12192000" cy="4058751"/>
          </a:xfrm>
        </p:spPr>
        <p:txBody>
          <a:bodyPr>
            <a:noAutofit/>
          </a:bodyPr>
          <a:lstStyle/>
          <a:p>
            <a:r>
              <a:rPr lang="ru-RU" sz="3200" dirty="0"/>
              <a:t>2.3.2. Племенных животных (быки, телки), поступивших по импорту, </a:t>
            </a:r>
            <a:r>
              <a:rPr lang="ru-RU" sz="3200" dirty="0" err="1"/>
              <a:t>карантинируют</a:t>
            </a:r>
            <a:r>
              <a:rPr lang="ru-RU" sz="3200" dirty="0"/>
              <a:t> 30 дней и используют в строгом соответствии с Инструкцией "О ветеринарно-санитарных мероприятиях при импорте в СССР животных, продуктов и сырья животного происхождения и фуража", утвержденной 1 декабря 1971 г</a:t>
            </a:r>
            <a:r>
              <a:rPr lang="ru-RU" sz="3200" dirty="0" smtClean="0"/>
              <a:t>.</a:t>
            </a:r>
            <a:endParaRPr lang="ru-RU" sz="3200" dirty="0"/>
          </a:p>
          <a:p>
            <a:r>
              <a:rPr lang="ru-RU" sz="3200" dirty="0"/>
              <a:t>2.3.3. Выполнять требования работы предприятий закрытого типа (разделение территории ферм на производственную и хозяйственную зоны, выполнение санитарных правил обслуживающим персоналом со сменой одежды и обуви в санпропускниках, запрещение посещений ферм посторонними людьми, наличие </a:t>
            </a:r>
            <a:r>
              <a:rPr lang="ru-RU" sz="3200" dirty="0" err="1"/>
              <a:t>дезбарьеров</a:t>
            </a:r>
            <a:r>
              <a:rPr lang="ru-RU" sz="3200" dirty="0"/>
              <a:t> и др.).</a:t>
            </a:r>
          </a:p>
        </p:txBody>
      </p:sp>
    </p:spTree>
    <p:extLst>
      <p:ext uri="{BB962C8B-B14F-4D97-AF65-F5344CB8AC3E}">
        <p14:creationId xmlns:p14="http://schemas.microsoft.com/office/powerpoint/2010/main" val="3818977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058751"/>
          </a:xfrm>
        </p:spPr>
        <p:txBody>
          <a:bodyPr>
            <a:normAutofit/>
          </a:bodyPr>
          <a:lstStyle/>
          <a:p>
            <a:r>
              <a:rPr lang="ru-RU" sz="3200" dirty="0"/>
              <a:t>2.3.4. Поддерживать в помещениях нормальный микроклимат, регулярно проводить профилактическую аэрозольную дезинфекцию воздуха, механическую очистку стен, перегородок, полов и кормушек с их последующей дезинфекцией.</a:t>
            </a:r>
          </a:p>
          <a:p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9246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058751"/>
          </a:xfrm>
        </p:spPr>
        <p:txBody>
          <a:bodyPr>
            <a:noAutofit/>
          </a:bodyPr>
          <a:lstStyle/>
          <a:p>
            <a:r>
              <a:rPr lang="ru-RU" sz="3200" dirty="0"/>
              <a:t>Мероприятия по ликвидации заболевания животных </a:t>
            </a:r>
            <a:r>
              <a:rPr lang="ru-RU" sz="3200" dirty="0" smtClean="0"/>
              <a:t>ИРТ-ИПВ в </a:t>
            </a:r>
            <a:r>
              <a:rPr lang="ru-RU" sz="3200" dirty="0"/>
              <a:t>случае его </a:t>
            </a:r>
            <a:r>
              <a:rPr lang="ru-RU" sz="3200" dirty="0" smtClean="0"/>
              <a:t>возникновения</a:t>
            </a:r>
          </a:p>
          <a:p>
            <a:r>
              <a:rPr lang="ru-RU" sz="3200" dirty="0"/>
              <a:t>3.1. При подозрении на заболевание животных работники хозяйств (ферм) обязаны немедленно сообщить об этом ветеринарному врачу, который проводит клинический осмотр животных, выявляет и изолирует больных, получает от них материалы и направляет в лабораторию для установления диагноза.</a:t>
            </a:r>
          </a:p>
        </p:txBody>
      </p:sp>
    </p:spTree>
    <p:extLst>
      <p:ext uri="{BB962C8B-B14F-4D97-AF65-F5344CB8AC3E}">
        <p14:creationId xmlns:p14="http://schemas.microsoft.com/office/powerpoint/2010/main" val="3171797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058751"/>
          </a:xfrm>
        </p:spPr>
        <p:txBody>
          <a:bodyPr>
            <a:noAutofit/>
          </a:bodyPr>
          <a:lstStyle/>
          <a:p>
            <a:r>
              <a:rPr lang="ru-RU" sz="3200" dirty="0">
                <a:effectLst/>
              </a:rPr>
              <a:t>3.2. В качестве материалов для выделения вируса используют серозные секреты носовой полости, гениталий, конъюнктивы, которые собирают стерильными тампонами в ранней стадии болезни. При убое животных берут небольшие кусочки (по 0,5 см) слизистой носа, гортани, трахеи, легкого, печени, селезенки, пораженных участков желудочно-кишечного тракта. От абортированных плодов берут кусочки печени, селезенки, легких и котиледонов плаценты; при нервной форме болезни - кусочки различных отделов головного мозга. Собранные материалы помещают в стерильные флаконы и доставляют в лабораторию в термосе со льдом.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44192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058751"/>
          </a:xfrm>
        </p:spPr>
        <p:txBody>
          <a:bodyPr>
            <a:noAutofit/>
          </a:bodyPr>
          <a:lstStyle/>
          <a:p>
            <a:r>
              <a:rPr lang="ru-RU" sz="3200" dirty="0"/>
              <a:t>Одновременно со взятием материалов для вирусологических исследований от больных животных получают первую пробу крови; вторую пробу крови получают через 25 - 30 дней от выздоровевших животных. Из крови отделяют сыворотку, которую хранят в замороженном состоянии до отправки в </a:t>
            </a:r>
            <a:r>
              <a:rPr lang="ru-RU" sz="3200" dirty="0" smtClean="0"/>
              <a:t>лабораторию.3.3</a:t>
            </a:r>
            <a:r>
              <a:rPr lang="ru-RU" sz="3200" dirty="0"/>
              <a:t>. При установлении диагноза хозяйство объявляют неблагополучным по этой болезни и решением исполкома районного Совета народных депутатов вводят ограничения. При этом запрещают ввод в хозяйство и вывод из него животных, а также перегруппировку их внутри хозяйства, вывоз фуража и предметов ухода. Для ухода за животными закрепляют отдельный обслуживающий персонал и проводят мероприятия согласно подпунктам 2.3.3, 2.3.4.</a:t>
            </a:r>
          </a:p>
        </p:txBody>
      </p:sp>
    </p:spTree>
    <p:extLst>
      <p:ext uri="{BB962C8B-B14F-4D97-AF65-F5344CB8AC3E}">
        <p14:creationId xmlns:p14="http://schemas.microsoft.com/office/powerpoint/2010/main" val="27226899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024574" cy="4058751"/>
          </a:xfrm>
        </p:spPr>
        <p:txBody>
          <a:bodyPr>
            <a:noAutofit/>
          </a:bodyPr>
          <a:lstStyle/>
          <a:p>
            <a:r>
              <a:rPr lang="ru-RU" sz="3200" dirty="0"/>
              <a:t>3.4. Всех животных, за исключением больных, находящихся в новом эпизоотическом очаге, немедленно иммунизируют сухой </a:t>
            </a:r>
            <a:r>
              <a:rPr lang="ru-RU" sz="3200" dirty="0" err="1"/>
              <a:t>вирусвакциной</a:t>
            </a:r>
            <a:r>
              <a:rPr lang="ru-RU" sz="3200" dirty="0"/>
              <a:t> против инфекционного </a:t>
            </a:r>
            <a:r>
              <a:rPr lang="ru-RU" sz="3200" dirty="0" err="1"/>
              <a:t>ринотрахеита</a:t>
            </a:r>
            <a:r>
              <a:rPr lang="ru-RU" sz="3200" dirty="0"/>
              <a:t> согласно наставлению по ее применению. Больных животных изолируют и лечат гипериммунной сывороткой, неспецифическим глобулином или сывороткой </a:t>
            </a:r>
            <a:r>
              <a:rPr lang="ru-RU" sz="3200" dirty="0" err="1"/>
              <a:t>реконвалесцентов</a:t>
            </a:r>
            <a:r>
              <a:rPr lang="ru-RU" sz="3200" dirty="0"/>
              <a:t>. При осложнениях </a:t>
            </a:r>
            <a:r>
              <a:rPr lang="ru-RU" sz="3200" dirty="0" err="1"/>
              <a:t>секундарной</a:t>
            </a:r>
            <a:r>
              <a:rPr lang="ru-RU" sz="3200" dirty="0"/>
              <a:t> инфекцией применяют антибиотики, желательно пролонгированного действия, сульфаниламидные и </a:t>
            </a:r>
            <a:r>
              <a:rPr lang="ru-RU" sz="3200" dirty="0" err="1"/>
              <a:t>нитрафурановые</a:t>
            </a:r>
            <a:r>
              <a:rPr lang="ru-RU" sz="3200" dirty="0"/>
              <a:t> препараты.</a:t>
            </a:r>
          </a:p>
        </p:txBody>
      </p:sp>
    </p:spTree>
    <p:extLst>
      <p:ext uri="{BB962C8B-B14F-4D97-AF65-F5344CB8AC3E}">
        <p14:creationId xmlns:p14="http://schemas.microsoft.com/office/powerpoint/2010/main" val="1406524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0" y="0"/>
            <a:ext cx="1219200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Инфекционный 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ринотрахеит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 - пустулезный 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вульвовагинит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 (ИРТ-ИПВ) - контагиозная вирусная болезнь крупного рогатого скота, протекающая чаще в респираторной и генитальной формах. Вирус может вызывать аборт, конъюнктивит, мастит, энцефалит и поражения желудочно-кишечного тракта.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Возбудитель болезни - 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герпесвирус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 I типа малоустойчив во внешней среде. Применяемые для дезинфекции средства - растворы формалина, щелочей, хлорсодержащих препаратов надежно обезвреживают вирус.</a:t>
            </a:r>
          </a:p>
        </p:txBody>
      </p:sp>
    </p:spTree>
    <p:extLst>
      <p:ext uri="{BB962C8B-B14F-4D97-AF65-F5344CB8AC3E}">
        <p14:creationId xmlns:p14="http://schemas.microsoft.com/office/powerpoint/2010/main" val="38021527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058751"/>
          </a:xfrm>
        </p:spPr>
        <p:txBody>
          <a:bodyPr>
            <a:noAutofit/>
          </a:bodyPr>
          <a:lstStyle/>
          <a:p>
            <a:r>
              <a:rPr lang="ru-RU" sz="3200" dirty="0"/>
              <a:t>3.5. В хозяйствах мясного направления при стационарном неблагополучии (стационарный эпизоотический очаг) всех животных, подозрительных по заболеванию и подозреваемых в заражении, вакцинируют сухой </a:t>
            </a:r>
            <a:r>
              <a:rPr lang="ru-RU" sz="3200" dirty="0" err="1"/>
              <a:t>вирусвакциной</a:t>
            </a:r>
            <a:r>
              <a:rPr lang="ru-RU" sz="3200" dirty="0"/>
              <a:t> против ИРТ-ИПВ</a:t>
            </a:r>
            <a:r>
              <a:rPr lang="ru-RU" sz="3200" dirty="0" smtClean="0"/>
              <a:t>.</a:t>
            </a:r>
            <a:endParaRPr lang="ru-RU" sz="3200" dirty="0"/>
          </a:p>
          <a:p>
            <a:r>
              <a:rPr lang="ru-RU" sz="3200" dirty="0"/>
              <a:t>3.6. Животных хозяйств молочного направления, находящихся в новом эпизоотическом очаге и иммунизированных сухой </a:t>
            </a:r>
            <a:r>
              <a:rPr lang="ru-RU" sz="3200" dirty="0" err="1"/>
              <a:t>вирусвакциной</a:t>
            </a:r>
            <a:r>
              <a:rPr lang="ru-RU" sz="3200" dirty="0"/>
              <a:t>, через 25 - 30 дней подвергают 2-кратной вакцинации инактивированной вакциной согласно наставлению по ее применению. Больных животных лечат согласно п. 3.4. Животных, находящихся в угрожаемой зоне, вакцинируют инактивированной вакциной.</a:t>
            </a:r>
          </a:p>
        </p:txBody>
      </p:sp>
    </p:spTree>
    <p:extLst>
      <p:ext uri="{BB962C8B-B14F-4D97-AF65-F5344CB8AC3E}">
        <p14:creationId xmlns:p14="http://schemas.microsoft.com/office/powerpoint/2010/main" val="2976810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058751"/>
          </a:xfrm>
        </p:spPr>
        <p:txBody>
          <a:bodyPr>
            <a:noAutofit/>
          </a:bodyPr>
          <a:lstStyle/>
          <a:p>
            <a:r>
              <a:rPr lang="ru-RU" sz="3200" dirty="0"/>
              <a:t>3.7. Помещения, где содержатся больные и подозрительные по заболеванию животные, а также предметы ухода, спецодежду, подстилку и навоз обеззараживают в соответствии с Инструкцией по проведению ветеринарной дезинфекции, </a:t>
            </a:r>
            <a:r>
              <a:rPr lang="ru-RU" sz="3200" dirty="0" err="1"/>
              <a:t>дезинвазии</a:t>
            </a:r>
            <a:r>
              <a:rPr lang="ru-RU" sz="3200" dirty="0"/>
              <a:t>, дезинсекции и дератизации.</a:t>
            </a:r>
          </a:p>
          <a:p>
            <a:r>
              <a:rPr lang="ru-RU" sz="3200" dirty="0"/>
              <a:t>3.8. Шкуры павших и вынужденно убитых животных обеззараживают путем вымачивания в </a:t>
            </a:r>
            <a:r>
              <a:rPr lang="ru-RU" sz="3200" dirty="0" err="1"/>
              <a:t>дезрастворе</a:t>
            </a:r>
            <a:r>
              <a:rPr lang="ru-RU" sz="3200" dirty="0"/>
              <a:t>: 50 г алюминиевых квасцов, 200 г поваренной соли на 1 л воды при температуре 16 - 18 °С в течение 48 ч.</a:t>
            </a:r>
          </a:p>
        </p:txBody>
      </p:sp>
    </p:spTree>
    <p:extLst>
      <p:ext uri="{BB962C8B-B14F-4D97-AF65-F5344CB8AC3E}">
        <p14:creationId xmlns:p14="http://schemas.microsoft.com/office/powerpoint/2010/main" val="34776206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2438"/>
            <a:ext cx="12192000" cy="4058751"/>
          </a:xfrm>
        </p:spPr>
        <p:txBody>
          <a:bodyPr>
            <a:noAutofit/>
          </a:bodyPr>
          <a:lstStyle/>
          <a:p>
            <a:r>
              <a:rPr lang="ru-RU" sz="3200" dirty="0"/>
              <a:t>3.7. Помещения, где содержатся больные и подозрительные по заболеванию животные, а также предметы ухода, спецодежду, подстилку и навоз обеззараживают в соответствии с Инструкцией по проведению ветеринарной дезинфекции, </a:t>
            </a:r>
            <a:r>
              <a:rPr lang="ru-RU" sz="3200" dirty="0" err="1"/>
              <a:t>дезинвазии</a:t>
            </a:r>
            <a:r>
              <a:rPr lang="ru-RU" sz="3200" dirty="0"/>
              <a:t>, дезинсекции и дератизации.</a:t>
            </a:r>
          </a:p>
          <a:p>
            <a:r>
              <a:rPr lang="ru-RU" sz="3200" dirty="0"/>
              <a:t>3.8. Шкуры павших и вынужденно убитых животных обеззараживают путем вымачивания в </a:t>
            </a:r>
            <a:r>
              <a:rPr lang="ru-RU" sz="3200" dirty="0" err="1"/>
              <a:t>дезрастворе</a:t>
            </a:r>
            <a:r>
              <a:rPr lang="ru-RU" sz="3200" dirty="0"/>
              <a:t>: 50 г алюминиевых квасцов, 200 г поваренной соли на 1 л воды при температуре 16 - 18 °С в течение 48 ч.</a:t>
            </a:r>
          </a:p>
        </p:txBody>
      </p:sp>
    </p:spTree>
    <p:extLst>
      <p:ext uri="{BB962C8B-B14F-4D97-AF65-F5344CB8AC3E}">
        <p14:creationId xmlns:p14="http://schemas.microsoft.com/office/powerpoint/2010/main" val="3479138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248991"/>
            <a:ext cx="10353762" cy="97045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559"/>
            <a:ext cx="12192000" cy="4058751"/>
          </a:xfrm>
        </p:spPr>
        <p:txBody>
          <a:bodyPr>
            <a:noAutofit/>
          </a:bodyPr>
          <a:lstStyle/>
          <a:p>
            <a:r>
              <a:rPr lang="ru-RU" sz="3200" dirty="0"/>
              <a:t>3.11. При входе в помещения, где содержатся больные животные, устанавливают </a:t>
            </a:r>
            <a:r>
              <a:rPr lang="ru-RU" sz="3200" dirty="0" err="1"/>
              <a:t>дезматы</a:t>
            </a:r>
            <a:r>
              <a:rPr lang="ru-RU" sz="3200" dirty="0"/>
              <a:t>, обильно смоченные </a:t>
            </a:r>
            <a:r>
              <a:rPr lang="ru-RU" sz="3200" dirty="0" err="1"/>
              <a:t>дезраствором</a:t>
            </a:r>
            <a:r>
              <a:rPr lang="ru-RU" sz="3200" dirty="0" smtClean="0"/>
              <a:t>.</a:t>
            </a:r>
            <a:endParaRPr lang="ru-RU" sz="3200" dirty="0"/>
          </a:p>
          <a:p>
            <a:r>
              <a:rPr lang="ru-RU" sz="3200" dirty="0"/>
              <a:t>3.12. Хозяйство объявляют благополучным по инфекционному </a:t>
            </a:r>
            <a:r>
              <a:rPr lang="ru-RU" sz="3200" dirty="0" err="1"/>
              <a:t>ринотрахеиту</a:t>
            </a:r>
            <a:r>
              <a:rPr lang="ru-RU" sz="3200" dirty="0"/>
              <a:t> - пустулезному </a:t>
            </a:r>
            <a:r>
              <a:rPr lang="ru-RU" sz="3200" dirty="0" err="1"/>
              <a:t>вульвовагиниту</a:t>
            </a:r>
            <a:r>
              <a:rPr lang="ru-RU" sz="3200" dirty="0"/>
              <a:t> и ограничения с него снимают через 30 дней после последнего случая выздоровления больного животного. Перед снятием ограничений помещения, где находились больные животные, подвергают заключительной дезинфекции, о чем составляют акт.</a:t>
            </a:r>
          </a:p>
        </p:txBody>
      </p:sp>
    </p:spTree>
    <p:extLst>
      <p:ext uri="{BB962C8B-B14F-4D97-AF65-F5344CB8AC3E}">
        <p14:creationId xmlns:p14="http://schemas.microsoft.com/office/powerpoint/2010/main" val="1588177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9711"/>
            <a:ext cx="12192000" cy="4058751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effectLst/>
              </a:rPr>
              <a:t>Эпизоотология: </a:t>
            </a:r>
            <a:endParaRPr lang="ru-RU" sz="3200" dirty="0" smtClean="0">
              <a:effectLst/>
            </a:endParaRPr>
          </a:p>
          <a:p>
            <a:r>
              <a:rPr lang="ru-RU" sz="3200" dirty="0" smtClean="0">
                <a:effectLst/>
              </a:rPr>
              <a:t>К </a:t>
            </a:r>
            <a:r>
              <a:rPr lang="ru-RU" sz="3200" dirty="0">
                <a:effectLst/>
              </a:rPr>
              <a:t>болезни восприимчив КРС. У молодняка мясных пород болезнь протекает более тяжело, чем у молодняка молочных пород. ИРТ чаще возникает в хозяйствах с большим поголовьем скота, </a:t>
            </a:r>
            <a:r>
              <a:rPr lang="ru-RU" sz="3200" dirty="0" err="1">
                <a:effectLst/>
              </a:rPr>
              <a:t>пр</a:t>
            </a:r>
            <a:r>
              <a:rPr lang="ru-RU" sz="3200" dirty="0">
                <a:effectLst/>
              </a:rPr>
              <a:t> скученном содержании животных. Вспышка болезни в таких хозяйствах возникает через 6-30 суток с момента ввода нового скота. Источник возбудителя инфекции - больное животное, которое активно выделяет возбудителя во внешнюю среду в течение 2-4 недель. Переболевшее животное может быть вирусоносителем. Вирус распространяется при кашле, с истечениями из носа, вольной случке. Переболевшие животные приобретают иммунитет продолжительностью до 5,5 лет.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39504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058751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effectLst/>
              </a:rPr>
              <a:t>Течение и симптомы: </a:t>
            </a:r>
            <a:endParaRPr lang="ru-RU" sz="3200" dirty="0" smtClean="0">
              <a:effectLst/>
            </a:endParaRPr>
          </a:p>
          <a:p>
            <a:r>
              <a:rPr lang="ru-RU" sz="3200" dirty="0" smtClean="0">
                <a:effectLst/>
              </a:rPr>
              <a:t>Инкубационный </a:t>
            </a:r>
            <a:r>
              <a:rPr lang="ru-RU" sz="3200" dirty="0">
                <a:effectLst/>
              </a:rPr>
              <a:t>период - 2-10, чаще 5 суток. Нас будет больше волновать генитальная форма болезни.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8217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058751"/>
          </a:xfrm>
        </p:spPr>
        <p:txBody>
          <a:bodyPr>
            <a:noAutofit/>
          </a:bodyPr>
          <a:lstStyle/>
          <a:p>
            <a:r>
              <a:rPr lang="ru-RU" sz="3200" dirty="0">
                <a:effectLst/>
              </a:rPr>
              <a:t>Генитальная форма - инкубационный период при передаче вируса вовремя случки составляет от 3 до 12 дней. Отмечают кратковременное повышение температуры тела, уменьшение аппетита, снижение лактации, частое мочеиспускание. Слизистая оболочка вульвы и преддверия влагалища отёчна, гиперемирована, покрыта светло- и тёмно-красными узелками величиной с булавочную головку, которые окружены алой зоной. В последующем развиваются везикулы, пустулы, </a:t>
            </a:r>
            <a:r>
              <a:rPr lang="ru-RU" sz="3200" dirty="0" err="1">
                <a:effectLst/>
              </a:rPr>
              <a:t>дифтероидные</a:t>
            </a:r>
            <a:r>
              <a:rPr lang="ru-RU" sz="3200" dirty="0">
                <a:effectLst/>
              </a:rPr>
              <a:t> налёты, после отторжения, которых образуются </a:t>
            </a:r>
            <a:r>
              <a:rPr lang="ru-RU" sz="3200" dirty="0" smtClean="0">
                <a:effectLst/>
              </a:rPr>
              <a:t>язвы</a:t>
            </a:r>
            <a:r>
              <a:rPr lang="ru-RU" sz="3200" dirty="0">
                <a:effectLst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95782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"/>
            <a:ext cx="12192000" cy="4005330"/>
          </a:xfrm>
        </p:spPr>
        <p:txBody>
          <a:bodyPr>
            <a:normAutofit/>
          </a:bodyPr>
          <a:lstStyle/>
          <a:p>
            <a:r>
              <a:rPr lang="ru-RU" sz="3200" dirty="0">
                <a:effectLst/>
              </a:rPr>
              <a:t>Спина изогнута, из влагалища выделяется </a:t>
            </a:r>
            <a:r>
              <a:rPr lang="ru-RU" sz="3200" dirty="0" err="1">
                <a:effectLst/>
              </a:rPr>
              <a:t>слизисто</a:t>
            </a:r>
            <a:r>
              <a:rPr lang="ru-RU" sz="3200" dirty="0">
                <a:effectLst/>
              </a:rPr>
              <a:t>-гнойный экссудат. Через 2-3 недели наступает улучшение общего состояния и выздоровление. У беременных коров часто бывают аборты, сопровождающиеся метритами и задержанием последа. </a:t>
            </a:r>
            <a:r>
              <a:rPr lang="ru-RU" sz="3200" dirty="0" err="1">
                <a:effectLst/>
              </a:rPr>
              <a:t>Вульвовагиниты</a:t>
            </a:r>
            <a:r>
              <a:rPr lang="ru-RU" sz="3200" dirty="0">
                <a:effectLst/>
              </a:rPr>
              <a:t> могут протекать и </a:t>
            </a:r>
            <a:r>
              <a:rPr lang="ru-RU" sz="3200" dirty="0" err="1">
                <a:effectLst/>
              </a:rPr>
              <a:t>субклинически</a:t>
            </a:r>
            <a:r>
              <a:rPr lang="ru-RU" sz="3200" dirty="0">
                <a:effectLst/>
              </a:rPr>
              <a:t>. Латентное инфицирование обуславливает возможность выделения вируса из влагалища до 570 дней.</a:t>
            </a:r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03747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"/>
            <a:ext cx="12192000" cy="3863662"/>
          </a:xfrm>
        </p:spPr>
        <p:txBody>
          <a:bodyPr>
            <a:noAutofit/>
          </a:bodyPr>
          <a:lstStyle/>
          <a:p>
            <a:r>
              <a:rPr lang="ru-RU" sz="3200" dirty="0">
                <a:effectLst/>
              </a:rPr>
              <a:t>У быков инкубационный период составляет 40-72 часа, болезнь проявляется лихорадкой (40-41,5 С), угнетением, понижением аппетита, неспособностью к спариванию. На месте перехода складки слизистой оболочки с головки пениса на препуций, а также на слизистой оболочке препуциального мешка обнаруживают мелкие розовые узелки, которые на 4-5 день лопаются, образуют язвы и эрозии, из препуция выделяется гной На 6-8 день начинается заживление язв и эрозий без рубцов и к 12-14 дню животные выздоравливают.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61165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520485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effectLst/>
              </a:rPr>
              <a:t> Патологоанатомические изменения: </a:t>
            </a:r>
            <a:endParaRPr lang="ru-RU" sz="3200" dirty="0" smtClean="0">
              <a:effectLst/>
            </a:endParaRPr>
          </a:p>
          <a:p>
            <a:r>
              <a:rPr lang="ru-RU" sz="3200" dirty="0" smtClean="0">
                <a:effectLst/>
              </a:rPr>
              <a:t>при </a:t>
            </a:r>
            <a:r>
              <a:rPr lang="ru-RU" sz="3200" dirty="0">
                <a:effectLst/>
              </a:rPr>
              <a:t>генитальной форме выявляют гиперемию слизистых оболочек преддверия и </a:t>
            </a:r>
            <a:r>
              <a:rPr lang="ru-RU" sz="3200" dirty="0" err="1">
                <a:effectLst/>
              </a:rPr>
              <a:t>вагины</a:t>
            </a:r>
            <a:r>
              <a:rPr lang="ru-RU" sz="3200" dirty="0">
                <a:effectLst/>
              </a:rPr>
              <a:t> у коров, препуция и пениса у быков, появления на них кровоизлияний, пустул, а в более поздние сроки - эрозий и язв. Иногда обнаруживают некротические очаги слизистой оболочки, покрытые </a:t>
            </a:r>
            <a:r>
              <a:rPr lang="ru-RU" sz="3200" dirty="0" err="1">
                <a:effectLst/>
              </a:rPr>
              <a:t>дифтероидной</a:t>
            </a:r>
            <a:r>
              <a:rPr lang="ru-RU" sz="3200" dirty="0">
                <a:effectLst/>
              </a:rPr>
              <a:t> плёнкой.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42265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726546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effectLst/>
              </a:rPr>
              <a:t>Лабораторные исследования:</a:t>
            </a:r>
          </a:p>
          <a:p>
            <a:r>
              <a:rPr lang="ru-RU" sz="3200" dirty="0">
                <a:effectLst/>
              </a:rPr>
              <a:t>1. Обнаружение в </a:t>
            </a:r>
            <a:r>
              <a:rPr lang="ru-RU" sz="3200" dirty="0" err="1">
                <a:effectLst/>
              </a:rPr>
              <a:t>патматериале</a:t>
            </a:r>
            <a:r>
              <a:rPr lang="ru-RU" sz="3200" dirty="0">
                <a:effectLst/>
              </a:rPr>
              <a:t> вирусного антигена методом </a:t>
            </a:r>
            <a:r>
              <a:rPr lang="ru-RU" sz="3200" dirty="0" err="1">
                <a:effectLst/>
              </a:rPr>
              <a:t>иммунофллооресценции</a:t>
            </a:r>
            <a:r>
              <a:rPr lang="ru-RU" sz="3200" dirty="0">
                <a:effectLst/>
              </a:rPr>
              <a:t>.</a:t>
            </a:r>
          </a:p>
          <a:p>
            <a:r>
              <a:rPr lang="ru-RU" sz="3200" dirty="0">
                <a:effectLst/>
              </a:rPr>
              <a:t>2. выделение возбудителя и его идентификация в РН и РИФ.</a:t>
            </a:r>
          </a:p>
          <a:p>
            <a:r>
              <a:rPr lang="ru-RU" sz="3200" dirty="0">
                <a:effectLst/>
              </a:rPr>
              <a:t>3. выявление антител в крови переболевших животных в РНГА и РН.</a:t>
            </a:r>
          </a:p>
          <a:p>
            <a:pPr algn="ctr"/>
            <a:r>
              <a:rPr lang="ru-RU" sz="3200" dirty="0">
                <a:effectLst/>
              </a:rPr>
              <a:t>Дифференциальный диагноз: </a:t>
            </a:r>
            <a:endParaRPr lang="ru-RU" sz="3200" dirty="0" smtClean="0">
              <a:effectLst/>
            </a:endParaRPr>
          </a:p>
          <a:p>
            <a:r>
              <a:rPr lang="ru-RU" sz="3200" dirty="0" smtClean="0">
                <a:effectLst/>
              </a:rPr>
              <a:t>ИРТ </a:t>
            </a:r>
            <a:r>
              <a:rPr lang="ru-RU" sz="3200" dirty="0">
                <a:effectLst/>
              </a:rPr>
              <a:t>необходимо отличать от парагриппа-3, вирусной диареи, злокачественной катаральной горячки, аденовирусной и респираторно-синцитиальной инфекции, </a:t>
            </a:r>
            <a:r>
              <a:rPr lang="ru-RU" sz="3200" dirty="0" err="1">
                <a:effectLst/>
              </a:rPr>
              <a:t>пастереллёза</a:t>
            </a:r>
            <a:r>
              <a:rPr lang="ru-RU" sz="3200" dirty="0">
                <a:effectLst/>
              </a:rPr>
              <a:t>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494023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рифель">
  <a:themeElements>
    <a:clrScheme name="Грифель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Грифель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ифель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TM04033929[[fn=Сланец]]</Template>
  <TotalTime>22</TotalTime>
  <Words>1336</Words>
  <Application>Microsoft Office PowerPoint</Application>
  <PresentationFormat>Широкоэкранный</PresentationFormat>
  <Paragraphs>48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Calisto MT</vt:lpstr>
      <vt:lpstr>Times New Roman</vt:lpstr>
      <vt:lpstr>Trebuchet MS</vt:lpstr>
      <vt:lpstr>Wingdings 2</vt:lpstr>
      <vt:lpstr>Грифель</vt:lpstr>
      <vt:lpstr>ИНФЕКЦИОННЫЙ РИНОТРАХЕИТ КРС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ИНФЕКЦИОННЫЙ РИНОТРАХЕИТ КРС</dc:title>
  <dc:creator>Daria</dc:creator>
  <cp:lastModifiedBy>Daria</cp:lastModifiedBy>
  <cp:revision>3</cp:revision>
  <dcterms:created xsi:type="dcterms:W3CDTF">2020-04-22T16:55:06Z</dcterms:created>
  <dcterms:modified xsi:type="dcterms:W3CDTF">2020-04-22T17:17:26Z</dcterms:modified>
</cp:coreProperties>
</file>