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1203-EC27-42FA-B96E-192BBC307406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6F1E-D5B4-4E55-B7CC-A6AC6DA6C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977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1203-EC27-42FA-B96E-192BBC307406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6F1E-D5B4-4E55-B7CC-A6AC6DA6C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01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1203-EC27-42FA-B96E-192BBC307406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6F1E-D5B4-4E55-B7CC-A6AC6DA6C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0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1203-EC27-42FA-B96E-192BBC307406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6F1E-D5B4-4E55-B7CC-A6AC6DA6C9F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17738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1203-EC27-42FA-B96E-192BBC307406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6F1E-D5B4-4E55-B7CC-A6AC6DA6C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032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1203-EC27-42FA-B96E-192BBC307406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6F1E-D5B4-4E55-B7CC-A6AC6DA6C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98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1203-EC27-42FA-B96E-192BBC307406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6F1E-D5B4-4E55-B7CC-A6AC6DA6C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9596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1203-EC27-42FA-B96E-192BBC307406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6F1E-D5B4-4E55-B7CC-A6AC6DA6C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9028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1203-EC27-42FA-B96E-192BBC307406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6F1E-D5B4-4E55-B7CC-A6AC6DA6C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391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1203-EC27-42FA-B96E-192BBC307406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6F1E-D5B4-4E55-B7CC-A6AC6DA6C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143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1203-EC27-42FA-B96E-192BBC307406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6F1E-D5B4-4E55-B7CC-A6AC6DA6C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493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1203-EC27-42FA-B96E-192BBC307406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6F1E-D5B4-4E55-B7CC-A6AC6DA6C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66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1203-EC27-42FA-B96E-192BBC307406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6F1E-D5B4-4E55-B7CC-A6AC6DA6C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179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1203-EC27-42FA-B96E-192BBC307406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6F1E-D5B4-4E55-B7CC-A6AC6DA6C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050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1203-EC27-42FA-B96E-192BBC307406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6F1E-D5B4-4E55-B7CC-A6AC6DA6C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908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1203-EC27-42FA-B96E-192BBC307406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6F1E-D5B4-4E55-B7CC-A6AC6DA6C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42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1203-EC27-42FA-B96E-192BBC307406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6F1E-D5B4-4E55-B7CC-A6AC6DA6C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15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BD481203-EC27-42FA-B96E-192BBC307406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BD0D6F1E-D5B4-4E55-B7CC-A6AC6DA6C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2025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44935" y="430137"/>
            <a:ext cx="9440034" cy="1828801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/>
              </a:rPr>
              <a:t>ВИРУСНАЯ ДИАРЕЯ КРУПНОГО РОГАТОГО СКОТА</a:t>
            </a:r>
            <a:endParaRPr lang="ru-RU" dirty="0"/>
          </a:p>
        </p:txBody>
      </p:sp>
      <p:sp>
        <p:nvSpPr>
          <p:cNvPr id="4" name="Подзаголовок 3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0" y="4159722"/>
            <a:ext cx="4360406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</a:t>
            </a:r>
          </a:p>
          <a:p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студентка 543 группы</a:t>
            </a:r>
          </a:p>
          <a:p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Кондратьева Дарья </a:t>
            </a: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Преподаватель:</a:t>
            </a:r>
          </a:p>
          <a:p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ветеринарных наук,</a:t>
            </a:r>
          </a:p>
          <a:p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доцент</a:t>
            </a:r>
          </a:p>
          <a:p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Кучина Любовь Павловна</a:t>
            </a:r>
          </a:p>
        </p:txBody>
      </p:sp>
    </p:spTree>
    <p:extLst>
      <p:ext uri="{BB962C8B-B14F-4D97-AF65-F5344CB8AC3E}">
        <p14:creationId xmlns:p14="http://schemas.microsoft.com/office/powerpoint/2010/main" val="1680570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3643" y="0"/>
            <a:ext cx="10353762" cy="970450"/>
          </a:xfrm>
        </p:spPr>
        <p:txBody>
          <a:bodyPr/>
          <a:lstStyle/>
          <a:p>
            <a:r>
              <a:rPr lang="ru-RU" dirty="0">
                <a:effectLst/>
              </a:rPr>
              <a:t>Патологоанатомические изменения.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69564"/>
            <a:ext cx="12192000" cy="4058751"/>
          </a:xfrm>
        </p:spPr>
        <p:txBody>
          <a:bodyPr>
            <a:normAutofit/>
          </a:bodyPr>
          <a:lstStyle/>
          <a:p>
            <a:r>
              <a:rPr lang="ru-RU" sz="3200" dirty="0">
                <a:effectLst/>
              </a:rPr>
              <a:t>Характерны геморрагии, гиперемия, отёк, эрозии и язвы слизистых оболочек пищеварительного тракта. На слизистых оболочках пищевода, тонких кишок и сычуга иногда отмечаются обширные некрозы.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33081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0"/>
            <a:ext cx="10353762" cy="970450"/>
          </a:xfrm>
        </p:spPr>
        <p:txBody>
          <a:bodyPr/>
          <a:lstStyle/>
          <a:p>
            <a:r>
              <a:rPr lang="ru-RU" dirty="0">
                <a:effectLst/>
              </a:rPr>
              <a:t>Диагноз.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75626"/>
            <a:ext cx="12192000" cy="5782374"/>
          </a:xfrm>
        </p:spPr>
        <p:txBody>
          <a:bodyPr>
            <a:normAutofit/>
          </a:bodyPr>
          <a:lstStyle/>
          <a:p>
            <a:r>
              <a:rPr lang="ru-RU" sz="3200" dirty="0" err="1">
                <a:effectLst/>
              </a:rPr>
              <a:t>Клинич</a:t>
            </a:r>
            <a:r>
              <a:rPr lang="ru-RU" sz="3200" dirty="0">
                <a:effectLst/>
              </a:rPr>
              <a:t>. признаки, результаты гематологии, исследований, па-тол. изменения, а также </a:t>
            </a:r>
            <a:r>
              <a:rPr lang="ru-RU" sz="3200" dirty="0" err="1">
                <a:effectLst/>
              </a:rPr>
              <a:t>эпизоотол</a:t>
            </a:r>
            <a:r>
              <a:rPr lang="ru-RU" sz="3200" dirty="0">
                <a:effectLst/>
              </a:rPr>
              <a:t>. данные позволяют поставить предварительный диагноз. Эти данные подтверждаются методами лабораторного исследования (реакция нейтрализации, РСК, РДП в геле </a:t>
            </a:r>
            <a:r>
              <a:rPr lang="ru-RU" sz="3200" dirty="0" err="1">
                <a:effectLst/>
              </a:rPr>
              <a:t>агара</a:t>
            </a:r>
            <a:r>
              <a:rPr lang="ru-RU" sz="3200" dirty="0">
                <a:effectLst/>
              </a:rPr>
              <a:t> и метод флуоресцирующих антител). В. д. к. р. с. дифференцируют от чумы, транспортной лихорадки, </a:t>
            </a:r>
            <a:r>
              <a:rPr lang="ru-RU" sz="3200" dirty="0" err="1">
                <a:effectLst/>
              </a:rPr>
              <a:t>инфекц</a:t>
            </a:r>
            <a:r>
              <a:rPr lang="ru-RU" sz="3200" dirty="0">
                <a:effectLst/>
              </a:rPr>
              <a:t>. </a:t>
            </a:r>
            <a:r>
              <a:rPr lang="ru-RU" sz="3200" dirty="0" err="1">
                <a:effectLst/>
              </a:rPr>
              <a:t>ринотрахеита</a:t>
            </a:r>
            <a:r>
              <a:rPr lang="ru-RU" sz="3200" dirty="0">
                <a:effectLst/>
              </a:rPr>
              <a:t>, ящура, </a:t>
            </a:r>
            <a:r>
              <a:rPr lang="ru-RU" sz="3200" dirty="0" err="1">
                <a:effectLst/>
              </a:rPr>
              <a:t>паратуберкулёза</a:t>
            </a:r>
            <a:r>
              <a:rPr lang="ru-RU" sz="3200" dirty="0">
                <a:effectLst/>
              </a:rPr>
              <a:t>, </a:t>
            </a:r>
            <a:r>
              <a:rPr lang="ru-RU" sz="3200" dirty="0" err="1">
                <a:effectLst/>
              </a:rPr>
              <a:t>инфекц</a:t>
            </a:r>
            <a:r>
              <a:rPr lang="ru-RU" sz="3200" dirty="0">
                <a:effectLst/>
              </a:rPr>
              <a:t>. стоматита, </a:t>
            </a:r>
            <a:r>
              <a:rPr lang="ru-RU" sz="3200" dirty="0" err="1">
                <a:effectLst/>
              </a:rPr>
              <a:t>некробактериоза</a:t>
            </a:r>
            <a:r>
              <a:rPr lang="ru-RU" sz="3200" dirty="0">
                <a:effectLst/>
              </a:rPr>
              <a:t>, злокачественной катаральной горячки, гиперкератозов и отравлений.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3164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0"/>
            <a:ext cx="10353762" cy="970450"/>
          </a:xfrm>
        </p:spPr>
        <p:txBody>
          <a:bodyPr/>
          <a:lstStyle/>
          <a:p>
            <a:r>
              <a:rPr lang="ru-RU" dirty="0">
                <a:effectLst/>
              </a:rPr>
              <a:t>Лечение.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70450"/>
            <a:ext cx="12192000" cy="5752322"/>
          </a:xfrm>
        </p:spPr>
        <p:txBody>
          <a:bodyPr>
            <a:normAutofit/>
          </a:bodyPr>
          <a:lstStyle/>
          <a:p>
            <a:r>
              <a:rPr lang="ru-RU" sz="3200" dirty="0" err="1">
                <a:effectLst/>
              </a:rPr>
              <a:t>Специфич</a:t>
            </a:r>
            <a:r>
              <a:rPr lang="ru-RU" sz="3200" dirty="0">
                <a:effectLst/>
              </a:rPr>
              <a:t>. терапия не разработана. Иногда целесообразно применение </a:t>
            </a:r>
            <a:r>
              <a:rPr lang="ru-RU" sz="3200" dirty="0" err="1">
                <a:effectLst/>
              </a:rPr>
              <a:t>симптоматич</a:t>
            </a:r>
            <a:r>
              <a:rPr lang="ru-RU" sz="3200" dirty="0">
                <a:effectLst/>
              </a:rPr>
              <a:t>. средств.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41812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0"/>
            <a:ext cx="10353762" cy="970450"/>
          </a:xfrm>
        </p:spPr>
        <p:txBody>
          <a:bodyPr/>
          <a:lstStyle/>
          <a:p>
            <a:r>
              <a:rPr lang="ru-RU" dirty="0">
                <a:effectLst/>
              </a:rPr>
              <a:t>Профилактика и меры борьбы.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88506"/>
            <a:ext cx="12192000" cy="4058751"/>
          </a:xfrm>
        </p:spPr>
        <p:txBody>
          <a:bodyPr>
            <a:normAutofit/>
          </a:bodyPr>
          <a:lstStyle/>
          <a:p>
            <a:r>
              <a:rPr lang="ru-RU" sz="3200" dirty="0">
                <a:effectLst/>
              </a:rPr>
              <a:t>Рекомендуются убой больного скота и проведение ограничит. мероприятий.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71885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0"/>
            <a:ext cx="10353762" cy="970450"/>
          </a:xfrm>
        </p:spPr>
        <p:txBody>
          <a:bodyPr/>
          <a:lstStyle/>
          <a:p>
            <a:r>
              <a:rPr lang="ru-RU" dirty="0">
                <a:effectLst/>
              </a:rPr>
              <a:t>Этиология.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70450"/>
            <a:ext cx="12192000" cy="4058751"/>
          </a:xfrm>
        </p:spPr>
        <p:txBody>
          <a:bodyPr>
            <a:noAutofit/>
          </a:bodyPr>
          <a:lstStyle/>
          <a:p>
            <a:r>
              <a:rPr lang="ru-RU" sz="3200" dirty="0">
                <a:effectLst/>
              </a:rPr>
              <a:t>Возбудитель болезни — </a:t>
            </a:r>
            <a:r>
              <a:rPr lang="ru-RU" sz="3200" dirty="0" err="1">
                <a:effectLst/>
              </a:rPr>
              <a:t>сферич</a:t>
            </a:r>
            <a:r>
              <a:rPr lang="ru-RU" sz="3200" dirty="0">
                <a:effectLst/>
              </a:rPr>
              <a:t>. РНК-содержащий вирус рода </a:t>
            </a:r>
            <a:r>
              <a:rPr lang="ru-RU" sz="3200" dirty="0" err="1">
                <a:effectLst/>
              </a:rPr>
              <a:t>Pestivirus</a:t>
            </a:r>
            <a:r>
              <a:rPr lang="ru-RU" sz="3200" dirty="0">
                <a:effectLst/>
              </a:rPr>
              <a:t> сем. </a:t>
            </a:r>
            <a:r>
              <a:rPr lang="ru-RU" sz="3200" dirty="0" err="1">
                <a:effectLst/>
              </a:rPr>
              <a:t>Togaviridae</a:t>
            </a:r>
            <a:r>
              <a:rPr lang="ru-RU" sz="3200" dirty="0">
                <a:effectLst/>
              </a:rPr>
              <a:t>. Величина вирусных частиц 30—40 </a:t>
            </a:r>
            <a:r>
              <a:rPr lang="ru-RU" sz="3200" dirty="0" err="1">
                <a:effectLst/>
              </a:rPr>
              <a:t>нм</a:t>
            </a:r>
            <a:r>
              <a:rPr lang="ru-RU" sz="3200" dirty="0">
                <a:effectLst/>
              </a:rPr>
              <a:t>. Вирус может годами сохраняться при t ниже 20°С, в </a:t>
            </a:r>
            <a:r>
              <a:rPr lang="ru-RU" sz="3200" dirty="0" err="1">
                <a:effectLst/>
              </a:rPr>
              <a:t>культуральной</a:t>
            </a:r>
            <a:r>
              <a:rPr lang="ru-RU" sz="3200" dirty="0">
                <a:effectLst/>
              </a:rPr>
              <a:t> жидкости не теряет биол. активность до 1 года, в крови, </a:t>
            </a:r>
            <a:r>
              <a:rPr lang="ru-RU" sz="3200" dirty="0" err="1">
                <a:effectLst/>
              </a:rPr>
              <a:t>лимфатич</a:t>
            </a:r>
            <a:r>
              <a:rPr lang="ru-RU" sz="3200" dirty="0">
                <a:effectLst/>
              </a:rPr>
              <a:t>. узлах, селезёнке и др. </a:t>
            </a:r>
            <a:r>
              <a:rPr lang="ru-RU" sz="3200" dirty="0" err="1">
                <a:effectLst/>
              </a:rPr>
              <a:t>патол</a:t>
            </a:r>
            <a:r>
              <a:rPr lang="ru-RU" sz="3200" dirty="0">
                <a:effectLst/>
              </a:rPr>
              <a:t>. материале — до 6 мес. При t 25 °С в течение 1 </a:t>
            </a:r>
            <a:r>
              <a:rPr lang="ru-RU" sz="3200" dirty="0" err="1">
                <a:effectLst/>
              </a:rPr>
              <a:t>сут</a:t>
            </a:r>
            <a:r>
              <a:rPr lang="ru-RU" sz="3200" dirty="0">
                <a:effectLst/>
              </a:rPr>
              <a:t> вирус практически не снижает биол. активности, при t 37 °С погибает через 5 </a:t>
            </a:r>
            <a:r>
              <a:rPr lang="ru-RU" sz="3200" dirty="0" err="1">
                <a:effectLst/>
              </a:rPr>
              <a:t>сут</a:t>
            </a:r>
            <a:r>
              <a:rPr lang="ru-RU" sz="3200" dirty="0">
                <a:effectLst/>
              </a:rPr>
              <a:t>. Вирус чувствителен к эфиру, хлороформу, трипсину и </a:t>
            </a:r>
            <a:r>
              <a:rPr lang="ru-RU" sz="3200" dirty="0" err="1">
                <a:effectLst/>
              </a:rPr>
              <a:t>дезоксихолату</a:t>
            </a:r>
            <a:r>
              <a:rPr lang="ru-RU" sz="3200" dirty="0">
                <a:effectLst/>
              </a:rPr>
              <a:t> натрия.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1798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9119" y="-216795"/>
            <a:ext cx="10353762" cy="970450"/>
          </a:xfrm>
        </p:spPr>
        <p:txBody>
          <a:bodyPr/>
          <a:lstStyle/>
          <a:p>
            <a:r>
              <a:rPr lang="ru-RU" dirty="0">
                <a:effectLst/>
              </a:rPr>
              <a:t>Эпизоотология.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57441"/>
            <a:ext cx="12192000" cy="4058751"/>
          </a:xfrm>
        </p:spPr>
        <p:txBody>
          <a:bodyPr>
            <a:noAutofit/>
          </a:bodyPr>
          <a:lstStyle/>
          <a:p>
            <a:r>
              <a:rPr lang="ru-RU" sz="3200" dirty="0">
                <a:effectLst/>
              </a:rPr>
              <a:t>В </a:t>
            </a:r>
            <a:r>
              <a:rPr lang="ru-RU" sz="3200" dirty="0" err="1">
                <a:effectLst/>
              </a:rPr>
              <a:t>естеств</a:t>
            </a:r>
            <a:r>
              <a:rPr lang="ru-RU" sz="3200" dirty="0">
                <a:effectLst/>
              </a:rPr>
              <a:t>. условиях В. д. к. р. с. болеют </a:t>
            </a:r>
            <a:r>
              <a:rPr lang="ru-RU" sz="3200" dirty="0" err="1">
                <a:effectLst/>
              </a:rPr>
              <a:t>кр</a:t>
            </a:r>
            <a:r>
              <a:rPr lang="ru-RU" sz="3200" dirty="0">
                <a:effectLst/>
              </a:rPr>
              <a:t>. рог. скот, буйволы, олени и косули. Наиболее восприимчивы животные в возрасте от 6 </a:t>
            </a:r>
            <a:r>
              <a:rPr lang="ru-RU" sz="3200" dirty="0" err="1">
                <a:effectLst/>
              </a:rPr>
              <a:t>мес</a:t>
            </a:r>
            <a:r>
              <a:rPr lang="ru-RU" sz="3200" dirty="0">
                <a:effectLst/>
              </a:rPr>
              <a:t> до 2 лет. Источник возбудителя инфекции — больные животные. В зависимости от стадии болезни возбудитель выделяется из организма с калом, мочой, слюной, носовыми и глазными секретами, а также экссудатом из воспалительных очагов. </a:t>
            </a:r>
            <a:r>
              <a:rPr lang="ru-RU" sz="3200" dirty="0" err="1">
                <a:effectLst/>
              </a:rPr>
              <a:t>Вирусоносительство</a:t>
            </a:r>
            <a:r>
              <a:rPr lang="ru-RU" sz="3200" dirty="0">
                <a:effectLst/>
              </a:rPr>
              <a:t> может быть и течение 4 </a:t>
            </a:r>
            <a:r>
              <a:rPr lang="ru-RU" sz="3200" dirty="0" err="1">
                <a:effectLst/>
              </a:rPr>
              <a:t>мес</a:t>
            </a:r>
            <a:r>
              <a:rPr lang="ru-RU" sz="3200" dirty="0">
                <a:effectLst/>
              </a:rPr>
              <a:t> после </a:t>
            </a:r>
            <a:r>
              <a:rPr lang="ru-RU" sz="3200" dirty="0" err="1">
                <a:effectLst/>
              </a:rPr>
              <a:t>переболевания</a:t>
            </a:r>
            <a:r>
              <a:rPr lang="ru-RU" sz="3200" dirty="0">
                <a:effectLst/>
              </a:rPr>
              <a:t>. Пути и способы передачи возбудителя инфекции изучены недостаточно. Факторами передачи возбудителя инфекции могут быть заражённая обувь и одежда обслуживающего персонала, а также инфицированные корм, вода и предметы ухода за животными.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86023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658377"/>
          </a:xfrm>
        </p:spPr>
        <p:txBody>
          <a:bodyPr>
            <a:normAutofit/>
          </a:bodyPr>
          <a:lstStyle/>
          <a:p>
            <a:r>
              <a:rPr lang="ru-RU" sz="3200" dirty="0">
                <a:effectLst/>
              </a:rPr>
              <a:t>Способствуют распространению вируса скопление или перегруппировка животных. Болезнь наблюдается в течение всего года, но число вспышек увеличивается в холодное время года. Существенную роль в течении и исходе заболевания играют условия содержания животных, биол. характеристика штамма, степень инфицирования стада и другие факторы. Летальность может варьировать в очень широких пределах (4—100% ). Иммунитет не изучен.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97499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0"/>
            <a:ext cx="10353762" cy="970450"/>
          </a:xfrm>
        </p:spPr>
        <p:txBody>
          <a:bodyPr/>
          <a:lstStyle/>
          <a:p>
            <a:r>
              <a:rPr lang="ru-RU" dirty="0">
                <a:effectLst/>
              </a:rPr>
              <a:t>Течение и симптомы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05170"/>
            <a:ext cx="12192000" cy="4058751"/>
          </a:xfrm>
        </p:spPr>
        <p:txBody>
          <a:bodyPr>
            <a:noAutofit/>
          </a:bodyPr>
          <a:lstStyle/>
          <a:p>
            <a:r>
              <a:rPr lang="ru-RU" sz="3200" dirty="0">
                <a:effectLst/>
              </a:rPr>
              <a:t>Инкубационный период 6—9, иногда 2—14 </a:t>
            </a:r>
            <a:r>
              <a:rPr lang="ru-RU" sz="3200" dirty="0" err="1">
                <a:effectLst/>
              </a:rPr>
              <a:t>сут</a:t>
            </a:r>
            <a:r>
              <a:rPr lang="ru-RU" sz="3200" dirty="0">
                <a:effectLst/>
              </a:rPr>
              <a:t>. Болезнь протекает латентно, подостро, остро и хронически. При латентной форме болезнь устанавливают обнаружением в сыворотке крови </a:t>
            </a:r>
            <a:r>
              <a:rPr lang="ru-RU" sz="3200" dirty="0" err="1">
                <a:effectLst/>
              </a:rPr>
              <a:t>специфич</a:t>
            </a:r>
            <a:r>
              <a:rPr lang="ru-RU" sz="3200" dirty="0">
                <a:effectLst/>
              </a:rPr>
              <a:t>. антител. Подострое течение характеризуется внезапным началом, кратковременным (до 24 ч) незначительным (39,7—40,0 °С) подъёмом темп-</a:t>
            </a:r>
            <a:r>
              <a:rPr lang="ru-RU" sz="3200" dirty="0" err="1">
                <a:effectLst/>
              </a:rPr>
              <a:t>ры</a:t>
            </a:r>
            <a:r>
              <a:rPr lang="ru-RU" sz="3200" dirty="0">
                <a:effectLst/>
              </a:rPr>
              <a:t> тела, учащённым сердцебиением и дыханием, частичной потерей или полным отсутствием аппетита. Могут возникнуть незначительные быстропроходящие поражения слизистой оболочки ротовой полости в виде гиперемии, эрозий и изъязвлений; у </a:t>
            </a:r>
            <a:r>
              <a:rPr lang="ru-RU" sz="3200" dirty="0" err="1">
                <a:effectLst/>
              </a:rPr>
              <a:t>нек-рых</a:t>
            </a:r>
            <a:r>
              <a:rPr lang="ru-RU" sz="3200" dirty="0">
                <a:effectLst/>
              </a:rPr>
              <a:t> животных — носовые истечения, слезотечение, кашель, кратковременная диарея. 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94463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5937161"/>
          </a:xfrm>
        </p:spPr>
        <p:txBody>
          <a:bodyPr>
            <a:noAutofit/>
          </a:bodyPr>
          <a:lstStyle/>
          <a:p>
            <a:r>
              <a:rPr lang="ru-RU" sz="3200" dirty="0">
                <a:effectLst/>
              </a:rPr>
              <a:t>Острое течение начинается внезапным подъёмом темп-</a:t>
            </a:r>
            <a:r>
              <a:rPr lang="ru-RU" sz="3200" dirty="0" err="1">
                <a:effectLst/>
              </a:rPr>
              <a:t>ры</a:t>
            </a:r>
            <a:r>
              <a:rPr lang="ru-RU" sz="3200" dirty="0">
                <a:effectLst/>
              </a:rPr>
              <a:t> (40,5—42,4 °С), умеренной или сильной депрессией, тахикардией, учащением дыхания и потерей аппетита. С подъёмом темп-</a:t>
            </a:r>
            <a:r>
              <a:rPr lang="ru-RU" sz="3200" dirty="0" err="1">
                <a:effectLst/>
              </a:rPr>
              <a:t>ры</a:t>
            </a:r>
            <a:r>
              <a:rPr lang="ru-RU" sz="3200" dirty="0">
                <a:effectLst/>
              </a:rPr>
              <a:t> появляется резкая лейкопения (2000—3000 клеток в 1 мм</a:t>
            </a:r>
            <a:r>
              <a:rPr lang="ru-RU" sz="3200" baseline="30000" dirty="0">
                <a:effectLst/>
              </a:rPr>
              <a:t>3</a:t>
            </a:r>
            <a:r>
              <a:rPr lang="ru-RU" sz="3200" dirty="0">
                <a:effectLst/>
              </a:rPr>
              <a:t>), часто сопровождающаяся лимфоцитозом. Через 1—2 </a:t>
            </a:r>
            <a:r>
              <a:rPr lang="ru-RU" sz="3200" dirty="0" err="1">
                <a:effectLst/>
              </a:rPr>
              <a:t>сут</a:t>
            </a:r>
            <a:r>
              <a:rPr lang="ru-RU" sz="3200" dirty="0">
                <a:effectLst/>
              </a:rPr>
              <a:t> начинается повторный резкий подъём темп-</a:t>
            </a:r>
            <a:r>
              <a:rPr lang="ru-RU" sz="3200" dirty="0" err="1">
                <a:effectLst/>
              </a:rPr>
              <a:t>ры</a:t>
            </a:r>
            <a:r>
              <a:rPr lang="ru-RU" sz="3200" dirty="0">
                <a:effectLst/>
              </a:rPr>
              <a:t>. В это время у больных животных отмечаются гиперемия слизистой оболочки носа и носовое истечение, к-рое в дальнейшем становится слизистым или </a:t>
            </a:r>
            <a:r>
              <a:rPr lang="ru-RU" sz="3200" dirty="0" err="1">
                <a:effectLst/>
              </a:rPr>
              <a:t>слизисто</a:t>
            </a:r>
            <a:r>
              <a:rPr lang="ru-RU" sz="3200" dirty="0">
                <a:effectLst/>
              </a:rPr>
              <a:t>-гнойным. В тяжёлых случаях лицевая часть головы покрывается липкими выделениями, засыхающими в виде корочек, под к-</a:t>
            </a:r>
            <a:r>
              <a:rPr lang="ru-RU" sz="3200" dirty="0" err="1">
                <a:effectLst/>
              </a:rPr>
              <a:t>рыми</a:t>
            </a:r>
            <a:r>
              <a:rPr lang="ru-RU" sz="3200" dirty="0">
                <a:effectLst/>
              </a:rPr>
              <a:t> образуются эрозии.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80302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093262" cy="6858000"/>
          </a:xfrm>
        </p:spPr>
        <p:txBody>
          <a:bodyPr>
            <a:normAutofit/>
          </a:bodyPr>
          <a:lstStyle/>
          <a:p>
            <a:r>
              <a:rPr lang="ru-RU" sz="3200" dirty="0">
                <a:effectLst/>
              </a:rPr>
              <a:t>Катаральный конъюнктивит и сильное слезотечение иногда сопровождаются начинающимися с центра помутнением роговицы и </a:t>
            </a:r>
            <a:r>
              <a:rPr lang="ru-RU" sz="3200" dirty="0" err="1">
                <a:effectLst/>
              </a:rPr>
              <a:t>панофтальмией</a:t>
            </a:r>
            <a:r>
              <a:rPr lang="ru-RU" sz="3200" dirty="0">
                <a:effectLst/>
              </a:rPr>
              <a:t>. У </a:t>
            </a:r>
            <a:r>
              <a:rPr lang="ru-RU" sz="3200" dirty="0" err="1">
                <a:effectLst/>
              </a:rPr>
              <a:t>нек-рых</a:t>
            </a:r>
            <a:r>
              <a:rPr lang="ru-RU" sz="3200" dirty="0">
                <a:effectLst/>
              </a:rPr>
              <a:t> животных — жёсткий сухой кашель, В ротовой полости, особенно на губах, дёснах, твёрдом нёбе, спинке и краях языка — гиперемированные участки, на месте к-</a:t>
            </a:r>
            <a:r>
              <a:rPr lang="ru-RU" sz="3200" dirty="0" err="1">
                <a:effectLst/>
              </a:rPr>
              <a:t>рых</a:t>
            </a:r>
            <a:r>
              <a:rPr lang="ru-RU" sz="3200" dirty="0">
                <a:effectLst/>
              </a:rPr>
              <a:t> образуются эрозии (рис.); в дальнейшем в результате </a:t>
            </a:r>
            <a:r>
              <a:rPr lang="ru-RU" sz="3200" dirty="0" err="1">
                <a:effectLst/>
              </a:rPr>
              <a:t>секундарной</a:t>
            </a:r>
            <a:r>
              <a:rPr lang="ru-RU" sz="3200" dirty="0">
                <a:effectLst/>
              </a:rPr>
              <a:t> инфекции возникают изъязвления, покрывающиеся гнойным или казеозным детритом. Часто подобные дефекты обнаруживают на носовом зеркальце, ноздрях и во влагалище.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62229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058751"/>
          </a:xfrm>
        </p:spPr>
        <p:txBody>
          <a:bodyPr>
            <a:noAutofit/>
          </a:bodyPr>
          <a:lstStyle/>
          <a:p>
            <a:r>
              <a:rPr lang="ru-RU" sz="3200" dirty="0">
                <a:effectLst/>
              </a:rPr>
              <a:t>Иногда </a:t>
            </a:r>
            <a:r>
              <a:rPr lang="ru-RU" sz="3200" dirty="0" err="1">
                <a:effectLst/>
              </a:rPr>
              <a:t>осн</a:t>
            </a:r>
            <a:r>
              <a:rPr lang="ru-RU" sz="3200" dirty="0">
                <a:effectLst/>
              </a:rPr>
              <a:t>. </a:t>
            </a:r>
            <a:r>
              <a:rPr lang="ru-RU" sz="3200" dirty="0" err="1">
                <a:effectLst/>
              </a:rPr>
              <a:t>клинич</a:t>
            </a:r>
            <a:r>
              <a:rPr lang="ru-RU" sz="3200" dirty="0">
                <a:effectLst/>
              </a:rPr>
              <a:t>. признаком является хромота. Диарея может быть непрерывной или перемежающейся в течение 1—4 </a:t>
            </a:r>
            <a:r>
              <a:rPr lang="ru-RU" sz="3200" dirty="0" err="1">
                <a:effectLst/>
              </a:rPr>
              <a:t>нед</a:t>
            </a:r>
            <a:r>
              <a:rPr lang="ru-RU" sz="3200" dirty="0">
                <a:effectLst/>
              </a:rPr>
              <a:t>, но в большинстве случаев болезнь длится от 4 </a:t>
            </a:r>
            <a:r>
              <a:rPr lang="ru-RU" sz="3200" dirty="0" err="1">
                <a:effectLst/>
              </a:rPr>
              <a:t>сут</a:t>
            </a:r>
            <a:r>
              <a:rPr lang="ru-RU" sz="3200" dirty="0">
                <a:effectLst/>
              </a:rPr>
              <a:t> до 2 </a:t>
            </a:r>
            <a:r>
              <a:rPr lang="ru-RU" sz="3200" dirty="0" err="1">
                <a:effectLst/>
              </a:rPr>
              <a:t>нед</a:t>
            </a:r>
            <a:r>
              <a:rPr lang="ru-RU" sz="3200" dirty="0">
                <a:effectLst/>
              </a:rPr>
              <a:t> и, как правило, заканчивается смертельным исходом, а иногда принимает </a:t>
            </a:r>
            <a:r>
              <a:rPr lang="ru-RU" sz="3200" dirty="0" err="1">
                <a:effectLst/>
              </a:rPr>
              <a:t>хронич</a:t>
            </a:r>
            <a:r>
              <a:rPr lang="ru-RU" sz="3200" dirty="0">
                <a:effectLst/>
              </a:rPr>
              <a:t>. течение</a:t>
            </a:r>
            <a:r>
              <a:rPr lang="ru-RU" sz="3200" dirty="0" smtClean="0">
                <a:effectLst/>
              </a:rPr>
              <a:t>.</a:t>
            </a:r>
          </a:p>
          <a:p>
            <a:r>
              <a:rPr lang="ru-RU" sz="3200" dirty="0">
                <a:effectLst/>
              </a:rPr>
              <a:t>Животные постепенно истощаются, у них появляются гиперкератозы, диарея (в ряде случаев она отсутствует). Эрозии и язвы на слизистых оболочках быстро заживают, а при осложнениях на дёснах образуются творожисто-гнойные отложения.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83622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http://www.cnshb.ru/AKDiL/0006/pic/Image66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3206" y="1565171"/>
            <a:ext cx="4569579" cy="4393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78266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рифель">
  <a:themeElements>
    <a:clrScheme name="Грифель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Грифель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ифель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TM04033929[[fn=Сланец]]</Template>
  <TotalTime>10</TotalTime>
  <Words>541</Words>
  <Application>Microsoft Office PowerPoint</Application>
  <PresentationFormat>Широкоэкранный</PresentationFormat>
  <Paragraphs>27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Calisto MT</vt:lpstr>
      <vt:lpstr>Times New Roman</vt:lpstr>
      <vt:lpstr>Trebuchet MS</vt:lpstr>
      <vt:lpstr>Wingdings 2</vt:lpstr>
      <vt:lpstr>Грифель</vt:lpstr>
      <vt:lpstr>ВИРУСНАЯ ДИАРЕЯ КРУПНОГО РОГАТОГО СКОТА</vt:lpstr>
      <vt:lpstr>Этиология.</vt:lpstr>
      <vt:lpstr>Эпизоотология.</vt:lpstr>
      <vt:lpstr>Презентация PowerPoint</vt:lpstr>
      <vt:lpstr>Течение и симптомы</vt:lpstr>
      <vt:lpstr>Презентация PowerPoint</vt:lpstr>
      <vt:lpstr>Презентация PowerPoint</vt:lpstr>
      <vt:lpstr>Презентация PowerPoint</vt:lpstr>
      <vt:lpstr>Презентация PowerPoint</vt:lpstr>
      <vt:lpstr>Патологоанатомические изменения. </vt:lpstr>
      <vt:lpstr>Диагноз.</vt:lpstr>
      <vt:lpstr>Лечение.</vt:lpstr>
      <vt:lpstr>Профилактика и меры борьбы.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ВИРУСНАЯ ДИАРЕЯ КРУПНОГО РОГАТОГО СКОТА</dc:title>
  <dc:creator>Daria</dc:creator>
  <cp:lastModifiedBy>Daria</cp:lastModifiedBy>
  <cp:revision>2</cp:revision>
  <dcterms:created xsi:type="dcterms:W3CDTF">2020-04-22T16:42:24Z</dcterms:created>
  <dcterms:modified xsi:type="dcterms:W3CDTF">2020-04-22T16:52:28Z</dcterms:modified>
</cp:coreProperties>
</file>