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53BD0-CFF7-42E2-8623-74A8371C1378}" type="datetimeFigureOut">
              <a:rPr lang="ru-RU" smtClean="0"/>
              <a:t>24.03.2020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474CB-D2FC-4F61-B8F3-D4DBABAFCCA3}" type="slidenum">
              <a:rPr lang="ru-RU" smtClean="0"/>
              <a:t>‹#›</a:t>
            </a:fld>
            <a:endParaRPr lang="ru-RU"/>
          </a:p>
        </p:txBody>
      </p:sp>
    </p:spTree>
    <p:extLst>
      <p:ext uri="{BB962C8B-B14F-4D97-AF65-F5344CB8AC3E}">
        <p14:creationId xmlns:p14="http://schemas.microsoft.com/office/powerpoint/2010/main" val="92800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A8F34F-E907-4403-8750-702E6AC7B89A}"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77ACC-F8C2-46C6-9841-883BF9A1BC9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BA8F34F-E907-4403-8750-702E6AC7B89A}"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77ACC-F8C2-46C6-9841-883BF9A1BC9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A8F34F-E907-4403-8750-702E6AC7B89A}"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77ACC-F8C2-46C6-9841-883BF9A1BC9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A8F34F-E907-4403-8750-702E6AC7B89A}"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77ACC-F8C2-46C6-9841-883BF9A1BC9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A8F34F-E907-4403-8750-702E6AC7B89A}" type="datetimeFigureOut">
              <a:rPr lang="ru-RU" smtClean="0"/>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D77ACC-F8C2-46C6-9841-883BF9A1BC9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A8F34F-E907-4403-8750-702E6AC7B89A}" type="datetimeFigureOut">
              <a:rPr lang="ru-RU" smtClean="0"/>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77ACC-F8C2-46C6-9841-883BF9A1BC9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A8F34F-E907-4403-8750-702E6AC7B89A}" type="datetimeFigureOut">
              <a:rPr lang="ru-RU" smtClean="0"/>
              <a:t>24.03.2020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D77ACC-F8C2-46C6-9841-883BF9A1BC9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BA8F34F-E907-4403-8750-702E6AC7B89A}" type="datetimeFigureOut">
              <a:rPr lang="ru-RU" smtClean="0"/>
              <a:t>24.03.2020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D77ACC-F8C2-46C6-9841-883BF9A1BC9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8F34F-E907-4403-8750-702E6AC7B89A}" type="datetimeFigureOut">
              <a:rPr lang="ru-RU" smtClean="0"/>
              <a:t>24.03.2020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D77ACC-F8C2-46C6-9841-883BF9A1BC9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A8F34F-E907-4403-8750-702E6AC7B89A}" type="datetimeFigureOut">
              <a:rPr lang="ru-RU" smtClean="0"/>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77ACC-F8C2-46C6-9841-883BF9A1BC9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A8F34F-E907-4403-8750-702E6AC7B89A}" type="datetimeFigureOut">
              <a:rPr lang="ru-RU" smtClean="0"/>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D77ACC-F8C2-46C6-9841-883BF9A1BC9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BA8F34F-E907-4403-8750-702E6AC7B89A}" type="datetimeFigureOut">
              <a:rPr lang="ru-RU" smtClean="0"/>
              <a:t>24.03.2020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DD77ACC-F8C2-46C6-9841-883BF9A1BC9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2132856"/>
            <a:ext cx="5328592" cy="1815882"/>
          </a:xfrm>
          <a:prstGeom prst="rect">
            <a:avLst/>
          </a:prstGeom>
        </p:spPr>
        <p:txBody>
          <a:bodyPr wrap="square">
            <a:spAutoFit/>
          </a:bodyPr>
          <a:lstStyle/>
          <a:p>
            <a:pPr algn="ctr"/>
            <a:r>
              <a:rPr lang="ru-RU" sz="2800" dirty="0" smtClean="0">
                <a:latin typeface="Times New Roman" panose="02020603050405020304" pitchFamily="18" charset="0"/>
                <a:cs typeface="Times New Roman" panose="02020603050405020304" pitchFamily="18" charset="0"/>
              </a:rPr>
              <a:t>Комплексная диагностика, меры профилактики и ликвидации болезней жвачных –</a:t>
            </a:r>
          </a:p>
          <a:p>
            <a:pPr algn="ctr"/>
            <a:r>
              <a:rPr lang="ru-RU" sz="2800" dirty="0" smtClean="0">
                <a:latin typeface="Times New Roman" panose="02020603050405020304" pitchFamily="18" charset="0"/>
                <a:cs typeface="Times New Roman" panose="02020603050405020304" pitchFamily="18" charset="0"/>
              </a:rPr>
              <a:t> Болезнь </a:t>
            </a:r>
            <a:r>
              <a:rPr lang="ru-RU" sz="2800" dirty="0" err="1" smtClean="0">
                <a:latin typeface="Times New Roman" panose="02020603050405020304" pitchFamily="18" charset="0"/>
                <a:cs typeface="Times New Roman" panose="02020603050405020304" pitchFamily="18" charset="0"/>
              </a:rPr>
              <a:t>Шмалленберга</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64088" y="6021288"/>
            <a:ext cx="3384376"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Выполнила: Сажина А.С. 542</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87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12" y="0"/>
            <a:ext cx="9144000" cy="6740307"/>
          </a:xfrm>
          <a:prstGeom prst="rect">
            <a:avLst/>
          </a:prstGeom>
        </p:spPr>
        <p:txBody>
          <a:bodyPr wrap="square">
            <a:spAutoFit/>
          </a:bodyPr>
          <a:lstStyle/>
          <a:p>
            <a:pPr indent="457200" algn="just"/>
            <a:r>
              <a:rPr lang="ru-RU" dirty="0" smtClean="0">
                <a:latin typeface="Times New Roman" panose="02020603050405020304" pitchFamily="18" charset="0"/>
                <a:cs typeface="Times New Roman" panose="02020603050405020304" pitchFamily="18" charset="0"/>
              </a:rPr>
              <a:t>Болезнь, вызванная вирусом </a:t>
            </a:r>
            <a:r>
              <a:rPr lang="ru-RU" dirty="0" err="1" smtClean="0">
                <a:latin typeface="Times New Roman" panose="02020603050405020304" pitchFamily="18" charset="0"/>
                <a:cs typeface="Times New Roman" panose="02020603050405020304" pitchFamily="18" charset="0"/>
              </a:rPr>
              <a:t>Шмалленберг</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Schmallenberg</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virus</a:t>
            </a:r>
            <a:r>
              <a:rPr lang="ru-RU" dirty="0" smtClean="0">
                <a:latin typeface="Times New Roman" panose="02020603050405020304" pitchFamily="18" charset="0"/>
                <a:cs typeface="Times New Roman" panose="02020603050405020304" pitchFamily="18" charset="0"/>
              </a:rPr>
              <a:t>), была первоначально зарегистрирована в Германии. Название новому заболеванию дали по месту его выявления в августе 2011 года. </a:t>
            </a:r>
          </a:p>
          <a:p>
            <a:pPr indent="457200" algn="just"/>
            <a:endParaRPr lang="ru-RU" dirty="0" smtClean="0">
              <a:latin typeface="Times New Roman" panose="02020603050405020304" pitchFamily="18" charset="0"/>
              <a:cs typeface="Times New Roman" panose="02020603050405020304" pitchFamily="18" charset="0"/>
            </a:endParaRPr>
          </a:p>
          <a:p>
            <a:pPr indent="457200" algn="just"/>
            <a:r>
              <a:rPr lang="ru-RU" dirty="0" smtClean="0">
                <a:latin typeface="Times New Roman" panose="02020603050405020304" pitchFamily="18" charset="0"/>
                <a:cs typeface="Times New Roman" panose="02020603050405020304" pitchFamily="18" charset="0"/>
              </a:rPr>
              <a:t>О возбудителе, вирусе </a:t>
            </a:r>
            <a:r>
              <a:rPr lang="ru-RU" dirty="0" err="1" smtClean="0">
                <a:latin typeface="Times New Roman" panose="02020603050405020304" pitchFamily="18" charset="0"/>
                <a:cs typeface="Times New Roman" panose="02020603050405020304" pitchFamily="18" charset="0"/>
              </a:rPr>
              <a:t>Шмалленберг</a:t>
            </a:r>
            <a:r>
              <a:rPr lang="ru-RU" dirty="0" smtClean="0">
                <a:latin typeface="Times New Roman" panose="02020603050405020304" pitchFamily="18" charset="0"/>
                <a:cs typeface="Times New Roman" panose="02020603050405020304" pitchFamily="18" charset="0"/>
              </a:rPr>
              <a:t>, на данный момент собрано мало информации. Известно, что по генетической характеристике он принадлежит к семейству </a:t>
            </a:r>
            <a:r>
              <a:rPr lang="ru-RU" dirty="0" err="1" smtClean="0">
                <a:latin typeface="Times New Roman" panose="02020603050405020304" pitchFamily="18" charset="0"/>
                <a:cs typeface="Times New Roman" panose="02020603050405020304" pitchFamily="18" charset="0"/>
              </a:rPr>
              <a:t>буньявирусы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Bunyaviridae</a:t>
            </a:r>
            <a:r>
              <a:rPr lang="ru-RU" dirty="0" smtClean="0">
                <a:latin typeface="Times New Roman" panose="02020603050405020304" pitchFamily="18" charset="0"/>
                <a:cs typeface="Times New Roman" panose="02020603050405020304" pitchFamily="18" charset="0"/>
              </a:rPr>
              <a:t>), роду </a:t>
            </a:r>
            <a:r>
              <a:rPr lang="ru-RU" dirty="0" err="1" smtClean="0">
                <a:latin typeface="Times New Roman" panose="02020603050405020304" pitchFamily="18" charset="0"/>
                <a:cs typeface="Times New Roman" panose="02020603050405020304" pitchFamily="18" charset="0"/>
              </a:rPr>
              <a:t>ортобуньявирусы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Orthobunyavirus</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серогруппе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Симбу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Simbu</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serogroup</a:t>
            </a:r>
            <a:r>
              <a:rPr lang="ru-RU" dirty="0" smtClean="0">
                <a:latin typeface="Times New Roman" panose="02020603050405020304" pitchFamily="18" charset="0"/>
                <a:cs typeface="Times New Roman" panose="02020603050405020304" pitchFamily="18" charset="0"/>
              </a:rPr>
              <a:t>). При заболеваниях возможен летальный исход. </a:t>
            </a:r>
            <a:r>
              <a:rPr lang="ru-RU" dirty="0" err="1" smtClean="0">
                <a:latin typeface="Times New Roman" panose="02020603050405020304" pitchFamily="18" charset="0"/>
                <a:cs typeface="Times New Roman" panose="02020603050405020304" pitchFamily="18" charset="0"/>
              </a:rPr>
              <a:t>Буньявирусы</a:t>
            </a:r>
            <a:r>
              <a:rPr lang="ru-RU" dirty="0" smtClean="0">
                <a:latin typeface="Times New Roman" panose="02020603050405020304" pitchFamily="18" charset="0"/>
                <a:cs typeface="Times New Roman" panose="02020603050405020304" pitchFamily="18" charset="0"/>
              </a:rPr>
              <a:t> термочувствительны, быстро инактивируются при температуре 56°С, гибнут при облучении ультрафиолетовыми лучами, чувствительны к </a:t>
            </a:r>
            <a:r>
              <a:rPr lang="ru-RU" dirty="0" err="1" smtClean="0">
                <a:latin typeface="Times New Roman" panose="02020603050405020304" pitchFamily="18" charset="0"/>
                <a:cs typeface="Times New Roman" panose="02020603050405020304" pitchFamily="18" charset="0"/>
              </a:rPr>
              <a:t>жирорастворителям</a:t>
            </a:r>
            <a:r>
              <a:rPr lang="ru-RU" dirty="0" smtClean="0">
                <a:latin typeface="Times New Roman" panose="02020603050405020304" pitchFamily="18" charset="0"/>
                <a:cs typeface="Times New Roman" panose="02020603050405020304" pitchFamily="18" charset="0"/>
              </a:rPr>
              <a:t> и детергентам, кислотам.</a:t>
            </a:r>
          </a:p>
          <a:p>
            <a:pPr indent="457200" algn="just"/>
            <a:endParaRPr lang="ru-RU" dirty="0" smtClean="0">
              <a:latin typeface="Times New Roman" panose="02020603050405020304" pitchFamily="18" charset="0"/>
              <a:cs typeface="Times New Roman" panose="02020603050405020304" pitchFamily="18" charset="0"/>
            </a:endParaRPr>
          </a:p>
          <a:p>
            <a:pPr indent="457200" algn="just"/>
            <a:r>
              <a:rPr lang="ru-RU" dirty="0" smtClean="0">
                <a:latin typeface="Times New Roman" panose="02020603050405020304" pitchFamily="18" charset="0"/>
                <a:cs typeface="Times New Roman" panose="02020603050405020304" pitchFamily="18" charset="0"/>
              </a:rPr>
              <a:t>Восприимчивые животные, пути передачи:</a:t>
            </a:r>
          </a:p>
          <a:p>
            <a:pPr indent="457200" algn="just"/>
            <a:endParaRPr lang="ru-RU" dirty="0" smtClean="0">
              <a:latin typeface="Times New Roman" panose="02020603050405020304" pitchFamily="18" charset="0"/>
              <a:cs typeface="Times New Roman" panose="02020603050405020304" pitchFamily="18" charset="0"/>
            </a:endParaRPr>
          </a:p>
          <a:p>
            <a:pPr indent="457200" algn="just"/>
            <a:r>
              <a:rPr lang="ru-RU" dirty="0" smtClean="0">
                <a:latin typeface="Times New Roman" panose="02020603050405020304" pitchFamily="18" charset="0"/>
                <a:cs typeface="Times New Roman" panose="02020603050405020304" pitchFamily="18" charset="0"/>
              </a:rPr>
              <a:t> Сейчас установлено, что к заболеванию расположен крупный рогатый скот, овцы и козы независимо от возрастных характеристик. Сведений о заболеваемости людей нет. Пути заражения животных, как считают на данный момент, два: горизонтальный — при укусах кровососущих насекомых мошек и комаров, вертикальный — от материнского организма плоду в процессе внутриутробного развития. Не следует исключать и третий путь заражения — ятрогенный, то есть ветеринарными специалистами при проведении ветеринарно-профилактических (вакцинации, химиотерапевтические обработки, подкожные, внутримышечные инъекции и т. д.) и диагностических мероприятий (взятии крови, соскобов).</a:t>
            </a:r>
          </a:p>
          <a:p>
            <a:endParaRPr lang="ru-RU" dirty="0" smtClean="0"/>
          </a:p>
        </p:txBody>
      </p:sp>
    </p:spTree>
    <p:extLst>
      <p:ext uri="{BB962C8B-B14F-4D97-AF65-F5344CB8AC3E}">
        <p14:creationId xmlns:p14="http://schemas.microsoft.com/office/powerpoint/2010/main" val="304163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3693319"/>
          </a:xfrm>
          <a:prstGeom prst="rect">
            <a:avLst/>
          </a:prstGeom>
        </p:spPr>
        <p:txBody>
          <a:bodyPr wrap="square">
            <a:spAutoFit/>
          </a:bodyPr>
          <a:lstStyle/>
          <a:p>
            <a:pPr indent="457200" algn="ctr"/>
            <a:r>
              <a:rPr lang="ru-RU" dirty="0" smtClean="0">
                <a:latin typeface="Times New Roman" panose="02020603050405020304" pitchFamily="18" charset="0"/>
                <a:cs typeface="Times New Roman" panose="02020603050405020304" pitchFamily="18" charset="0"/>
              </a:rPr>
              <a:t>Клинические симптомы</a:t>
            </a:r>
          </a:p>
          <a:p>
            <a:pPr indent="457200" algn="just"/>
            <a:r>
              <a:rPr lang="ru-RU" dirty="0" smtClean="0">
                <a:latin typeface="Times New Roman" panose="02020603050405020304" pitchFamily="18" charset="0"/>
                <a:cs typeface="Times New Roman" panose="02020603050405020304" pitchFamily="18" charset="0"/>
              </a:rPr>
              <a:t>У взрослых коров случаи острой инфекции сопровождались диареей, лихорадкой, сокращением молочной выработки, с полным и быстрым восстановлением через несколько дней. Продолжительность болезни две - три недели. У других видов животных эта стадия болезни отмечена не была.</a:t>
            </a:r>
          </a:p>
          <a:p>
            <a:pPr indent="457200" algn="just"/>
            <a:r>
              <a:rPr lang="ru-RU" dirty="0" smtClean="0">
                <a:latin typeface="Times New Roman" panose="02020603050405020304" pitchFamily="18" charset="0"/>
                <a:cs typeface="Times New Roman" panose="02020603050405020304" pitchFamily="18" charset="0"/>
              </a:rPr>
              <a:t>Не было сообщений о клинических симптомах у взрослых или растущих овец, хотя есть неподтверждённая информация молочного понижения доения овец в Нидерландах.</a:t>
            </a:r>
          </a:p>
          <a:p>
            <a:pPr indent="457200" algn="just"/>
            <a:r>
              <a:rPr lang="ru-RU" dirty="0" smtClean="0">
                <a:latin typeface="Times New Roman" panose="02020603050405020304" pitchFamily="18" charset="0"/>
                <a:cs typeface="Times New Roman" panose="02020603050405020304" pitchFamily="18" charset="0"/>
              </a:rPr>
              <a:t>У новорожденных животных и зародышах, наблюдались различные дефекты в развитии: недоразвитость конечностей, незафиксированные суставы, мозговые деформации и повреждение спинного мозга. Наблюдается развитее следующих патологий: слепота, атаксия, постоянное лежачее положение, неспособность высосать молоко и другие. Эмбриональные деформации разнятся в зависимости от того, когда инфекция была занесена в организм беременной особи.</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59278"/>
            <a:ext cx="3528392" cy="2642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6" t="3099" r="4057" b="4476"/>
          <a:stretch/>
        </p:blipFill>
        <p:spPr bwMode="auto">
          <a:xfrm>
            <a:off x="4744527" y="3485072"/>
            <a:ext cx="4313209" cy="3217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77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03" y="286148"/>
            <a:ext cx="9144000" cy="3693319"/>
          </a:xfrm>
          <a:prstGeom prst="rect">
            <a:avLst/>
          </a:prstGeom>
        </p:spPr>
        <p:txBody>
          <a:bodyPr wrap="square">
            <a:spAutoFit/>
          </a:bodyPr>
          <a:lstStyle/>
          <a:p>
            <a:pPr indent="457200" algn="ctr"/>
            <a:r>
              <a:rPr lang="ru-RU" b="1" dirty="0" smtClean="0">
                <a:latin typeface="Times New Roman" panose="02020603050405020304" pitchFamily="18" charset="0"/>
                <a:cs typeface="Times New Roman" panose="02020603050405020304" pitchFamily="18" charset="0"/>
              </a:rPr>
              <a:t>Лабораторная диагностика возбудителя</a:t>
            </a:r>
          </a:p>
          <a:p>
            <a:pPr indent="457200" algn="just"/>
            <a:endParaRPr lang="ru-RU" dirty="0" smtClean="0">
              <a:latin typeface="Times New Roman" panose="02020603050405020304" pitchFamily="18" charset="0"/>
              <a:cs typeface="Times New Roman" panose="02020603050405020304" pitchFamily="18" charset="0"/>
            </a:endParaRPr>
          </a:p>
          <a:p>
            <a:pPr indent="457200" algn="just"/>
            <a:r>
              <a:rPr lang="ru-RU" dirty="0" smtClean="0">
                <a:latin typeface="Times New Roman" panose="02020603050405020304" pitchFamily="18" charset="0"/>
                <a:cs typeface="Times New Roman" panose="02020603050405020304" pitchFamily="18" charset="0"/>
              </a:rPr>
              <a:t>Диагностика в Великобритании производится посредством PCR </a:t>
            </a:r>
            <a:r>
              <a:rPr lang="ru-RU" dirty="0" err="1" smtClean="0">
                <a:latin typeface="Times New Roman" panose="02020603050405020304" pitchFamily="18" charset="0"/>
                <a:cs typeface="Times New Roman" panose="02020603050405020304" pitchFamily="18" charset="0"/>
              </a:rPr>
              <a:t>test</a:t>
            </a:r>
            <a:r>
              <a:rPr lang="ru-RU" dirty="0" smtClean="0">
                <a:latin typeface="Times New Roman" panose="02020603050405020304" pitchFamily="18" charset="0"/>
                <a:cs typeface="Times New Roman" panose="02020603050405020304" pitchFamily="18" charset="0"/>
              </a:rPr>
              <a:t> (тест — система для определения фрагментов нуклеиновых кислот возбудителей методом полимеразной цепной реакции (ПЦР) в биологическом материале). Тест чрезвычайно эффективен для выявления трудно культивируемых культур, возбудителей, которые не культивируются, скрыто существующих форм микроорганизмов при хронических и скрыто протекающих формах инфекции. Применение ПЦР-диагностики — высокоэффективный метод для определения внутриклеточных паразитов и вирусов с высокой антигенной изменчивостью, данным методом возможно выявление фрагмента возбудителя не только в материале от животного, но и в объектах окружающей среды (почва, вода и т.д.).</a:t>
            </a:r>
          </a:p>
          <a:p>
            <a:pPr indent="457200" algn="just"/>
            <a:endParaRPr lang="ru-RU" dirty="0" smtClean="0">
              <a:latin typeface="Times New Roman" panose="02020603050405020304" pitchFamily="18" charset="0"/>
              <a:cs typeface="Times New Roman" panose="02020603050405020304" pitchFamily="18" charset="0"/>
            </a:endParaRPr>
          </a:p>
          <a:p>
            <a:pPr indent="457200"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37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078313"/>
          </a:xfrm>
          <a:prstGeom prst="rect">
            <a:avLst/>
          </a:prstGeom>
        </p:spPr>
        <p:txBody>
          <a:bodyPr wrap="square">
            <a:spAutoFit/>
          </a:bodyPr>
          <a:lstStyle/>
          <a:p>
            <a:pPr indent="457200" algn="ctr"/>
            <a:r>
              <a:rPr lang="ru-RU" b="1" dirty="0" smtClean="0">
                <a:latin typeface="Times New Roman" panose="02020603050405020304" pitchFamily="18" charset="0"/>
                <a:cs typeface="Times New Roman" panose="02020603050405020304" pitchFamily="18" charset="0"/>
              </a:rPr>
              <a:t>Меры профилактики, иммунитет</a:t>
            </a:r>
          </a:p>
          <a:p>
            <a:pPr indent="457200" algn="just"/>
            <a:endParaRPr lang="ru-RU" dirty="0" smtClean="0">
              <a:latin typeface="Times New Roman" panose="02020603050405020304" pitchFamily="18" charset="0"/>
              <a:cs typeface="Times New Roman" panose="02020603050405020304" pitchFamily="18" charset="0"/>
            </a:endParaRPr>
          </a:p>
          <a:p>
            <a:pPr indent="457200" algn="just"/>
            <a:r>
              <a:rPr lang="ru-RU" dirty="0" smtClean="0">
                <a:latin typeface="Times New Roman" panose="02020603050405020304" pitchFamily="18" charset="0"/>
                <a:cs typeface="Times New Roman" panose="02020603050405020304" pitchFamily="18" charset="0"/>
              </a:rPr>
              <a:t>Предпринимаемая система мер в Европе специфична общими профилактическими мероприятиями, которая включает в себя сбор информации об отклонениях при рождении, случаях абортов, пороках развития новорожденных животных, внимательно следят за клиническими симптомами поголовья, предоставлением информации ветеринарной службе, ведутся консультации с ветеринарными органами при покупке нового поголовья из стран, где вирус был обнаружен, проводятся карантинные мероприятия при покупке животных, осуществляется мониторинг общего состояния здоровья стада, соблюдаются правила утилизации погибших животных. Поголовью предоставляется сбалансированный корм, с обязательным содержанием макро- и микроэлементов, проводятся ветеринарные мероприятия по борьбе с внешними и внутренними паразитами. В обязательную программу входят и наблюдение за состоянием здоровья фермеров, ветеринаров и обслуживающего персонала, соблюдение стандартных мер по биобезопасности на животноводческих объектах при зоонозных инфекциях Зараженных животных не планируется выбраковывать, данное мероприятие считается неэффективным для прекращения распространения заболевания ввиду нахождения вируса в популяции насекомых.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00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564904"/>
            <a:ext cx="6768752" cy="923330"/>
          </a:xfrm>
          <a:prstGeom prst="rect">
            <a:avLst/>
          </a:prstGeom>
          <a:noFill/>
        </p:spPr>
        <p:txBody>
          <a:bodyPr wrap="square" rtlCol="0">
            <a:spAutoFit/>
          </a:bodyPr>
          <a:lstStyle/>
          <a:p>
            <a:pPr algn="ctr"/>
            <a:r>
              <a:rPr lang="ru-RU" sz="5400" dirty="0" smtClean="0">
                <a:latin typeface="Times New Roman" panose="02020603050405020304" pitchFamily="18" charset="0"/>
                <a:cs typeface="Times New Roman" panose="02020603050405020304" pitchFamily="18" charset="0"/>
              </a:rPr>
              <a:t>Спасибо за внимание!</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342899"/>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TotalTime>
  <Words>606</Words>
  <Application>Microsoft Office PowerPoint</Application>
  <PresentationFormat>Экран (4:3)</PresentationFormat>
  <Paragraphs>21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dc:creator>
  <cp:lastModifiedBy>Анастасия</cp:lastModifiedBy>
  <cp:revision>1</cp:revision>
  <dcterms:created xsi:type="dcterms:W3CDTF">2020-03-23T22:16:14Z</dcterms:created>
  <dcterms:modified xsi:type="dcterms:W3CDTF">2020-03-23T22:24:22Z</dcterms:modified>
</cp:coreProperties>
</file>