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6C03021-3EAB-4D21-83DD-B2B8571B3D1C}" type="datetimeFigureOut">
              <a:rPr lang="ru-RU" smtClean="0"/>
              <a:t>24.03.2020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A09B3D8-1608-41ED-985C-B4991879CB49}"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6C03021-3EAB-4D21-83DD-B2B8571B3D1C}" type="datetimeFigureOut">
              <a:rPr lang="ru-RU" smtClean="0"/>
              <a:t>24.03.2020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A09B3D8-1608-41ED-985C-B4991879CB4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6C03021-3EAB-4D21-83DD-B2B8571B3D1C}" type="datetimeFigureOut">
              <a:rPr lang="ru-RU" smtClean="0"/>
              <a:t>24.03.2020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A09B3D8-1608-41ED-985C-B4991879CB4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6C03021-3EAB-4D21-83DD-B2B8571B3D1C}" type="datetimeFigureOut">
              <a:rPr lang="ru-RU" smtClean="0"/>
              <a:t>24.03.2020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A09B3D8-1608-41ED-985C-B4991879CB49}"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6C03021-3EAB-4D21-83DD-B2B8571B3D1C}" type="datetimeFigureOut">
              <a:rPr lang="ru-RU" smtClean="0"/>
              <a:t>24.03.2020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A09B3D8-1608-41ED-985C-B4991879CB4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6C03021-3EAB-4D21-83DD-B2B8571B3D1C}" type="datetimeFigureOut">
              <a:rPr lang="ru-RU" smtClean="0"/>
              <a:t>24.03.2020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A09B3D8-1608-41ED-985C-B4991879CB49}"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6C03021-3EAB-4D21-83DD-B2B8571B3D1C}" type="datetimeFigureOut">
              <a:rPr lang="ru-RU" smtClean="0"/>
              <a:t>24.03.2020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A09B3D8-1608-41ED-985C-B4991879CB49}"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6C03021-3EAB-4D21-83DD-B2B8571B3D1C}" type="datetimeFigureOut">
              <a:rPr lang="ru-RU" smtClean="0"/>
              <a:t>24.03.2020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A09B3D8-1608-41ED-985C-B4991879CB4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C03021-3EAB-4D21-83DD-B2B8571B3D1C}" type="datetimeFigureOut">
              <a:rPr lang="ru-RU" smtClean="0"/>
              <a:t>24.03.2020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A09B3D8-1608-41ED-985C-B4991879CB4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6C03021-3EAB-4D21-83DD-B2B8571B3D1C}" type="datetimeFigureOut">
              <a:rPr lang="ru-RU" smtClean="0"/>
              <a:t>24.03.2020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A09B3D8-1608-41ED-985C-B4991879CB4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6C03021-3EAB-4D21-83DD-B2B8571B3D1C}" type="datetimeFigureOut">
              <a:rPr lang="ru-RU" smtClean="0"/>
              <a:t>24.03.2020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A09B3D8-1608-41ED-985C-B4991879CB49}"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06C03021-3EAB-4D21-83DD-B2B8571B3D1C}" type="datetimeFigureOut">
              <a:rPr lang="ru-RU" smtClean="0"/>
              <a:t>24.03.2020</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4A09B3D8-1608-41ED-985C-B4991879CB49}"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907704" y="1916832"/>
            <a:ext cx="5886400" cy="2062103"/>
          </a:xfrm>
          <a:prstGeom prst="rect">
            <a:avLst/>
          </a:prstGeom>
        </p:spPr>
        <p:txBody>
          <a:bodyPr wrap="square">
            <a:spAutoFit/>
          </a:bodyPr>
          <a:lstStyle/>
          <a:p>
            <a:pPr algn="ctr"/>
            <a:r>
              <a:rPr lang="ru-RU" sz="3200" dirty="0" smtClean="0">
                <a:latin typeface="Times New Roman" panose="02020603050405020304" pitchFamily="18" charset="0"/>
                <a:cs typeface="Times New Roman" panose="02020603050405020304" pitchFamily="18" charset="0"/>
              </a:rPr>
              <a:t> Комплексная диагностика, меры профилактики и ликвидации болезней жвачных - </a:t>
            </a:r>
            <a:r>
              <a:rPr lang="ru-RU" sz="3200" dirty="0" err="1" smtClean="0">
                <a:latin typeface="Times New Roman" panose="02020603050405020304" pitchFamily="18" charset="0"/>
                <a:cs typeface="Times New Roman" panose="02020603050405020304" pitchFamily="18" charset="0"/>
              </a:rPr>
              <a:t>Блутанг</a:t>
            </a:r>
            <a:endParaRPr lang="ru-RU" sz="32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652120" y="6174596"/>
            <a:ext cx="3168352" cy="369332"/>
          </a:xfrm>
          <a:prstGeom prst="rect">
            <a:avLst/>
          </a:prstGeom>
          <a:noFill/>
        </p:spPr>
        <p:txBody>
          <a:bodyPr wrap="square" rtlCol="0">
            <a:spAutoFit/>
          </a:bodyPr>
          <a:lstStyle/>
          <a:p>
            <a:r>
              <a:rPr lang="ru-RU" dirty="0" smtClean="0">
                <a:latin typeface="Times New Roman" panose="02020603050405020304" pitchFamily="18" charset="0"/>
                <a:cs typeface="Times New Roman" panose="02020603050405020304" pitchFamily="18" charset="0"/>
              </a:rPr>
              <a:t>Выполнила: Сажина А.С. 542</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9205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6632"/>
            <a:ext cx="9144000" cy="2031325"/>
          </a:xfrm>
          <a:prstGeom prst="rect">
            <a:avLst/>
          </a:prstGeom>
        </p:spPr>
        <p:txBody>
          <a:bodyPr wrap="square">
            <a:spAutoFit/>
          </a:bodyPr>
          <a:lstStyle/>
          <a:p>
            <a:pPr indent="457200" algn="just"/>
            <a:r>
              <a:rPr lang="ru-RU" dirty="0" smtClean="0">
                <a:latin typeface="Times New Roman" panose="02020603050405020304" pitchFamily="18" charset="0"/>
                <a:cs typeface="Times New Roman" panose="02020603050405020304" pitchFamily="18" charset="0"/>
              </a:rPr>
              <a:t>Катаральная лихорадка овец (</a:t>
            </a:r>
            <a:r>
              <a:rPr lang="ru-RU" dirty="0" err="1" smtClean="0">
                <a:latin typeface="Times New Roman" panose="02020603050405020304" pitchFamily="18" charset="0"/>
                <a:cs typeface="Times New Roman" panose="02020603050405020304" pitchFamily="18" charset="0"/>
              </a:rPr>
              <a:t>febris</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catarrhalis</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ovium</a:t>
            </a:r>
            <a:r>
              <a:rPr lang="ru-RU" dirty="0" smtClean="0">
                <a:latin typeface="Times New Roman" panose="02020603050405020304" pitchFamily="18" charset="0"/>
                <a:cs typeface="Times New Roman" panose="02020603050405020304" pitchFamily="18" charset="0"/>
              </a:rPr>
              <a:t>) («Синий язык», </a:t>
            </a:r>
            <a:r>
              <a:rPr lang="ru-RU" dirty="0" err="1" smtClean="0">
                <a:latin typeface="Times New Roman" panose="02020603050405020304" pitchFamily="18" charset="0"/>
                <a:cs typeface="Times New Roman" panose="02020603050405020304" pitchFamily="18" charset="0"/>
              </a:rPr>
              <a:t>блутанг</a:t>
            </a:r>
            <a:r>
              <a:rPr lang="ru-RU" dirty="0" smtClean="0">
                <a:latin typeface="Times New Roman" panose="02020603050405020304" pitchFamily="18" charset="0"/>
                <a:cs typeface="Times New Roman" panose="02020603050405020304" pitchFamily="18" charset="0"/>
              </a:rPr>
              <a:t>) — инфекционная болезнь, проявляющаяся лихорадочным состоянием, воспалительно-некротическими поражениями пищеварительного тракта, языка и дегенеративными изменениями скелетных мышц.</a:t>
            </a:r>
          </a:p>
          <a:p>
            <a:pPr indent="457200" algn="just"/>
            <a:endParaRPr lang="ru-RU" dirty="0" smtClean="0">
              <a:latin typeface="Times New Roman" panose="02020603050405020304" pitchFamily="18" charset="0"/>
              <a:cs typeface="Times New Roman" panose="02020603050405020304" pitchFamily="18" charset="0"/>
            </a:endParaRPr>
          </a:p>
          <a:p>
            <a:pPr indent="457200" algn="just"/>
            <a:r>
              <a:rPr lang="ru-RU" dirty="0" smtClean="0">
                <a:latin typeface="Times New Roman" panose="02020603050405020304" pitchFamily="18" charset="0"/>
                <a:cs typeface="Times New Roman" panose="02020603050405020304" pitchFamily="18" charset="0"/>
              </a:rPr>
              <a:t>Этиология. Возбудитель — РНК-геномный вирус — относится к семейству </a:t>
            </a:r>
            <a:r>
              <a:rPr lang="ru-RU" dirty="0" err="1" smtClean="0">
                <a:latin typeface="Times New Roman" panose="02020603050405020304" pitchFamily="18" charset="0"/>
                <a:cs typeface="Times New Roman" panose="02020603050405020304" pitchFamily="18" charset="0"/>
              </a:rPr>
              <a:t>Reoviridae</a:t>
            </a:r>
            <a:r>
              <a:rPr lang="ru-RU" dirty="0" smtClean="0">
                <a:latin typeface="Times New Roman" panose="02020603050405020304" pitchFamily="18" charset="0"/>
                <a:cs typeface="Times New Roman" panose="02020603050405020304" pitchFamily="18" charset="0"/>
              </a:rPr>
              <a:t>, роду </a:t>
            </a:r>
            <a:r>
              <a:rPr lang="ru-RU" dirty="0" err="1" smtClean="0">
                <a:latin typeface="Times New Roman" panose="02020603050405020304" pitchFamily="18" charset="0"/>
                <a:cs typeface="Times New Roman" panose="02020603050405020304" pitchFamily="18" charset="0"/>
              </a:rPr>
              <a:t>Orbivirus</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996952"/>
            <a:ext cx="4143375" cy="33623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064" y="2996952"/>
            <a:ext cx="3312368" cy="339288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74919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7017306"/>
          </a:xfrm>
          <a:prstGeom prst="rect">
            <a:avLst/>
          </a:prstGeom>
        </p:spPr>
        <p:txBody>
          <a:bodyPr wrap="square">
            <a:spAutoFit/>
          </a:bodyPr>
          <a:lstStyle/>
          <a:p>
            <a:pPr indent="457200" algn="just"/>
            <a:r>
              <a:rPr lang="ru-RU" dirty="0" smtClean="0">
                <a:latin typeface="Times New Roman" panose="02020603050405020304" pitchFamily="18" charset="0"/>
                <a:cs typeface="Times New Roman" panose="02020603050405020304" pitchFamily="18" charset="0"/>
              </a:rPr>
              <a:t>Инкубационный период болезни – 7-10 дней, при экспериментальном заражении – 2-18 дней.</a:t>
            </a:r>
          </a:p>
          <a:p>
            <a:pPr indent="457200" algn="just"/>
            <a:r>
              <a:rPr lang="ru-RU" dirty="0" smtClean="0">
                <a:latin typeface="Times New Roman" panose="02020603050405020304" pitchFamily="18" charset="0"/>
                <a:cs typeface="Times New Roman" panose="02020603050405020304" pitchFamily="18" charset="0"/>
              </a:rPr>
              <a:t>Острое течение характеризуется внезапным или постепенным повышением температуры тела до 40,5-42°С. Через 1-2 дня после этого появляются гиперемия слизистых оболочек ротовой и носовой полостей, слюнотечение, истечения из носовой полости серозного или гнойного экссудата, засыхающего впоследствии корочкой. Развиваются отеки в области ушей, губ, иногда языка, межчелюстной области, распространяющиеся на шею и грудь. Губы становятся болезненными, нижняя губа сильно отвисает. На слизистой оболочке ротовой полости, имеются кровоизлияния, кровоточащие эрозии, язвы; вследствие некроза ткани исходит ихорозный запах изо рта. Опухший и воспаленный язык приобретает багровый или грязно-синий цвет и высовывается из ротовой полости. По этому признаку болезнь раньше называли синим языком. Нередко у больных животных искривляется шея выпадает шерсть, в тяжелых случаях появляется кровавый понос. Отсутствие аппетита, специфические мышечные поражения приводят к резкому истощению, слабости, глубокой астении.</a:t>
            </a:r>
          </a:p>
          <a:p>
            <a:pPr indent="457200" algn="just"/>
            <a:r>
              <a:rPr lang="ru-RU" dirty="0" smtClean="0">
                <a:latin typeface="Times New Roman" panose="02020603050405020304" pitchFamily="18" charset="0"/>
                <a:cs typeface="Times New Roman" panose="02020603050405020304" pitchFamily="18" charset="0"/>
              </a:rPr>
              <a:t>При подостром и хроническом течениях болезни все симптомы развиваются медленно и выражены слабее. Характерно истощение животных, сухость и выпадение шерсти, поражение конечностей, сопровождающееся хромотой. Иногда отмечают </a:t>
            </a:r>
            <a:r>
              <a:rPr lang="ru-RU" dirty="0" err="1" smtClean="0">
                <a:latin typeface="Times New Roman" panose="02020603050405020304" pitchFamily="18" charset="0"/>
                <a:cs typeface="Times New Roman" panose="02020603050405020304" pitchFamily="18" charset="0"/>
              </a:rPr>
              <a:t>спадение</a:t>
            </a:r>
            <a:r>
              <a:rPr lang="ru-RU" dirty="0" smtClean="0">
                <a:latin typeface="Times New Roman" panose="02020603050405020304" pitchFamily="18" charset="0"/>
                <a:cs typeface="Times New Roman" panose="02020603050405020304" pitchFamily="18" charset="0"/>
              </a:rPr>
              <a:t> рогового башмака и бронхопневмонию, вызванные вторичной инфекцией. Длительность болезни при подостром течении 30-40 дней, при хроническом – до года. Выздоравливают животные медленно. Иногда после кажущегося выздоровления наступает смерть. Абортивная форма проявляется незначительным повышением температуры тела, быстро проходящей гиперемией слизистых оболочек ротовой полости. Другие симптомы болезни не развиваются. Такое течение болезни наблюдают у овец более устойчивых пород, У крупного рогатого скота и коз после вакцинации.</a:t>
            </a:r>
          </a:p>
        </p:txBody>
      </p:sp>
    </p:spTree>
    <p:extLst>
      <p:ext uri="{BB962C8B-B14F-4D97-AF65-F5344CB8AC3E}">
        <p14:creationId xmlns:p14="http://schemas.microsoft.com/office/powerpoint/2010/main" val="3423567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6632"/>
            <a:ext cx="9144000" cy="5632311"/>
          </a:xfrm>
          <a:prstGeom prst="rect">
            <a:avLst/>
          </a:prstGeom>
        </p:spPr>
        <p:txBody>
          <a:bodyPr wrap="square">
            <a:spAutoFit/>
          </a:bodyPr>
          <a:lstStyle/>
          <a:p>
            <a:pPr indent="457200" algn="just"/>
            <a:r>
              <a:rPr lang="ru-RU" b="1" dirty="0" smtClean="0">
                <a:latin typeface="Times New Roman" panose="02020603050405020304" pitchFamily="18" charset="0"/>
                <a:cs typeface="Times New Roman" panose="02020603050405020304" pitchFamily="18" charset="0"/>
              </a:rPr>
              <a:t>Диагноз. </a:t>
            </a:r>
            <a:r>
              <a:rPr lang="ru-RU" dirty="0" smtClean="0">
                <a:latin typeface="Times New Roman" panose="02020603050405020304" pitchFamily="18" charset="0"/>
                <a:cs typeface="Times New Roman" panose="02020603050405020304" pitchFamily="18" charset="0"/>
              </a:rPr>
              <a:t>Диагноз ставят на основании эпизоотологических данных клинических    признаков,    патологоанатомических изменений и результатов лабораторных исследований.</a:t>
            </a:r>
          </a:p>
          <a:p>
            <a:pPr indent="457200" algn="just"/>
            <a:endParaRPr lang="ru-RU" dirty="0" smtClean="0">
              <a:latin typeface="Times New Roman" panose="02020603050405020304" pitchFamily="18" charset="0"/>
              <a:cs typeface="Times New Roman" panose="02020603050405020304" pitchFamily="18" charset="0"/>
            </a:endParaRPr>
          </a:p>
          <a:p>
            <a:pPr indent="457200" algn="just"/>
            <a:r>
              <a:rPr lang="ru-RU" dirty="0" smtClean="0">
                <a:latin typeface="Times New Roman" panose="02020603050405020304" pitchFamily="18" charset="0"/>
                <a:cs typeface="Times New Roman" panose="02020603050405020304" pitchFamily="18" charset="0"/>
              </a:rPr>
              <a:t>Выделение вируса (из крови, селезенки, лимфоузлов) проводят в культуре клеток почек ягнят или хомячков, в куриных эмбрионах, которых заражают внутривенно, а также на мышах при </a:t>
            </a:r>
            <a:r>
              <a:rPr lang="ru-RU" dirty="0" err="1" smtClean="0">
                <a:latin typeface="Times New Roman" panose="02020603050405020304" pitchFamily="18" charset="0"/>
                <a:cs typeface="Times New Roman" panose="02020603050405020304" pitchFamily="18" charset="0"/>
              </a:rPr>
              <a:t>интрацеребральной</a:t>
            </a:r>
            <a:r>
              <a:rPr lang="ru-RU" dirty="0" smtClean="0">
                <a:latin typeface="Times New Roman" panose="02020603050405020304" pitchFamily="18" charset="0"/>
                <a:cs typeface="Times New Roman" panose="02020603050405020304" pitchFamily="18" charset="0"/>
              </a:rPr>
              <a:t> инъекции.</a:t>
            </a:r>
          </a:p>
          <a:p>
            <a:pPr indent="457200" algn="just"/>
            <a:endParaRPr lang="ru-RU" dirty="0" smtClean="0">
              <a:latin typeface="Times New Roman" panose="02020603050405020304" pitchFamily="18" charset="0"/>
              <a:cs typeface="Times New Roman" panose="02020603050405020304" pitchFamily="18" charset="0"/>
            </a:endParaRPr>
          </a:p>
          <a:p>
            <a:pPr indent="457200" algn="just"/>
            <a:r>
              <a:rPr lang="ru-RU" dirty="0" err="1" smtClean="0">
                <a:latin typeface="Times New Roman" panose="02020603050405020304" pitchFamily="18" charset="0"/>
                <a:cs typeface="Times New Roman" panose="02020603050405020304" pitchFamily="18" charset="0"/>
              </a:rPr>
              <a:t>Биопробу</a:t>
            </a:r>
            <a:r>
              <a:rPr lang="ru-RU" dirty="0" smtClean="0">
                <a:latin typeface="Times New Roman" panose="02020603050405020304" pitchFamily="18" charset="0"/>
                <a:cs typeface="Times New Roman" panose="02020603050405020304" pitchFamily="18" charset="0"/>
              </a:rPr>
              <a:t> ставят на двух овцах, предварительно проверенных </a:t>
            </a:r>
            <a:r>
              <a:rPr lang="ru-RU" dirty="0" err="1" smtClean="0">
                <a:latin typeface="Times New Roman" panose="02020603050405020304" pitchFamily="18" charset="0"/>
                <a:cs typeface="Times New Roman" panose="02020603050405020304" pitchFamily="18" charset="0"/>
              </a:rPr>
              <a:t>серологически</a:t>
            </a:r>
            <a:r>
              <a:rPr lang="ru-RU" dirty="0" smtClean="0">
                <a:latin typeface="Times New Roman" panose="02020603050405020304" pitchFamily="18" charset="0"/>
                <a:cs typeface="Times New Roman" panose="02020603050405020304" pitchFamily="18" charset="0"/>
              </a:rPr>
              <a:t> на отсутствие комплементсвязывающих антител к вирусу катаральной лихорадки; им вводят внутривенно по 10 мл крови больного животного, суспензию, приготовленную из органов павших овец, или выделенный на культуре клеток или в куриных эмбрионах вирус,  Характерным для катаральной лихорадки овец считается повышение температуры до 41 °С и выше на шестой — восьмой день после заражения с последующим развитием клинических признаков болезни. Во всех случаях выделение вируса подтверждают серологическими методами (РДП, ИФА, МФА, РСК, РН, РНГА).</a:t>
            </a:r>
          </a:p>
          <a:p>
            <a:pPr indent="457200" algn="just"/>
            <a:endParaRPr lang="ru-RU" dirty="0" smtClean="0">
              <a:latin typeface="Times New Roman" panose="02020603050405020304" pitchFamily="18" charset="0"/>
              <a:cs typeface="Times New Roman" panose="02020603050405020304" pitchFamily="18" charset="0"/>
            </a:endParaRPr>
          </a:p>
          <a:p>
            <a:pPr indent="457200" algn="just"/>
            <a:r>
              <a:rPr lang="ru-RU" b="1" dirty="0" smtClean="0">
                <a:latin typeface="Times New Roman" panose="02020603050405020304" pitchFamily="18" charset="0"/>
                <a:cs typeface="Times New Roman" panose="02020603050405020304" pitchFamily="18" charset="0"/>
              </a:rPr>
              <a:t>Дифференциальный диагноз. </a:t>
            </a:r>
            <a:r>
              <a:rPr lang="ru-RU" dirty="0" smtClean="0">
                <a:latin typeface="Times New Roman" panose="02020603050405020304" pitchFamily="18" charset="0"/>
                <a:cs typeface="Times New Roman" panose="02020603050405020304" pitchFamily="18" charset="0"/>
              </a:rPr>
              <a:t>Необходимо исключить ящур, контагиозный пустулезный дерматит (</a:t>
            </a:r>
            <a:r>
              <a:rPr lang="ru-RU" dirty="0" err="1" smtClean="0">
                <a:latin typeface="Times New Roman" panose="02020603050405020304" pitchFamily="18" charset="0"/>
                <a:cs typeface="Times New Roman" panose="02020603050405020304" pitchFamily="18" charset="0"/>
              </a:rPr>
              <a:t>эктима</a:t>
            </a:r>
            <a:r>
              <a:rPr lang="ru-RU" dirty="0" smtClean="0">
                <a:latin typeface="Times New Roman" panose="02020603050405020304" pitchFamily="18" charset="0"/>
                <a:cs typeface="Times New Roman" panose="02020603050405020304" pitchFamily="18" charset="0"/>
              </a:rPr>
              <a:t>), оспу, везикулярный стоматит, злокачественную катаральную лихорадку, </a:t>
            </a:r>
            <a:r>
              <a:rPr lang="ru-RU" dirty="0" err="1" smtClean="0">
                <a:latin typeface="Times New Roman" panose="02020603050405020304" pitchFamily="18" charset="0"/>
                <a:cs typeface="Times New Roman" panose="02020603050405020304" pitchFamily="18" charset="0"/>
              </a:rPr>
              <a:t>некробактериоз</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4256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58847"/>
            <a:ext cx="9108504" cy="3970318"/>
          </a:xfrm>
          <a:prstGeom prst="rect">
            <a:avLst/>
          </a:prstGeom>
        </p:spPr>
        <p:txBody>
          <a:bodyPr wrap="square">
            <a:spAutoFit/>
          </a:bodyPr>
          <a:lstStyle/>
          <a:p>
            <a:pPr indent="457200" algn="just"/>
            <a:r>
              <a:rPr lang="ru-RU" b="1" dirty="0" smtClean="0">
                <a:latin typeface="Times New Roman" panose="02020603050405020304" pitchFamily="18" charset="0"/>
                <a:cs typeface="Times New Roman" panose="02020603050405020304" pitchFamily="18" charset="0"/>
              </a:rPr>
              <a:t>Лечение</a:t>
            </a:r>
            <a:r>
              <a:rPr lang="ru-RU" dirty="0" smtClean="0">
                <a:latin typeface="Times New Roman" panose="02020603050405020304" pitchFamily="18" charset="0"/>
                <a:cs typeface="Times New Roman" panose="02020603050405020304" pitchFamily="18" charset="0"/>
              </a:rPr>
              <a:t>  не разработано.</a:t>
            </a:r>
          </a:p>
          <a:p>
            <a:pPr indent="457200" algn="just"/>
            <a:endParaRPr lang="ru-RU" dirty="0" smtClean="0">
              <a:latin typeface="Times New Roman" panose="02020603050405020304" pitchFamily="18" charset="0"/>
              <a:cs typeface="Times New Roman" panose="02020603050405020304" pitchFamily="18" charset="0"/>
            </a:endParaRPr>
          </a:p>
          <a:p>
            <a:pPr indent="457200" algn="just"/>
            <a:r>
              <a:rPr lang="ru-RU" b="1" dirty="0" smtClean="0">
                <a:latin typeface="Times New Roman" panose="02020603050405020304" pitchFamily="18" charset="0"/>
                <a:cs typeface="Times New Roman" panose="02020603050405020304" pitchFamily="18" charset="0"/>
              </a:rPr>
              <a:t>Профилактика и меры борьбы</a:t>
            </a:r>
            <a:r>
              <a:rPr lang="ru-RU" dirty="0" smtClean="0">
                <a:latin typeface="Times New Roman" panose="02020603050405020304" pitchFamily="18" charset="0"/>
                <a:cs typeface="Times New Roman" panose="02020603050405020304" pitchFamily="18" charset="0"/>
              </a:rPr>
              <a:t>. Переболевшие овцы приобретают пожизненный иммунитет к тому типу вируса, который вызвал болезнь. Возможна реинфекция другим типом вируса в течение того же сезона или на следующий год. Для профилактики  применяют </a:t>
            </a:r>
            <a:r>
              <a:rPr lang="ru-RU" dirty="0" err="1" smtClean="0">
                <a:latin typeface="Times New Roman" panose="02020603050405020304" pitchFamily="18" charset="0"/>
                <a:cs typeface="Times New Roman" panose="02020603050405020304" pitchFamily="18" charset="0"/>
              </a:rPr>
              <a:t>культуральную</a:t>
            </a:r>
            <a:r>
              <a:rPr lang="ru-RU" dirty="0" smtClean="0">
                <a:latin typeface="Times New Roman" panose="02020603050405020304" pitchFamily="18" charset="0"/>
                <a:cs typeface="Times New Roman" panose="02020603050405020304" pitchFamily="18" charset="0"/>
              </a:rPr>
              <a:t> вакцину, в результате введения которой животное </a:t>
            </a:r>
            <a:r>
              <a:rPr lang="ru-RU" dirty="0" err="1" smtClean="0">
                <a:latin typeface="Times New Roman" panose="02020603050405020304" pitchFamily="18" charset="0"/>
                <a:cs typeface="Times New Roman" panose="02020603050405020304" pitchFamily="18" charset="0"/>
              </a:rPr>
              <a:t>иммунно</a:t>
            </a:r>
            <a:r>
              <a:rPr lang="ru-RU" dirty="0" smtClean="0">
                <a:latin typeface="Times New Roman" panose="02020603050405020304" pitchFamily="18" charset="0"/>
                <a:cs typeface="Times New Roman" panose="02020603050405020304" pitchFamily="18" charset="0"/>
              </a:rPr>
              <a:t> в течение года.</a:t>
            </a:r>
          </a:p>
          <a:p>
            <a:pPr indent="457200" algn="just"/>
            <a:endParaRPr lang="ru-RU" dirty="0" smtClean="0">
              <a:latin typeface="Times New Roman" panose="02020603050405020304" pitchFamily="18" charset="0"/>
              <a:cs typeface="Times New Roman" panose="02020603050405020304" pitchFamily="18" charset="0"/>
            </a:endParaRPr>
          </a:p>
          <a:p>
            <a:pPr indent="457200" algn="just"/>
            <a:r>
              <a:rPr lang="ru-RU" dirty="0" smtClean="0">
                <a:latin typeface="Times New Roman" panose="02020603050405020304" pitchFamily="18" charset="0"/>
                <a:cs typeface="Times New Roman" panose="02020603050405020304" pitchFamily="18" charset="0"/>
              </a:rPr>
              <a:t>Ягнята, родившиеся от иммунных овец, обладают пассивным </a:t>
            </a:r>
            <a:r>
              <a:rPr lang="ru-RU" dirty="0" err="1" smtClean="0">
                <a:latin typeface="Times New Roman" panose="02020603050405020304" pitchFamily="18" charset="0"/>
                <a:cs typeface="Times New Roman" panose="02020603050405020304" pitchFamily="18" charset="0"/>
              </a:rPr>
              <a:t>колостральным</a:t>
            </a:r>
            <a:r>
              <a:rPr lang="ru-RU" dirty="0" smtClean="0">
                <a:latin typeface="Times New Roman" panose="02020603050405020304" pitchFamily="18" charset="0"/>
                <a:cs typeface="Times New Roman" panose="02020603050405020304" pitchFamily="18" charset="0"/>
              </a:rPr>
              <a:t> иммунитетом продолжительностью до трех месяцев.</a:t>
            </a:r>
          </a:p>
          <a:p>
            <a:pPr indent="457200" algn="just"/>
            <a:endParaRPr lang="ru-RU" dirty="0" smtClean="0">
              <a:latin typeface="Times New Roman" panose="02020603050405020304" pitchFamily="18" charset="0"/>
              <a:cs typeface="Times New Roman" panose="02020603050405020304" pitchFamily="18" charset="0"/>
            </a:endParaRPr>
          </a:p>
          <a:p>
            <a:pPr indent="457200" algn="just"/>
            <a:r>
              <a:rPr lang="ru-RU" dirty="0" smtClean="0">
                <a:latin typeface="Times New Roman" panose="02020603050405020304" pitchFamily="18" charset="0"/>
                <a:cs typeface="Times New Roman" panose="02020603050405020304" pitchFamily="18" charset="0"/>
              </a:rPr>
              <a:t>Инфекционная катаральная лихорадка  в Республике Беларусь  не регистрируется. Основное внимание должно быть обращено на строгий контроль за ввозом животных.</a:t>
            </a:r>
          </a:p>
          <a:p>
            <a:endParaRPr lang="ru-RU" dirty="0"/>
          </a:p>
        </p:txBody>
      </p:sp>
    </p:spTree>
    <p:extLst>
      <p:ext uri="{BB962C8B-B14F-4D97-AF65-F5344CB8AC3E}">
        <p14:creationId xmlns:p14="http://schemas.microsoft.com/office/powerpoint/2010/main" val="808133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2276872"/>
            <a:ext cx="7848872" cy="923330"/>
          </a:xfrm>
          <a:prstGeom prst="rect">
            <a:avLst/>
          </a:prstGeom>
          <a:noFill/>
        </p:spPr>
        <p:txBody>
          <a:bodyPr wrap="square" rtlCol="0">
            <a:spAutoFit/>
          </a:bodyPr>
          <a:lstStyle/>
          <a:p>
            <a:pPr algn="ctr"/>
            <a:r>
              <a:rPr lang="ru-RU" sz="5400" dirty="0" smtClean="0">
                <a:latin typeface="Times New Roman" panose="02020603050405020304" pitchFamily="18" charset="0"/>
                <a:cs typeface="Times New Roman" panose="02020603050405020304" pitchFamily="18" charset="0"/>
              </a:rPr>
              <a:t>Спасибо за внимание!</a:t>
            </a:r>
            <a:endParaRPr lang="ru-RU"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1840918"/>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7</TotalTime>
  <Words>605</Words>
  <Application>Microsoft Office PowerPoint</Application>
  <PresentationFormat>Экран (4:3)</PresentationFormat>
  <Paragraphs>23</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Анастасия</dc:creator>
  <cp:lastModifiedBy>Анастасия</cp:lastModifiedBy>
  <cp:revision>1</cp:revision>
  <dcterms:created xsi:type="dcterms:W3CDTF">2020-03-23T22:08:59Z</dcterms:created>
  <dcterms:modified xsi:type="dcterms:W3CDTF">2020-03-23T22:16:09Z</dcterms:modified>
</cp:coreProperties>
</file>