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73" r:id="rId4"/>
    <p:sldId id="258" r:id="rId5"/>
    <p:sldId id="271" r:id="rId6"/>
    <p:sldId id="269" r:id="rId7"/>
    <p:sldId id="270" r:id="rId8"/>
    <p:sldId id="272" r:id="rId9"/>
    <p:sldId id="274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69" d="100"/>
          <a:sy n="69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943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04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165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2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037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481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895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41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287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140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801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17999">
              <a:schemeClr val="accent6">
                <a:lumMod val="20000"/>
                <a:lumOff val="80000"/>
              </a:schemeClr>
            </a:gs>
            <a:gs pos="36000">
              <a:schemeClr val="accent2">
                <a:lumMod val="40000"/>
                <a:lumOff val="60000"/>
              </a:schemeClr>
            </a:gs>
            <a:gs pos="60000">
              <a:schemeClr val="accent2">
                <a:lumMod val="40000"/>
                <a:lumOff val="60000"/>
              </a:schemeClr>
            </a:gs>
            <a:gs pos="82001">
              <a:schemeClr val="accent6">
                <a:lumMod val="60000"/>
                <a:lumOff val="4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906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908720"/>
            <a:ext cx="6604248" cy="18943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Комплексная диагностика, меры профилактики и ликвидации </a:t>
            </a:r>
            <a:r>
              <a:rPr lang="ru-RU" sz="3200" dirty="0" smtClean="0"/>
              <a:t>болезней: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Инфекционный </a:t>
            </a:r>
            <a:r>
              <a:rPr lang="ru-RU" sz="3200" dirty="0" err="1" smtClean="0"/>
              <a:t>ринотрахеит</a:t>
            </a:r>
            <a:r>
              <a:rPr lang="ru-RU" sz="3200" dirty="0" smtClean="0"/>
              <a:t> КРС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5229200"/>
            <a:ext cx="6858000" cy="9144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Выполнил студент 544 группы </a:t>
            </a:r>
          </a:p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Лутфуллина</a:t>
            </a:r>
            <a:r>
              <a:rPr lang="ru-RU" dirty="0" smtClean="0">
                <a:solidFill>
                  <a:schemeClr val="tx1"/>
                </a:solidFill>
              </a:rPr>
              <a:t> Алина </a:t>
            </a:r>
            <a:r>
              <a:rPr lang="ru-RU" dirty="0" err="1" smtClean="0">
                <a:solidFill>
                  <a:schemeClr val="tx1"/>
                </a:solidFill>
              </a:rPr>
              <a:t>Айдаровна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25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sz="6600" dirty="0" smtClean="0"/>
              <a:t>СПАСИБО </a:t>
            </a:r>
          </a:p>
          <a:p>
            <a:pPr marL="114300" indent="0" algn="ctr">
              <a:buNone/>
            </a:pPr>
            <a:r>
              <a:rPr lang="ru-RU" sz="6600" dirty="0" smtClean="0"/>
              <a:t>ЗА</a:t>
            </a:r>
          </a:p>
          <a:p>
            <a:pPr marL="114300" indent="0" algn="ctr">
              <a:buNone/>
            </a:pPr>
            <a:r>
              <a:rPr lang="ru-RU" sz="6600" dirty="0" smtClean="0"/>
              <a:t>ВНИМАНИЕ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207199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2672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/>
              <a:t>Инфекционный </a:t>
            </a:r>
            <a:r>
              <a:rPr lang="ru-RU" sz="2000" dirty="0" err="1" smtClean="0"/>
              <a:t>ринотрахеит</a:t>
            </a:r>
            <a:r>
              <a:rPr lang="ru-RU" sz="2000" dirty="0" smtClean="0"/>
              <a:t> крупного рогатого скота (ИРТ, пузырьковая сыпь, инфекционный </a:t>
            </a:r>
            <a:r>
              <a:rPr lang="ru-RU" sz="2000" dirty="0" err="1" smtClean="0"/>
              <a:t>вульвовагинит-боланопостит</a:t>
            </a:r>
            <a:r>
              <a:rPr lang="ru-RU" sz="2000" dirty="0" smtClean="0"/>
              <a:t>, инфекционный ринит, «красный нос») — остро протекающее контагиозное вирусное заболевание, характеризующееся лихорадкой, общим угнетением, </a:t>
            </a:r>
            <a:r>
              <a:rPr lang="ru-RU" sz="2000" dirty="0" err="1" smtClean="0"/>
              <a:t>коньюктивитом</a:t>
            </a:r>
            <a:r>
              <a:rPr lang="ru-RU" sz="2000" dirty="0" smtClean="0"/>
              <a:t> и преимущественно катарально-некротическим поражением респираторного тракта и половых путей КРС.</a:t>
            </a:r>
          </a:p>
          <a:p>
            <a:pPr marL="0" indent="0" algn="just">
              <a:buNone/>
            </a:pPr>
            <a:r>
              <a:rPr lang="ru-RU" sz="2000" dirty="0" smtClean="0"/>
              <a:t>Возбудитель болезни — герпетический вирус, который в большом количестве содержится в слизистых оболочках верхних дыхательных путей, вульвы и </a:t>
            </a:r>
            <a:r>
              <a:rPr lang="ru-RU" sz="2000" dirty="0" err="1" smtClean="0"/>
              <a:t>вагины</a:t>
            </a:r>
            <a:r>
              <a:rPr lang="ru-RU" sz="2000" dirty="0" smtClean="0"/>
              <a:t>, в тканях препуция и пениса. Температура 56 градусов инактивирует вирус через 20минут, при температуре 37 градусов в течении 10дней, солнечные лучи убивают вирус через 48 часов. Раствор формалина 1:500 убивает вирус через 24часа. Ацетон, эфир, хлороформ и этиловый спирт убивает вирус моментально.</a:t>
            </a:r>
          </a:p>
        </p:txBody>
      </p:sp>
    </p:spTree>
    <p:extLst>
      <p:ext uri="{BB962C8B-B14F-4D97-AF65-F5344CB8AC3E}">
        <p14:creationId xmlns:p14="http://schemas.microsoft.com/office/powerpoint/2010/main" val="282589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Диагноз. Предварительный диагноз на ИРТ ставится на основании клинических, эпизоотологических и патологоанатомических данных. Окончательный диагноз ставится на основании лабораторных исследований. Для прижизненной диагностики в вирусологическую лабораторию направляют от 5 до 8 проб истечений из носовой полости, глаз, каловые массы от животных с клиническими проявлениями заболевания, а также сыворотку крови от больных и переболевших животных; от вынужденно убитых, павших — кусочки носовой перегородки, трахеи, легких, печени, селезенки, мозга, регионарных лимфатических узлов, взятых в течение первых 2 часов после гибели; от абортированных плодов — паренхиматозные органы, плодные оболочки.</a:t>
            </a:r>
          </a:p>
        </p:txBody>
      </p:sp>
    </p:spTree>
    <p:extLst>
      <p:ext uri="{BB962C8B-B14F-4D97-AF65-F5344CB8AC3E}">
        <p14:creationId xmlns:p14="http://schemas.microsoft.com/office/powerpoint/2010/main" val="319167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Для диагностики используют метод </a:t>
            </a:r>
            <a:r>
              <a:rPr lang="ru-RU" dirty="0" err="1" smtClean="0"/>
              <a:t>иммунофлюоресценции</a:t>
            </a:r>
            <a:r>
              <a:rPr lang="ru-RU" dirty="0" smtClean="0"/>
              <a:t>, РТГА, ИФА и ПЦР-диагностику. Дифференциальный диагноз. ИРТ необходимо дифференцировать от вирусной диареи, ящура, злокачественной катаральной горячки, парагриппа-3, </a:t>
            </a:r>
            <a:r>
              <a:rPr lang="ru-RU" dirty="0" err="1" smtClean="0"/>
              <a:t>адено</a:t>
            </a:r>
            <a:r>
              <a:rPr lang="ru-RU" dirty="0" smtClean="0"/>
              <a:t>-вирусной и респираторно-</a:t>
            </a:r>
            <a:r>
              <a:rPr lang="ru-RU" dirty="0" err="1" smtClean="0"/>
              <a:t>синтоциальной</a:t>
            </a:r>
            <a:r>
              <a:rPr lang="ru-RU" dirty="0" smtClean="0"/>
              <a:t> инфекции, </a:t>
            </a:r>
            <a:r>
              <a:rPr lang="ru-RU" dirty="0" err="1" smtClean="0"/>
              <a:t>пастереллеза</a:t>
            </a:r>
            <a:r>
              <a:rPr lang="ru-RU" dirty="0" smtClean="0"/>
              <a:t>, хламидиоза.</a:t>
            </a:r>
          </a:p>
        </p:txBody>
      </p:sp>
    </p:spTree>
    <p:extLst>
      <p:ext uri="{BB962C8B-B14F-4D97-AF65-F5344CB8AC3E}">
        <p14:creationId xmlns:p14="http://schemas.microsoft.com/office/powerpoint/2010/main" val="394616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964488" cy="64807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smtClean="0"/>
              <a:t>Мероприятия по профилактике и ликвидации ИРТ. Мероприятия по профилактике и ликвидации ИРТ в хозяйстве проводятся в соответствии с инструкцией о мероприятиях по профилактике </a:t>
            </a:r>
            <a:r>
              <a:rPr lang="ru-RU" sz="2000" dirty="0" err="1" smtClean="0"/>
              <a:t>иликвидации</a:t>
            </a:r>
            <a:r>
              <a:rPr lang="ru-RU" sz="2000" dirty="0" smtClean="0"/>
              <a:t> заболевания крупного рогатого скота инфекционным </a:t>
            </a:r>
            <a:r>
              <a:rPr lang="ru-RU" sz="2000" dirty="0" err="1" smtClean="0"/>
              <a:t>ринотрахеитом</a:t>
            </a:r>
            <a:r>
              <a:rPr lang="ru-RU" sz="2000" dirty="0" smtClean="0"/>
              <a:t>- пустулезным </a:t>
            </a:r>
            <a:r>
              <a:rPr lang="ru-RU" sz="2000" dirty="0" err="1" smtClean="0"/>
              <a:t>вульвовагинитом</a:t>
            </a:r>
            <a:r>
              <a:rPr lang="ru-RU" sz="2000" dirty="0" smtClean="0"/>
              <a:t>. (Утвержденной Главным управлением ветеринарии Министерства сельского хозяйства СССР 26 июля 1984г.).</a:t>
            </a:r>
          </a:p>
          <a:p>
            <a:pPr marL="0" indent="0" algn="just">
              <a:buNone/>
            </a:pPr>
            <a:r>
              <a:rPr lang="ru-RU" sz="2000" dirty="0" smtClean="0"/>
              <a:t>Как и при других болезнях вирусной этиологии, в основе профилактики ИРТ крупного рогатого скота лежит система ветеринарно-санитарных и зоогигиенических мероприятий. При этом первостепенное значение в профилактике ИРТ имеет создание для животных нормальных зоогигиенических условий содержания и их полноценное кормление. В многоотраслевых хозяйствах профилактические меры имеют свои особенности. К примеру, на молочных комплексах и на племенных станциях большое внимание должно уделяться </a:t>
            </a:r>
            <a:r>
              <a:rPr lang="ru-RU" sz="2000" dirty="0" err="1" smtClean="0"/>
              <a:t>карантинированию</a:t>
            </a:r>
            <a:r>
              <a:rPr lang="ru-RU" sz="2000" dirty="0" smtClean="0"/>
              <a:t> и исследованию на ИРТ всех ввозимых в хозяйство животных и быков-производителей;</a:t>
            </a:r>
          </a:p>
        </p:txBody>
      </p:sp>
    </p:spTree>
    <p:extLst>
      <p:ext uri="{BB962C8B-B14F-4D97-AF65-F5344CB8AC3E}">
        <p14:creationId xmlns:p14="http://schemas.microsoft.com/office/powerpoint/2010/main" val="214981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63093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smtClean="0"/>
              <a:t>исключается вольная случка (только искусственное осеменение). На племенных станциях быков-производителей не вакцинируют против ИРТ. В специализированных комплексах по </a:t>
            </a:r>
            <a:r>
              <a:rPr lang="ru-RU" sz="2000" dirty="0" err="1" smtClean="0"/>
              <a:t>доращиванию</a:t>
            </a:r>
            <a:r>
              <a:rPr lang="ru-RU" sz="2000" dirty="0" smtClean="0"/>
              <a:t> и откорму скота должны строго выдерживать сроки комплектования групп животных, при этом соблюдать принцип « все свободно — все занято», своевременно выделять слабых животных, проводят профилактические аэрозольные дезинфекции в присутствии животных.</a:t>
            </a:r>
          </a:p>
        </p:txBody>
      </p:sp>
    </p:spTree>
    <p:extLst>
      <p:ext uri="{BB962C8B-B14F-4D97-AF65-F5344CB8AC3E}">
        <p14:creationId xmlns:p14="http://schemas.microsoft.com/office/powerpoint/2010/main" val="250952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8206" y="976399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Профилактика и меры борьбы. Участие насекомых-переносчиков в передаче возбудителя, множественность антигенных типов вируса (известно 20 типов), широкий круг хозяев, длительная </a:t>
            </a:r>
            <a:r>
              <a:rPr lang="ru-RU" dirty="0" err="1"/>
              <a:t>вирусемия</a:t>
            </a:r>
            <a:r>
              <a:rPr lang="ru-RU" dirty="0"/>
              <a:t>, циркуляция разных антигенных типов в одной и той же географической зоне и другие биологические особенности вируса создают большие затруднения в осуществлении профилактики и мер борьбы при катаральной лихорадке овец. Поэтому в неблагополучных странах исключительно важное значение имеет разработка комплексной долговременной программы борьбы с болезнью. Как правило, в связи с природно-очаговым характером, однажды появившись в стране, болезнь становится эндемичной. Однако известно об успешном искоренении </a:t>
            </a:r>
            <a:r>
              <a:rPr lang="ru-RU" dirty="0" err="1"/>
              <a:t>блютанга</a:t>
            </a:r>
            <a:r>
              <a:rPr lang="ru-RU" dirty="0"/>
              <a:t> в Португалии и Испании (1956) в результате жестких карантинных мероприятий, убоя инфицированных животных и систематического применения средств специфической профилактики. Возможно, этому также способствовали климатические условия и другие факторы, действовавшие в этот период. Ослабление внимания к мерам борьбы в неблагополучных странах представляет большой риск, так как возможна активизация старых очагов. Такое положение возникло на Кипре и в Турции в 1977 г., где вновь начали регистрировать болезнь после длительного периода благополучия (10—20 лет)</a:t>
            </a:r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82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Возросшие экономические, торговые и другие связи между многими странами мира, благоприятные климатические условия в некоторых географических зонах, наличие стационарных очагов болезни в странах Африки, Азии, Америки обусловливают возможность заноса вируса в Европу, и в частности в Россию. В целях предупреждения заноса возбудителя болезни следует запретить ввоз из неблагополучных стран овец, крупного рогатого скота и диких жвачных и их спермы. При импорте скота из стран с неизвестной ситуацией по </a:t>
            </a:r>
            <a:r>
              <a:rPr lang="ru-RU" sz="2000" dirty="0" err="1"/>
              <a:t>блютангу</a:t>
            </a:r>
            <a:r>
              <a:rPr lang="ru-RU" sz="2000" dirty="0"/>
              <a:t> необходимо проводить тщательное клиническое наблюдение и серологическое исследование на </a:t>
            </a:r>
            <a:r>
              <a:rPr lang="ru-RU" sz="2000" dirty="0" err="1"/>
              <a:t>блютанг</a:t>
            </a:r>
            <a:r>
              <a:rPr lang="ru-RU" sz="2000" dirty="0"/>
              <a:t> сывороток крови ввозимых животных. Дополнительно следует предусмотреть проведение тщательной дезинфекции на средствах транспорта, прибывающих из неблагополучных стран (особенно перевозящих скот). В случае появления болезни наряду с вакцинацией чувствительного поголовья в очагах инфекции и угрожаемых зонах необходимо вести борьбу с насекомыми-переносчиками, защищать овец от нападения мокрецов.</a:t>
            </a:r>
          </a:p>
          <a:p>
            <a:pPr marL="0" indent="0">
              <a:buNone/>
            </a:pPr>
            <a:r>
              <a:rPr lang="ru-RU" sz="2000" dirty="0" smtClean="0"/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2644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6247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800" dirty="0" smtClean="0"/>
              <a:t>.</a:t>
            </a:r>
            <a:endParaRPr lang="ru-RU" sz="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340768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 установлении заболевания животных ИРТ в соответствии с приказом Министерства сельского хозяйства РФ №476 от 19.12.2011г. « Об утверждении перечня заразных в том числе особо опасных болезней животных по которым могут устанавливаться ограничительные мероприятия (карантин)» Постановлением Губернатора субъекта РФ хозяйство объявляется неблагополучным по ИРТ и вводятся ограничения, по которым в хозяйстве запрещают перегруппировки и вывоз животных в другие хозяйства, вывоз фуража, предметов ухода, выезд транспорта без предварительной дезинфекции. Молоко от больных и подозрительных по заболеванию коров подвергается пастеризации. Больные животные подвергаются изоляции и лечению, остальные животные эпизоотического очага вакцинируются живой вакциной. Животноводческие помещения подвергаются систематической дезинфекции, обеспечивается нормальный микроклимат, улучшается кормление животных. Ограничения с откормочных и репродуктивных хозяйств снимают через 30 дней после последнего случая выздоровления или убоя больного ИРТ животного, проведения заключительных мероприятий по обезвреживанию вируса во внешней среде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317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</TotalTime>
  <Words>932</Words>
  <Application>Microsoft Office PowerPoint</Application>
  <PresentationFormat>Экран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Комплексная диагностика, меры профилактики и ликвидации болезней: Инфекционный ринотрахеит КРС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Дифференциальная диагностика некробактериоза и копытной гнили</dc:title>
  <dc:creator>Денис</dc:creator>
  <cp:lastModifiedBy>Денис</cp:lastModifiedBy>
  <cp:revision>30</cp:revision>
  <dcterms:created xsi:type="dcterms:W3CDTF">2020-02-25T17:42:48Z</dcterms:created>
  <dcterms:modified xsi:type="dcterms:W3CDTF">2020-04-14T13:32:39Z</dcterms:modified>
</cp:coreProperties>
</file>