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3" r:id="rId4"/>
    <p:sldId id="258" r:id="rId5"/>
    <p:sldId id="271" r:id="rId6"/>
    <p:sldId id="269" r:id="rId7"/>
    <p:sldId id="270" r:id="rId8"/>
    <p:sldId id="272" r:id="rId9"/>
    <p:sldId id="274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94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4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6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3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8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8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8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chemeClr val="accent4">
                <a:lumMod val="40000"/>
                <a:lumOff val="60000"/>
              </a:schemeClr>
            </a:gs>
            <a:gs pos="60000">
              <a:schemeClr val="accent3">
                <a:lumMod val="20000"/>
                <a:lumOff val="80000"/>
              </a:schemeClr>
            </a:gs>
            <a:gs pos="82001">
              <a:schemeClr val="accent3">
                <a:lumMod val="20000"/>
                <a:lumOff val="80000"/>
              </a:schemeClr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0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6604248" cy="1894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Комплексная диагностика, меры профилактики и ликвидации </a:t>
            </a:r>
            <a:r>
              <a:rPr lang="ru-RU" sz="3200" dirty="0" smtClean="0"/>
              <a:t>болезней: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Болезнь </a:t>
            </a:r>
            <a:r>
              <a:rPr lang="ru-RU" sz="3200" dirty="0" err="1" smtClean="0"/>
              <a:t>Шмалленберга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29200"/>
            <a:ext cx="6858000" cy="91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Выполнил студент 544 группы 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Лутфуллина</a:t>
            </a:r>
            <a:r>
              <a:rPr lang="ru-RU" dirty="0" smtClean="0">
                <a:solidFill>
                  <a:schemeClr val="tx1"/>
                </a:solidFill>
              </a:rPr>
              <a:t> Алина </a:t>
            </a:r>
            <a:r>
              <a:rPr lang="ru-RU" dirty="0" err="1" smtClean="0">
                <a:solidFill>
                  <a:schemeClr val="tx1"/>
                </a:solidFill>
              </a:rPr>
              <a:t>Айдаровна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6600" dirty="0" smtClean="0"/>
              <a:t>СПАСИБО </a:t>
            </a:r>
          </a:p>
          <a:p>
            <a:pPr marL="114300" indent="0" algn="ctr">
              <a:buNone/>
            </a:pPr>
            <a:r>
              <a:rPr lang="ru-RU" sz="6600" dirty="0" smtClean="0"/>
              <a:t>ЗА</a:t>
            </a:r>
          </a:p>
          <a:p>
            <a:pPr marL="114300" indent="0" algn="ctr">
              <a:buNone/>
            </a:pPr>
            <a:r>
              <a:rPr lang="ru-RU" sz="6600" dirty="0" smtClean="0"/>
              <a:t>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0719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4096"/>
            <a:ext cx="8424936" cy="6267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Болезнь </a:t>
            </a:r>
            <a:r>
              <a:rPr lang="ru-RU" sz="2000" dirty="0" err="1" smtClean="0"/>
              <a:t>Шмалленберг</a:t>
            </a:r>
            <a:r>
              <a:rPr lang="ru-RU" sz="2000" dirty="0" smtClean="0"/>
              <a:t> (БШ) - малоизученная трансмиссивная вирусная болезнь жвачных животных, вызываемая РНЕС-содержащим вирусом.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Возбудитель БШ относится к семейству </a:t>
            </a:r>
            <a:r>
              <a:rPr lang="ru-RU" sz="2000" dirty="0" err="1" smtClean="0"/>
              <a:t>Буньявирусов</a:t>
            </a:r>
            <a:r>
              <a:rPr lang="ru-RU" sz="2000" dirty="0" smtClean="0"/>
              <a:t> (</a:t>
            </a:r>
            <a:r>
              <a:rPr lang="ru-RU" sz="2000" dirty="0" err="1" smtClean="0"/>
              <a:t>Bunyaviridae</a:t>
            </a:r>
            <a:r>
              <a:rPr lang="ru-RU" sz="2000" dirty="0" smtClean="0"/>
              <a:t>). Геном вируса </a:t>
            </a:r>
            <a:r>
              <a:rPr lang="ru-RU" sz="2000" dirty="0" err="1" smtClean="0"/>
              <a:t>Шмалленберг</a:t>
            </a:r>
            <a:r>
              <a:rPr lang="ru-RU" sz="2000" dirty="0" smtClean="0"/>
              <a:t> (</a:t>
            </a:r>
            <a:r>
              <a:rPr lang="ru-RU" sz="2000" dirty="0" err="1" smtClean="0"/>
              <a:t>Schmallenberg</a:t>
            </a:r>
            <a:r>
              <a:rPr lang="ru-RU" sz="2000" dirty="0" smtClean="0"/>
              <a:t>), состоящий из трех сегментов, обладает высокой степенью гомологии с геномами вирусов </a:t>
            </a:r>
            <a:r>
              <a:rPr lang="ru-RU" sz="2000" dirty="0" err="1" smtClean="0"/>
              <a:t>Акабане</a:t>
            </a:r>
            <a:r>
              <a:rPr lang="ru-RU" sz="2000" dirty="0" smtClean="0"/>
              <a:t> (</a:t>
            </a:r>
            <a:r>
              <a:rPr lang="ru-RU" sz="2000" dirty="0" err="1" smtClean="0"/>
              <a:t>Akabane</a:t>
            </a:r>
            <a:r>
              <a:rPr lang="ru-RU" sz="2000" dirty="0" smtClean="0"/>
              <a:t>), </a:t>
            </a:r>
            <a:r>
              <a:rPr lang="ru-RU" sz="2000" dirty="0" err="1" smtClean="0"/>
              <a:t>Айно</a:t>
            </a:r>
            <a:r>
              <a:rPr lang="ru-RU" sz="2000" dirty="0" smtClean="0"/>
              <a:t> (</a:t>
            </a:r>
            <a:r>
              <a:rPr lang="ru-RU" sz="2000" dirty="0" err="1" smtClean="0"/>
              <a:t>Aino</a:t>
            </a:r>
            <a:r>
              <a:rPr lang="ru-RU" sz="2000" dirty="0" smtClean="0"/>
              <a:t>) и </a:t>
            </a:r>
            <a:r>
              <a:rPr lang="ru-RU" sz="2000" dirty="0" err="1" smtClean="0"/>
              <a:t>Шамонда</a:t>
            </a:r>
            <a:r>
              <a:rPr lang="ru-RU" sz="2000" dirty="0" smtClean="0"/>
              <a:t> (</a:t>
            </a:r>
            <a:r>
              <a:rPr lang="ru-RU" sz="2000" dirty="0" err="1" smtClean="0"/>
              <a:t>Shamonda</a:t>
            </a:r>
            <a:r>
              <a:rPr lang="ru-RU" sz="2000" dirty="0" smtClean="0"/>
              <a:t>), которые входят в </a:t>
            </a:r>
            <a:r>
              <a:rPr lang="ru-RU" sz="2000" dirty="0" err="1" smtClean="0"/>
              <a:t>серогруппу</a:t>
            </a:r>
            <a:r>
              <a:rPr lang="ru-RU" sz="2000" dirty="0" smtClean="0"/>
              <a:t> </a:t>
            </a:r>
            <a:r>
              <a:rPr lang="ru-RU" sz="2000" dirty="0" err="1" smtClean="0"/>
              <a:t>Симбу</a:t>
            </a:r>
            <a:r>
              <a:rPr lang="ru-RU" sz="2000" dirty="0" smtClean="0"/>
              <a:t> (</a:t>
            </a:r>
            <a:r>
              <a:rPr lang="ru-RU" sz="2000" dirty="0" err="1" smtClean="0"/>
              <a:t>Simbu</a:t>
            </a:r>
            <a:r>
              <a:rPr lang="ru-RU" sz="2000" dirty="0" smtClean="0"/>
              <a:t>) и являются представителями рода </a:t>
            </a:r>
            <a:r>
              <a:rPr lang="ru-RU" sz="2000" dirty="0" err="1" smtClean="0"/>
              <a:t>Ортобуньявирус</a:t>
            </a:r>
            <a:r>
              <a:rPr lang="ru-RU" sz="2000" dirty="0" smtClean="0"/>
              <a:t> (</a:t>
            </a:r>
            <a:r>
              <a:rPr lang="ru-RU" sz="2000" dirty="0" err="1" smtClean="0"/>
              <a:t>Orthobunyavirus</a:t>
            </a:r>
            <a:r>
              <a:rPr lang="ru-RU" sz="2000" dirty="0" smtClean="0"/>
              <a:t>).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err="1" smtClean="0"/>
              <a:t>Сегментированность</a:t>
            </a:r>
            <a:r>
              <a:rPr lang="ru-RU" sz="2000" dirty="0" smtClean="0"/>
              <a:t> генома обуславливает генетическую изменчивость вируса </a:t>
            </a:r>
            <a:r>
              <a:rPr lang="ru-RU" sz="2000" dirty="0" err="1" smtClean="0"/>
              <a:t>Шмалленберг</a:t>
            </a:r>
            <a:r>
              <a:rPr lang="ru-RU" sz="2000" dirty="0" smtClean="0"/>
              <a:t>, которая затрудняет создание вакцин против возбудителя этого заболевания.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endParaRPr lang="ru-RU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Основными путями передачи вируса БШ являются: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трансмиссивный (через насекомых-переносчиков),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трансплацентарный</a:t>
            </a:r>
            <a:r>
              <a:rPr lang="ru-RU" dirty="0" smtClean="0"/>
              <a:t> (от матери к плоду), при этом внутриматочное заражение происходит в первый триместр беременности, т.е. овец и коз - с 25 по 50 сутки, а коров - в период с 30 по 90 сутки. Во второй и третий триместры беременности животные становятся иммунными. Наибольший тератогенный эффект вирус проявляет при заражении в первый триместр беременности.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со спермой.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6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 проведении лабораторной диагностики вируса БШ проводят: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выявление генома вируса БШ методом полимеразной цепной реакции с этапом обратной транскрипции с </a:t>
            </a:r>
            <a:r>
              <a:rPr lang="ru-RU" dirty="0" err="1" smtClean="0"/>
              <a:t>детекцией</a:t>
            </a:r>
            <a:r>
              <a:rPr lang="ru-RU" dirty="0" smtClean="0"/>
              <a:t> продуктов амплификации в режиме реального времени (ОТ-ПЦР);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вирусовыделение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выявление антигена и (или) антител к возбудителю БШ методом иммуноферментного анализа (ИФА) и другими сертифицированными диагностическими тест-системами.</a:t>
            </a:r>
          </a:p>
          <a:p>
            <a:pPr algn="just">
              <a:buFontTx/>
              <a:buChar char="-"/>
            </a:pPr>
            <a:endParaRPr lang="ru-RU" dirty="0"/>
          </a:p>
          <a:p>
            <a:pPr algn="just">
              <a:buFontTx/>
              <a:buChar char="-"/>
            </a:pPr>
            <a:r>
              <a:rPr lang="ru-RU" dirty="0" smtClean="0"/>
              <a:t>Для постановки диагноза на БШ необходимо лабораторное подтверждение наличия вируса в организме животного методами выявления вирусного генома или вируса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16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80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При постановке диагноза на БШ в эпизоотическом очаге и неблагополучном пункте вводится ограничительные мероприятия (карантин).</a:t>
            </a:r>
          </a:p>
          <a:p>
            <a:pPr marL="0" indent="0" algn="just">
              <a:buNone/>
            </a:pPr>
            <a:r>
              <a:rPr lang="ru-RU" sz="2000" dirty="0"/>
              <a:t>В</a:t>
            </a:r>
            <a:r>
              <a:rPr lang="ru-RU" sz="2000" dirty="0" smtClean="0"/>
              <a:t> очаге организуются мероприятия по условиям которых запрещается:</a:t>
            </a:r>
          </a:p>
          <a:p>
            <a:pPr marL="0" indent="0" algn="just">
              <a:buNone/>
            </a:pPr>
            <a:r>
              <a:rPr lang="ru-RU" sz="2000" dirty="0" smtClean="0"/>
              <a:t>- перегруппировка животных без разрешения специалистов государственной ветеринарной службы;</a:t>
            </a:r>
          </a:p>
          <a:p>
            <a:pPr marL="0" indent="0" algn="just">
              <a:buNone/>
            </a:pPr>
            <a:r>
              <a:rPr lang="ru-RU" sz="2000" dirty="0" smtClean="0"/>
              <a:t>- вывод (вывоз) из хозяйства для племенных целей и реализации животных, потомства и генетического материала от них;</a:t>
            </a:r>
          </a:p>
          <a:p>
            <a:pPr marL="0" indent="0" algn="just">
              <a:buNone/>
            </a:pPr>
            <a:r>
              <a:rPr lang="ru-RU" sz="2000" dirty="0" smtClean="0"/>
              <a:t>- использование быков-производителей для вольной случки и получения спермы;</a:t>
            </a:r>
          </a:p>
          <a:p>
            <a:pPr marL="0" indent="0" algn="just">
              <a:buNone/>
            </a:pPr>
            <a:r>
              <a:rPr lang="ru-RU" sz="2000" dirty="0" smtClean="0"/>
              <a:t>- вывод (вывоз) животных для убоя без разрешения специалистов государственной ветеринарной службы;</a:t>
            </a:r>
          </a:p>
          <a:p>
            <a:pPr marL="0" indent="0" algn="just">
              <a:buNone/>
            </a:pPr>
            <a:r>
              <a:rPr lang="ru-RU" sz="2000" dirty="0" smtClean="0"/>
              <a:t>- использование и реализация молока в сыром виде,</a:t>
            </a:r>
          </a:p>
          <a:p>
            <a:pPr marL="0" indent="0" algn="just">
              <a:buNone/>
            </a:pPr>
            <a:r>
              <a:rPr lang="ru-RU" sz="2000" dirty="0" smtClean="0"/>
              <a:t>- сбор, обработку, закладку на хранение генетического (племенного) материала (сперма, эмбрионы, яйцеклетки).</a:t>
            </a:r>
          </a:p>
          <a:p>
            <a:pPr marL="0" indent="0">
              <a:buNone/>
            </a:pPr>
            <a:r>
              <a:rPr lang="ru-RU" sz="2000" dirty="0" smtClean="0"/>
              <a:t> Убой больных животных на мясо запрещается. В случае вынужденного убоя или падежа, туши/трупы направляются на утилизацию в безопасных условиях или на уничтожение в соответствии с действующими ветеринарно-санитарными правилами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498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Убой подозреваемых в заражении животных и условно здоровых животных допускается на предприятиях по убою, при согласовании с государственной ветеринарной службой субъекта в конце смены или в выделенный день:</a:t>
            </a:r>
          </a:p>
          <a:p>
            <a:pPr marL="0" indent="0" algn="just">
              <a:buNone/>
            </a:pPr>
            <a:r>
              <a:rPr lang="ru-RU" sz="2000" dirty="0" smtClean="0"/>
              <a:t>- животных транспортируют на убойные площадки или мясоперерабатывающие предприятия на специальном транспорте с соблюдением условий, обеспечивающих их защиту от укусов кровососущих насекомых;</a:t>
            </a:r>
          </a:p>
          <a:p>
            <a:pPr marL="0" indent="0" algn="just">
              <a:buNone/>
            </a:pPr>
            <a:r>
              <a:rPr lang="ru-RU" sz="2000" dirty="0" smtClean="0"/>
              <a:t>- мясо и другие продукты, полученные от убоя животных, подозреваемых в заражении БШ, направляют на </a:t>
            </a:r>
            <a:r>
              <a:rPr lang="ru-RU" sz="2000" dirty="0" err="1" smtClean="0"/>
              <a:t>промпереработку</a:t>
            </a:r>
            <a:r>
              <a:rPr lang="ru-RU" sz="2000" dirty="0" smtClean="0"/>
              <a:t> с изготовления вареных колбас или проварку с учетом действующих ветеринарно-санитарных правил</a:t>
            </a:r>
          </a:p>
          <a:p>
            <a:pPr marL="0" indent="0" algn="just">
              <a:buNone/>
            </a:pPr>
            <a:r>
              <a:rPr lang="ru-RU" sz="2000" dirty="0" smtClean="0"/>
              <a:t>- с момента убоя до направления мяса на </a:t>
            </a:r>
            <a:r>
              <a:rPr lang="ru-RU" sz="2000" dirty="0" err="1" smtClean="0"/>
              <a:t>промпереработку</a:t>
            </a:r>
            <a:r>
              <a:rPr lang="ru-RU" sz="2000" dirty="0" smtClean="0"/>
              <a:t> или проварку допускается его временное хранение в санитарных камерах холодильников, с соблюдением условий его сохранности, изоляции от других партий мяса и целевого использования;</a:t>
            </a:r>
          </a:p>
          <a:p>
            <a:pPr marL="0" indent="0" algn="just">
              <a:buNone/>
            </a:pPr>
            <a:r>
              <a:rPr lang="ru-RU" sz="2000" dirty="0" smtClean="0"/>
              <a:t>- внутренние органы, другие продукты убоя направляют на техническую утилизацию или уничтожение;</a:t>
            </a:r>
          </a:p>
          <a:p>
            <a:pPr marL="0" indent="0" algn="just">
              <a:buNone/>
            </a:pPr>
            <a:r>
              <a:rPr lang="ru-RU" sz="2000" dirty="0" smtClean="0"/>
              <a:t>- после убоя производят дезинфекцию, дезинсекцию и </a:t>
            </a:r>
            <a:r>
              <a:rPr lang="ru-RU" sz="2000" dirty="0" err="1" smtClean="0"/>
              <a:t>дезакаризацию</a:t>
            </a:r>
            <a:r>
              <a:rPr lang="ru-RU" sz="2000" dirty="0" smtClean="0"/>
              <a:t> всех мест, где находилась подвергнутая убою группа животных согласно инструкциям по применению препаратов и действующим правилам.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095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206" y="976399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Шкуры клинически здоровых животных, убитых в период неблагополучия хозяйства по БШ, дезинфицируют согласно утвержденной Минсельхозом СССР от 27 декабря 1979 года "Инструкции по дезинфекции сырья животного происхождения и предприятий по его заготовке, хранению и обработке" (далее - Инструкции) и вывозят из хозяйства после снятия карантина.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</a:t>
            </a:r>
            <a:r>
              <a:rPr lang="ru-RU" dirty="0"/>
              <a:t>Шерсть, заготовленную в неблагополучном хозяйстве, подвергают дезинфекцию и вывозят после снятия карантина в таре из плотной ткани на перерабатывающие шерсть предприятия, где проводят повторную дезинфекцию согласно действующей инструкцией.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транспортировке больных животных проводят мероприятия по защите от кровососущих насекомых.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эпизоотическом очаге после удаления животных подвергают дератизации, дезинфекции и дезинсекции все помещения для их содержания (кошары, навесы, другие строения) предметы ухода за животными, спецодежду и транспорт.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От </a:t>
            </a:r>
            <a:r>
              <a:rPr lang="ru-RU" dirty="0"/>
              <a:t>всех условно здоровых животных неблагополучного по БШ стада каждые 45 дней отбираются пробы для проведения серологических исследований.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Мероприятия в угрожаемой зоне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Вокруг очага выделяют угрожаемую зону радиусом 50-75 км, в которой в течение периода активности насекомых-переносчиков, кроме плановых мероприятий проводится: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- серологическое обследование не менее 5% восприимчивого поголовья с интервалом 45 дней;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- проведение лабораторно-диагностических исследований при всех случаях падежа жвачных всех видов, учетом клинических признаков сопровождавших гибель животного и результатов эпизоотологических данных;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- проведение энтомологических исследований по выявлению видового состава кровососущих насекомых на территории угрожаемой зоны, организуется борьба с насекомыми-переносчиками в соответствии с действующими "Организационно-методические указания по борьбе с гнусом (кровососущими комарами и мошками)", утвержденными Минздравом СССР от 11 января 1971 года N 874-71 с соблюдением техники безопасности.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264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mtClean="0"/>
              <a:t>Ограничительные мероприятия (карантин) могут быть отменены после 30 дней при БШ после получения двукратных отрицательных результатов лабораторных исследований животных в неблагополучном пункте и проведения всех необходимых заключительных мероприятий, с подтверждением лабораторного контроля качества заключительной дезинфекции.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1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874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Комплексная диагностика, меры профилактики и ликвидации болезней: Болезнь Шмалленберга.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некробактериоза и копытной гнили</dc:title>
  <dc:creator>Денис</dc:creator>
  <cp:lastModifiedBy>Денис</cp:lastModifiedBy>
  <cp:revision>23</cp:revision>
  <dcterms:created xsi:type="dcterms:W3CDTF">2020-02-25T17:42:48Z</dcterms:created>
  <dcterms:modified xsi:type="dcterms:W3CDTF">2020-04-14T12:34:43Z</dcterms:modified>
</cp:coreProperties>
</file>