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64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8553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23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5936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61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48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2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45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03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09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5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29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12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4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1340C-53F3-478B-9DC5-FB7FAC4445D1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32EADA-9B9D-426D-9624-45D1951BA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2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230EE-AAA9-4F75-813B-FEF5315E0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7200" dirty="0"/>
              <a:t>ПАРАГРИПП-3 КРС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BAB1BA-BBB5-4CA6-96C9-6FD5655DE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65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A4714-5579-44DE-A281-8823908E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3" y="15623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Мероприятия по предупреждению парагриппа-3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A45B4F-DF39-41C4-9694-E655BBD17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23" y="1720645"/>
            <a:ext cx="8870879" cy="4320717"/>
          </a:xfrm>
        </p:spPr>
        <p:txBody>
          <a:bodyPr/>
          <a:lstStyle/>
          <a:p>
            <a:r>
              <a:rPr lang="ru-RU" sz="2400" dirty="0"/>
              <a:t>Профилактические мероприятия по предупреждению парагриппа-3 крупного рогатого скота заключаются в охране хозяйства(фермы) от заноса возбудителя инфекции, проведении комплекса мер, направленных на повышение общей резистентности животных, строгом соблюдении действующих ветеринарно-санитарных правил для специализированных хозяйств (ферм и комплексов), своевременной диагностике заболевания, уничтожения вируса во внешней среде (профилактическая дезинфекция).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621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8BBF3-3F55-45FA-AC2C-77A0E48B2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D54A83-D444-4294-8F56-DD4E13A2B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34" y="501446"/>
            <a:ext cx="8988867" cy="5431762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Для охраны хозяйства от заноса парагриппа-3 необходимо комплектовать животноводческие фермы здоровыми животными из закрепленных за ними репродукторных ферм, благополучных по инфекционным заболеваниям.</a:t>
            </a:r>
          </a:p>
          <a:p>
            <a:pPr marL="0" indent="0">
              <a:buNone/>
            </a:pPr>
            <a:r>
              <a:rPr lang="ru-RU" sz="2400" dirty="0"/>
              <a:t> За специализированными хозяйствами (фермами и комплексами) закрепляют хозяйства-поставщики, где отсутствуют животные с клиническими проявлениями </a:t>
            </a:r>
            <a:r>
              <a:rPr lang="ru-RU" sz="2400" dirty="0" err="1"/>
              <a:t>болезни.Помещение</a:t>
            </a:r>
            <a:r>
              <a:rPr lang="ru-RU" sz="2400" dirty="0"/>
              <a:t> заполняют животными с соблюдением принципа «свободно- занято» телятами одного возраста в течение 3-5 дней. В отдельных секциях (станках) размещают телят из одного хозяйства-поставщика. Доукомплектование групп и перевод животных из одной группы в другую, а также ввод животных, полученных из подсобных хозяйств населения, запрещаются. В течение 30 дней вновь поступившие на фермы и комплексы животные должны быть в карантине.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89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F300CD-5E60-43F4-8224-3481100FE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290B1-6F32-4460-999E-8DF1B7457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481781"/>
            <a:ext cx="9057692" cy="5559581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В хозяйствах-поставщиках не менее чем за 7дней до транспортировки телят на комплекс или другое хозяйство их подвергают профилактической вакцинации против парагриппа-3. Животных прививают </a:t>
            </a:r>
            <a:r>
              <a:rPr lang="ru-RU" sz="2400" dirty="0" err="1"/>
              <a:t>вирусвакциной</a:t>
            </a:r>
            <a:r>
              <a:rPr lang="ru-RU" sz="2400" dirty="0"/>
              <a:t> «</a:t>
            </a:r>
            <a:r>
              <a:rPr lang="ru-RU" sz="2400" dirty="0" err="1"/>
              <a:t>Паравак</a:t>
            </a:r>
            <a:r>
              <a:rPr lang="ru-RU" sz="2400" dirty="0"/>
              <a:t>» в соответствии с наставлением по ее применению. При наличии у животных антител к вирусу ПГ-3 и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 их прививают ассоциированной вакциной «Бивак».</a:t>
            </a:r>
          </a:p>
          <a:p>
            <a:r>
              <a:rPr lang="ru-RU" sz="2400" dirty="0"/>
              <a:t> Животных доставляют на комплекс специальным автотранспортом.</a:t>
            </a:r>
          </a:p>
          <a:p>
            <a:r>
              <a:rPr lang="ru-RU" sz="2400" dirty="0"/>
              <a:t> Племенных животных, поступивших по импорту, </a:t>
            </a:r>
            <a:r>
              <a:rPr lang="ru-RU" sz="2400" dirty="0" err="1"/>
              <a:t>карантинируют</a:t>
            </a:r>
            <a:r>
              <a:rPr lang="ru-RU" sz="2400" dirty="0"/>
              <a:t> в течение 30 дней и используют в строгом соответствии с действующей Инструкцией «О ветеринарно-санитарных мероприятиях при импорте в СССР животных, продуктов и сырья животного происхождения и фуража».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616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851BE-FC82-412C-B781-DBDCBA133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F80A2-BD9F-410B-B082-12F332544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2" y="609601"/>
            <a:ext cx="9136350" cy="5431762"/>
          </a:xfrm>
        </p:spPr>
        <p:txBody>
          <a:bodyPr/>
          <a:lstStyle/>
          <a:p>
            <a:r>
              <a:rPr lang="ru-RU" sz="2400" dirty="0"/>
              <a:t>Специализированные хозяйства (фермы и комплексы) переводят на режим работы предприятий закрытого типа, который предусматривает разделение территории ферм на производственную и хозяйственные зоны, выполнение санитарных правил обслуживающим персоналом со сменой одежды, обуви и обработку в санпропускниках, запрещение посещения ферм посторонними лицами, оборудование </a:t>
            </a:r>
            <a:r>
              <a:rPr lang="ru-RU" sz="2400" dirty="0" err="1"/>
              <a:t>дезбарьеров</a:t>
            </a:r>
            <a:r>
              <a:rPr lang="ru-RU" sz="2400" dirty="0"/>
              <a:t>, соблюдение правил личной гигиены.</a:t>
            </a:r>
          </a:p>
          <a:p>
            <a:r>
              <a:rPr lang="ru-RU" sz="2400" dirty="0"/>
              <a:t> В животноводческих помещениях поддерживают необходимый микроклимат и регулярно проводят профилактическую дезинфекцию.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661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4CE4A-9B66-4C7C-B3EA-91280634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50" y="7865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Мероприятия по оздоровлению хозяйств от парагриппа-3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3E1DA-3217-473D-9196-BEC49FF06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50" y="1622323"/>
            <a:ext cx="9048952" cy="4419039"/>
          </a:xfrm>
        </p:spPr>
        <p:txBody>
          <a:bodyPr/>
          <a:lstStyle/>
          <a:p>
            <a:r>
              <a:rPr lang="ru-RU" sz="2400" dirty="0"/>
              <a:t>При установлении диагноза на парагрипп-3 хозяйство в соответствии с приказом МСХ РФ № 476 от 19 декабря 2011г. «Об утверждении перечня заразных, в том числе особо опасных, болезней животных, по которым могут устанавливаться ограничительные мероприятия (карантин)». Постановлением Губернатора области </a:t>
            </a:r>
            <a:r>
              <a:rPr lang="ru-RU" sz="2400" dirty="0" err="1"/>
              <a:t>обьявляется</a:t>
            </a:r>
            <a:r>
              <a:rPr lang="ru-RU" sz="2400" dirty="0"/>
              <a:t> неблагополучным по парагриппу-3 и в нем вводятся ограничения и проводятся мероприятия по оздоровлению поголовья в соответствии с утвержденным планом.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024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DB769-42ED-4E32-B89B-845A5225F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C2D98-ECB3-4305-A5E2-B66F176FB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776748"/>
            <a:ext cx="8979034" cy="5156459"/>
          </a:xfrm>
        </p:spPr>
        <p:txBody>
          <a:bodyPr>
            <a:normAutofit/>
          </a:bodyPr>
          <a:lstStyle/>
          <a:p>
            <a:r>
              <a:rPr lang="ru-RU" sz="2400" dirty="0"/>
              <a:t>Больных животных изолируют в отдельные секции и лечат гипериммунной сывороткой, неспецифическим глобулином или сывороткой </a:t>
            </a:r>
            <a:r>
              <a:rPr lang="ru-RU" sz="2400" dirty="0" err="1"/>
              <a:t>реконвалесцентов</a:t>
            </a:r>
            <a:r>
              <a:rPr lang="ru-RU" sz="2400" dirty="0"/>
              <a:t>. Одновременно применяют антибиотики, сульфаниламиды и </a:t>
            </a:r>
            <a:r>
              <a:rPr lang="ru-RU" sz="2400" dirty="0" err="1"/>
              <a:t>нитрофурановые</a:t>
            </a:r>
            <a:r>
              <a:rPr lang="ru-RU" sz="2400" dirty="0"/>
              <a:t> препараты. В освободившихся помещениях (секциях) до механической очистки проводят дезинфекцию. Остальных животных прививают </a:t>
            </a:r>
            <a:r>
              <a:rPr lang="ru-RU" sz="2400" dirty="0" err="1"/>
              <a:t>вирусвакциной</a:t>
            </a:r>
            <a:r>
              <a:rPr lang="ru-RU" sz="2400" dirty="0"/>
              <a:t> «</a:t>
            </a:r>
            <a:r>
              <a:rPr lang="ru-RU" sz="2400" dirty="0" err="1"/>
              <a:t>Паравак</a:t>
            </a:r>
            <a:r>
              <a:rPr lang="ru-RU" sz="2400" dirty="0"/>
              <a:t>», а при наличии смешанной с ИРТ инфекцией — ассоциированной вакциной «Бивак» согласно наставлению по ее применению.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645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6C798-D3B4-4EC0-8908-E7408212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1BAC05-49C8-4270-B169-3D362DD39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16" y="226143"/>
            <a:ext cx="9116686" cy="5815220"/>
          </a:xfrm>
        </p:spPr>
        <p:txBody>
          <a:bodyPr>
            <a:normAutofit/>
          </a:bodyPr>
          <a:lstStyle/>
          <a:p>
            <a:r>
              <a:rPr lang="ru-RU" sz="2400" dirty="0"/>
              <a:t>ввоз в хозяйство (на ферму) и вывоз животных в другие хозяйства.</a:t>
            </a:r>
          </a:p>
          <a:p>
            <a:r>
              <a:rPr lang="ru-RU" sz="2400" dirty="0"/>
              <a:t> перегруппировку неблагополучного поголовья.</a:t>
            </a:r>
          </a:p>
          <a:p>
            <a:r>
              <a:rPr lang="ru-RU" sz="2400" dirty="0"/>
              <a:t> посещение неблагополучных ферм (помещений) лицами, не связанными с обслуживанием животных.</a:t>
            </a:r>
          </a:p>
          <a:p>
            <a:r>
              <a:rPr lang="ru-RU" sz="2400" dirty="0"/>
              <a:t> Разрешается вывозить на специально оборудованном транспорте животных для убоя на мясокомбинат, трупы животных подвергают утилизации.</a:t>
            </a:r>
          </a:p>
          <a:p>
            <a:r>
              <a:rPr lang="ru-RU" sz="2400" dirty="0"/>
              <a:t> Дезинфекцию станков, предметов ухода, оборудования и транспортных средств на неблагополучной ферме (в помещении) проводят в соответствии с действующей Инструкцией по проведению ветеринарной дезинфекции, </a:t>
            </a:r>
            <a:r>
              <a:rPr lang="ru-RU" sz="2400" dirty="0" err="1"/>
              <a:t>дезинвазии</a:t>
            </a:r>
            <a:r>
              <a:rPr lang="ru-RU" sz="2400" dirty="0"/>
              <a:t>, дезинсекции и дератизации.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25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01BD3-426E-4571-8F26-2F769074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E64613-02D3-4ED9-8D31-B1355C4E9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13" y="491613"/>
            <a:ext cx="9087189" cy="5549749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Руководители, зоотехнические и ветеринарные специалисты хозяйства должны принять меры к устранению нарушений в кормлении и содержании животных, отягощающих течение болезни.</a:t>
            </a:r>
          </a:p>
          <a:p>
            <a:r>
              <a:rPr lang="ru-RU" sz="2400" dirty="0"/>
              <a:t> Туши убитых животных после созревания мяса и при отсутствии в нем дегенеративных изменений выпускают без ограничений. При обнаружении воспалительных и некротических очагов на слизистой носовой полости, трахеи, легких, желудочно-кишечного тракта эти органы подвергают технической утилизации.</a:t>
            </a:r>
          </a:p>
          <a:p>
            <a:r>
              <a:rPr lang="ru-RU" sz="2400" dirty="0"/>
              <a:t> Хозяйство объявляют благополучным по парагриппу-3 и снимают ограничения через 14 дней после последнего случая выздоровления или убоя больного животного. Перед снятием ограничений помещения, где находились больные животные, подвергают заключительной дезинфекции, о чем составляется акт.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56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3CF19-015C-4DE8-ABFC-E2C3B5C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51B14-EF8D-433D-B248-7D1D8ABC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781" y="275303"/>
            <a:ext cx="8792221" cy="5766059"/>
          </a:xfrm>
        </p:spPr>
        <p:txBody>
          <a:bodyPr>
            <a:normAutofit/>
          </a:bodyPr>
          <a:lstStyle/>
          <a:p>
            <a:r>
              <a:rPr lang="ru-RU" sz="2400" dirty="0"/>
              <a:t>Парагрипп-3 крупного рогатого скота (транспортная лихорадка крупного рогатого скота, параинфлюэнца-3) –остро протекающая контагиозная вирусная болезнь, главным образом телят, характеризующаяся лихорадкой, конъюнктивитом и катаральным воспалением верхних дыхательных путей, в тяжелых случаях с поражением легких.</a:t>
            </a:r>
          </a:p>
          <a:p>
            <a:r>
              <a:rPr lang="ru-RU" sz="2400" dirty="0"/>
              <a:t> Возбудитель — РНК-содержащий </a:t>
            </a:r>
            <a:r>
              <a:rPr lang="ru-RU" sz="2400" dirty="0" err="1"/>
              <a:t>эпителиотропный</a:t>
            </a:r>
            <a:r>
              <a:rPr lang="ru-RU" sz="2400" dirty="0"/>
              <a:t> вирус из семейства </a:t>
            </a:r>
            <a:r>
              <a:rPr lang="ru-RU" sz="2400" dirty="0" err="1"/>
              <a:t>парамиксовирусов</a:t>
            </a:r>
            <a:endParaRPr lang="ru-RU" sz="2400" dirty="0"/>
          </a:p>
          <a:p>
            <a:r>
              <a:rPr lang="ru-RU" sz="2400" dirty="0"/>
              <a:t> Обычно парагриппом-3 заболевают телята от 10 дней до года. Восприимчивы и взрослые животные, но у них парагрипп протекает бессимптомно. Источником возбудителя инфекции являются больные животные.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06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00E1F-9C43-488C-878B-BC7298BF2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C1C2FE-64D4-4185-92D3-115B9A477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8809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Основой для постановки диагноза является анализ эпизоотологических, клинических и патологоанатомических данных с обязательным проведением лабораторных исследований: вирусологического и серологического с использованием специфических </a:t>
            </a:r>
            <a:r>
              <a:rPr lang="ru-RU" sz="2400" dirty="0" err="1"/>
              <a:t>диагностикумов</a:t>
            </a:r>
            <a:r>
              <a:rPr lang="ru-RU" sz="2400" dirty="0"/>
              <a:t>. Для этих целей для прижизненной диагностики в лабораторию направляют от 5 до 8 проб истечений из носа и глаз от животных с клиническим проявлением заболевания, а также сыворотку крови от переболевших животных; для посмертной лабораторной диагностики направляют фрагменты заглоточных, средостенных лимфатических узлов, носовой перегородки, гортани, трахеи, легких, отобранные не позднее 2часов после убоя и уложенные в термос со льдом.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7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EB638-755A-406E-A3FF-4BCD65BB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290AED-B8C1-4C61-9A3F-7300CA26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45" y="521390"/>
            <a:ext cx="9185512" cy="5815220"/>
          </a:xfrm>
        </p:spPr>
        <p:txBody>
          <a:bodyPr/>
          <a:lstStyle/>
          <a:p>
            <a:r>
              <a:rPr lang="ru-RU" sz="2400" dirty="0"/>
              <a:t>Для диагностики используют метод </a:t>
            </a:r>
            <a:r>
              <a:rPr lang="ru-RU" sz="2400" dirty="0" err="1"/>
              <a:t>иммуннофлюоресценции</a:t>
            </a:r>
            <a:r>
              <a:rPr lang="ru-RU" sz="2400" dirty="0"/>
              <a:t>, РТГА, ИФА и ПЦР — диагностику.</a:t>
            </a:r>
          </a:p>
          <a:p>
            <a:r>
              <a:rPr lang="ru-RU" sz="2400" dirty="0"/>
              <a:t> Парагрипп дифференцируют от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, аденовирусной инфекции, вирусной диареи, </a:t>
            </a:r>
            <a:r>
              <a:rPr lang="ru-RU" sz="2400" dirty="0" err="1"/>
              <a:t>хламидийной</a:t>
            </a:r>
            <a:r>
              <a:rPr lang="ru-RU" sz="2400" dirty="0"/>
              <a:t> пневмонии, </a:t>
            </a:r>
            <a:r>
              <a:rPr lang="ru-RU" sz="2400" dirty="0" err="1"/>
              <a:t>пастереллеза</a:t>
            </a:r>
            <a:r>
              <a:rPr lang="ru-RU" sz="2400" dirty="0"/>
              <a:t>, респираторно-</a:t>
            </a:r>
            <a:r>
              <a:rPr lang="ru-RU" sz="2400" dirty="0" err="1"/>
              <a:t>синтицитиальную</a:t>
            </a:r>
            <a:r>
              <a:rPr lang="ru-RU" sz="2400" dirty="0"/>
              <a:t> и стрептококковую инфекцию путем проведения вирусологических и серологических исследований.</a:t>
            </a:r>
          </a:p>
          <a:p>
            <a:r>
              <a:rPr lang="ru-RU" sz="2400" dirty="0"/>
              <a:t> Диагноз на парагрипп-3 считается установленным в одном из случаев: 4-кратное и более увеличение титра антител в парных сыворотках крови; выделение вируса из патологического материал и его </a:t>
            </a:r>
            <a:r>
              <a:rPr lang="ru-RU" sz="2400" dirty="0" err="1"/>
              <a:t>индентификация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12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294FA-6A91-4D7E-AFAD-45B154B4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60" y="23597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Иммунитет и специфическая профилактика.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C7D25F-0118-435B-A420-B7224613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1661653"/>
            <a:ext cx="8802054" cy="4379710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Переболевшие парагриппом животные 3 месяца остаются невосприимчивы к повторному заражению. Важным фактором в иммунитете является локальная невосприимчивость клеток слизистой оболочки респираторных органов, вызванная образованием секреторных антител и интерферона, которые часто выявляются в более высоком титре после </a:t>
            </a:r>
            <a:r>
              <a:rPr lang="ru-RU" sz="2400" dirty="0" err="1"/>
              <a:t>интраназальной</a:t>
            </a:r>
            <a:r>
              <a:rPr lang="ru-RU" sz="2400" dirty="0"/>
              <a:t> вакцинации живым вирусом, чем после подкожной вакцинации инактивированным вирусом. Гуморальные антитела после вакцинации сохраняются у животных 6-12 месяцев. Телята родившиеся от иммунных </a:t>
            </a:r>
            <a:r>
              <a:rPr lang="ru-RU" sz="2400" dirty="0" err="1"/>
              <a:t>коров</a:t>
            </a:r>
            <a:r>
              <a:rPr lang="ru-RU" sz="2400" dirty="0"/>
              <a:t>, получают антитела с молозивом. Вакцинация телят более эффективна в период угасания материнских антител.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57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A3DCD-7FB1-400E-9FBD-BA921758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FA8CEF-49ED-44D7-A684-2A70D4EFB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540775"/>
            <a:ext cx="9057692" cy="5500588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Для специфической профилактики ПГ-3 разработаны живые инактивированные вакцины. Однако последние пока в производственных условиях не нашли широкого применения. Более результативными являются живые вакцины, чем инактивированные. Первые готовят из </a:t>
            </a:r>
            <a:r>
              <a:rPr lang="ru-RU" sz="2400" dirty="0" err="1"/>
              <a:t>аттенуированных</a:t>
            </a:r>
            <a:r>
              <a:rPr lang="ru-RU" sz="2400" dirty="0"/>
              <a:t> штаммов вируса парагриппа крупного рогатого скота или овечьего штамма этого вируса. Высокой эффективностью обладают комбинированные вакцины из живых </a:t>
            </a:r>
            <a:r>
              <a:rPr lang="ru-RU" sz="2400" dirty="0" err="1"/>
              <a:t>аттенуированных</a:t>
            </a:r>
            <a:r>
              <a:rPr lang="ru-RU" sz="2400" dirty="0"/>
              <a:t> штаммов вирусов парагриппа, диареи и убитых </a:t>
            </a:r>
            <a:r>
              <a:rPr lang="ru-RU" sz="2400" dirty="0" err="1"/>
              <a:t>пастерелл</a:t>
            </a:r>
            <a:r>
              <a:rPr lang="ru-RU" sz="2400" dirty="0"/>
              <a:t>, а также </a:t>
            </a:r>
            <a:r>
              <a:rPr lang="ru-RU" sz="2400" dirty="0" err="1"/>
              <a:t>бивалентные</a:t>
            </a:r>
            <a:r>
              <a:rPr lang="ru-RU" sz="2400" dirty="0"/>
              <a:t> вакцины против парагриппа и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. В последнее время все чаще стали применять живые комбинированные вакцины, содержащие </a:t>
            </a:r>
            <a:r>
              <a:rPr lang="ru-RU" sz="2400" dirty="0" err="1"/>
              <a:t>аттенуированные</a:t>
            </a:r>
            <a:r>
              <a:rPr lang="ru-RU" sz="2400" dirty="0"/>
              <a:t> штаммы вирусов ПГ-3,ИРТ, ВД-БС и </a:t>
            </a:r>
            <a:r>
              <a:rPr lang="ru-RU" sz="2400" dirty="0" err="1"/>
              <a:t>аденовироз</a:t>
            </a:r>
            <a:r>
              <a:rPr lang="ru-RU" sz="2400" dirty="0"/>
              <a:t>. Иногда к таким вакцинам добавляют антиген </a:t>
            </a:r>
            <a:r>
              <a:rPr lang="ru-RU" sz="2400" dirty="0" err="1"/>
              <a:t>пастерелл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86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F5C76-7344-4A4D-AA76-60AF80826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A01E15-ECCF-4029-AE6C-0D61507DF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97" y="609601"/>
            <a:ext cx="9360309" cy="5431762"/>
          </a:xfrm>
        </p:spPr>
        <p:txBody>
          <a:bodyPr/>
          <a:lstStyle/>
          <a:p>
            <a:r>
              <a:rPr lang="ru-RU" sz="2400" dirty="0"/>
              <a:t>В РФ для профилактики парагриппа-3 в сельхозпредприятиях применяют живую вакцину из </a:t>
            </a:r>
            <a:r>
              <a:rPr lang="ru-RU" sz="2400" dirty="0" err="1"/>
              <a:t>авирулентного</a:t>
            </a:r>
            <a:r>
              <a:rPr lang="ru-RU" sz="2400" dirty="0"/>
              <a:t> штамма «</a:t>
            </a:r>
            <a:r>
              <a:rPr lang="ru-RU" sz="2400" dirty="0" err="1"/>
              <a:t>Паравак</a:t>
            </a:r>
            <a:r>
              <a:rPr lang="ru-RU" sz="2400" dirty="0"/>
              <a:t>», а также </a:t>
            </a:r>
            <a:r>
              <a:rPr lang="ru-RU" sz="2400" dirty="0" err="1"/>
              <a:t>бивалентную</a:t>
            </a:r>
            <a:r>
              <a:rPr lang="ru-RU" sz="2400" dirty="0"/>
              <a:t> сухую </a:t>
            </a:r>
            <a:r>
              <a:rPr lang="ru-RU" sz="2400" dirty="0" err="1"/>
              <a:t>культуральную</a:t>
            </a:r>
            <a:r>
              <a:rPr lang="ru-RU" sz="2400" dirty="0"/>
              <a:t> ассоциированную вакцину «Бивак» для одновременной профилактики парагриппа и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 крупного рогатого скота. После 2-кратной вакцинации телят длительность иммунитета составляет не менее 6месяев.</a:t>
            </a:r>
          </a:p>
          <a:p>
            <a:r>
              <a:rPr lang="ru-RU" sz="2400" dirty="0"/>
              <a:t> Для профилактики парагриппа-3 в ФГУ ВНИИЗЖ разработаны моно — и ассоциированные инактивированные вакцины, формирующие в течение 14-21 дня после вакцинации активный иммунитет сроком 6 месяцев.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72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09951-0BCC-40DC-A07C-7E773F08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8D1663-7697-4867-AB2B-C05A75FB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8" y="1534393"/>
            <a:ext cx="9008531" cy="4714007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Больных животных с целью повышения общей сопротивляемости организма обеспечиваем полноценным, сбалансированным рационом кормления и создаем нормальные зоогигиенические условия содержания. Больным животным назначается комплексное лечение использованием специфических гипериммунных сывороток и симптоматических средств. Для предупреждения осложнений бактериальной микрофлорой применяют антибиотики широкого спектра действия (тетрациклины, </a:t>
            </a:r>
            <a:r>
              <a:rPr lang="ru-RU" sz="2400" dirty="0" err="1"/>
              <a:t>макролиды</a:t>
            </a:r>
            <a:r>
              <a:rPr lang="ru-RU" sz="2400" dirty="0"/>
              <a:t> и современные антибиотики </a:t>
            </a:r>
            <a:r>
              <a:rPr lang="ru-RU" sz="2400" dirty="0" err="1"/>
              <a:t>цефалоспоринового</a:t>
            </a:r>
            <a:r>
              <a:rPr lang="ru-RU" sz="2400" dirty="0"/>
              <a:t> ряда) и сульфаниламидные препараты с учетом чувствительности к ним патогенной микрофлоры дыхательных путей.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326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EB9AD-8898-4F05-840A-E3C643351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B09442-650C-4145-B0B6-42A9482BA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1" y="315193"/>
            <a:ext cx="9261987" cy="6203594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/>
              <a:t>В производственных условиях наиболее эффективны комбинации из двух и более препаратов или готовых комбинированных антибиотиков (</a:t>
            </a:r>
            <a:r>
              <a:rPr lang="ru-RU" sz="2600" dirty="0" err="1"/>
              <a:t>тетраолеан</a:t>
            </a:r>
            <a:r>
              <a:rPr lang="ru-RU" sz="2600" dirty="0"/>
              <a:t>, </a:t>
            </a:r>
            <a:r>
              <a:rPr lang="ru-RU" sz="2600" dirty="0" err="1"/>
              <a:t>тетраолеандомицин</a:t>
            </a:r>
            <a:r>
              <a:rPr lang="ru-RU" sz="2600" dirty="0"/>
              <a:t>, </a:t>
            </a:r>
            <a:r>
              <a:rPr lang="ru-RU" sz="2600" dirty="0" err="1"/>
              <a:t>олеандоветин</a:t>
            </a:r>
            <a:r>
              <a:rPr lang="ru-RU" sz="2600" dirty="0"/>
              <a:t>). Из симптоматических средств лекарственной терапии используют средства, тонизирующие сердечно-сосудистую систему(камфора, кофеин-бензоат натрия, глюкоза), мочегонные препараты (</a:t>
            </a:r>
            <a:r>
              <a:rPr lang="ru-RU" sz="2600" dirty="0" err="1"/>
              <a:t>меркузал</a:t>
            </a:r>
            <a:r>
              <a:rPr lang="ru-RU" sz="2600" dirty="0"/>
              <a:t>, калий ацетат), отхаркивающие(аммония хлорид, калий йодид), </a:t>
            </a:r>
            <a:r>
              <a:rPr lang="ru-RU" sz="2600" dirty="0" err="1"/>
              <a:t>бронхолитические</a:t>
            </a:r>
            <a:r>
              <a:rPr lang="ru-RU" sz="2600" dirty="0"/>
              <a:t> (теобромин, теофиллин) и др. С целью нормализации обменных процессов в организме животных вводят </a:t>
            </a:r>
            <a:r>
              <a:rPr lang="ru-RU" sz="2600" dirty="0" err="1"/>
              <a:t>тривитамин</a:t>
            </a:r>
            <a:r>
              <a:rPr lang="ru-RU" sz="2600" dirty="0"/>
              <a:t> внутримышечно в дозе 5мл. Неплохой лечебный эффект ветеринарные специалисты на ранних стадиях развития пневмонии получают от новокаиновой блокады правого и левого </a:t>
            </a:r>
            <a:r>
              <a:rPr lang="ru-RU" sz="2600" dirty="0" err="1"/>
              <a:t>звезчатого</a:t>
            </a:r>
            <a:r>
              <a:rPr lang="ru-RU" sz="2600" dirty="0"/>
              <a:t> узла. В помещении, где содержатся больные животные при помощи аппаратов САГ проводят аэрозольную дезинфекцию 1раз в 3-5дней. Для этой цели используют 5%-</a:t>
            </a:r>
            <a:r>
              <a:rPr lang="ru-RU" sz="2600" dirty="0" err="1"/>
              <a:t>ный</a:t>
            </a:r>
            <a:r>
              <a:rPr lang="ru-RU" sz="2600" dirty="0"/>
              <a:t> раствор хлорамина Б, 40%-</a:t>
            </a:r>
            <a:r>
              <a:rPr lang="ru-RU" sz="2600" dirty="0" err="1"/>
              <a:t>ный</a:t>
            </a:r>
            <a:r>
              <a:rPr lang="ru-RU" sz="2600" dirty="0"/>
              <a:t> раствор молочной кислоты, 3%-</a:t>
            </a:r>
            <a:r>
              <a:rPr lang="ru-RU" sz="2600" dirty="0" err="1"/>
              <a:t>ный</a:t>
            </a:r>
            <a:r>
              <a:rPr lang="ru-RU" sz="2600" dirty="0"/>
              <a:t> стабилизированный раствор перекиси водорода и ряд других препаратов.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22910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1414</Words>
  <Application>Microsoft Office PowerPoint</Application>
  <PresentationFormat>Широкоэкранный</PresentationFormat>
  <Paragraphs>37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Аспект</vt:lpstr>
      <vt:lpstr>ПАРАГРИПП-3 КРС</vt:lpstr>
      <vt:lpstr>Презентация PowerPoint</vt:lpstr>
      <vt:lpstr>Диагностика</vt:lpstr>
      <vt:lpstr>Презентация PowerPoint</vt:lpstr>
      <vt:lpstr>Иммунитет и специфическая профилактика.  </vt:lpstr>
      <vt:lpstr>Презентация PowerPoint</vt:lpstr>
      <vt:lpstr>Презентация PowerPoint</vt:lpstr>
      <vt:lpstr>Лечение.</vt:lpstr>
      <vt:lpstr>Презентация PowerPoint</vt:lpstr>
      <vt:lpstr>Мероприятия по предупреждению парагриппа-3  </vt:lpstr>
      <vt:lpstr>Презентация PowerPoint</vt:lpstr>
      <vt:lpstr>Презентация PowerPoint</vt:lpstr>
      <vt:lpstr>Презентация PowerPoint</vt:lpstr>
      <vt:lpstr>Мероприятия по оздоровлению хозяйств от парагриппа-3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ПАРАГРИПП-3 КРС</dc:title>
  <dc:creator>User</dc:creator>
  <cp:lastModifiedBy>User</cp:lastModifiedBy>
  <cp:revision>2</cp:revision>
  <dcterms:created xsi:type="dcterms:W3CDTF">2020-07-02T12:31:15Z</dcterms:created>
  <dcterms:modified xsi:type="dcterms:W3CDTF">2020-07-02T12:42:11Z</dcterms:modified>
</cp:coreProperties>
</file>