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61" r:id="rId5"/>
    <p:sldId id="259" r:id="rId6"/>
    <p:sldId id="262" r:id="rId7"/>
    <p:sldId id="260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08" autoAdjust="0"/>
    <p:restoredTop sz="94660"/>
  </p:normalViewPr>
  <p:slideViewPr>
    <p:cSldViewPr snapToGrid="0">
      <p:cViewPr varScale="1">
        <p:scale>
          <a:sx n="78" d="100"/>
          <a:sy n="78" d="100"/>
        </p:scale>
        <p:origin x="86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50153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0734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7074063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35606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462225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926000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516530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985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8766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2832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965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5663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6574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6015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59158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2002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9FD36-FE6E-4259-9764-A82F3A9606A7}" type="datetimeFigureOut">
              <a:rPr lang="ru-RU" smtClean="0"/>
              <a:t>02.07.2020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7D9B50AE-DD7B-4C9E-AE3B-B33A0482607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17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A3CBF86-35C8-4218-8194-88B494357C1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9600" dirty="0"/>
              <a:t>БЛУТАНГ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3F0EEAB-4F9C-4352-91E3-D87F491AE91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2541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DC3B97-3C6D-4C08-A94D-EDF44DA143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25D246D-2C8E-429B-819B-F17DD4690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4968" y="717755"/>
            <a:ext cx="8979034" cy="5323607"/>
          </a:xfrm>
        </p:spPr>
        <p:txBody>
          <a:bodyPr>
            <a:noAutofit/>
          </a:bodyPr>
          <a:lstStyle/>
          <a:p>
            <a:r>
              <a:rPr lang="ru-RU" sz="2000" dirty="0"/>
              <a:t>Возросшие экономические, торговые и другие связи между многими странами мира, благоприятные климатические условия в некоторых географических зонах, наличие стационарных очагов болезни в странах Африки, Азии, Америки обусловливают возможность заноса вируса в Европу, и в частности в Россию. В целях предупреждения заноса возбудителя болезни следует запретить ввоз из неблагополучных стран овец, крупного рогатого скота и диких жвачных и их спермы. При импорте скота из стран с неизвестной ситуацией по </a:t>
            </a:r>
            <a:r>
              <a:rPr lang="ru-RU" sz="2000" dirty="0" err="1"/>
              <a:t>блютангу</a:t>
            </a:r>
            <a:r>
              <a:rPr lang="ru-RU" sz="2000" dirty="0"/>
              <a:t> необходимо проводить тщательное клиническое наблюдение и серологическое исследование на </a:t>
            </a:r>
            <a:r>
              <a:rPr lang="ru-RU" sz="2000" dirty="0" err="1"/>
              <a:t>блютанг</a:t>
            </a:r>
            <a:r>
              <a:rPr lang="ru-RU" sz="2000" dirty="0"/>
              <a:t> сывороток крови ввозимых животных. Дополнительно следует предусмотреть проведение тщательной дезинфекции на средствах транспорта, прибывающих из неблагополучных стран (особенно перевозящих скот). В случае появления болезни наряду с вакцинацией чувствительного поголовья в очагах инфекции и угрожаемых зонах необходимо вести борьбу с насекомыми-переносчиками, защищать овец от нападения мокрецов.</a:t>
            </a:r>
          </a:p>
        </p:txBody>
      </p:sp>
    </p:spTree>
    <p:extLst>
      <p:ext uri="{BB962C8B-B14F-4D97-AF65-F5344CB8AC3E}">
        <p14:creationId xmlns:p14="http://schemas.microsoft.com/office/powerpoint/2010/main" val="3817648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FE64FCF-7C1F-4B0E-9E9F-27E65AAC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7D45804-F0DC-42C0-AC63-C0DCA21DC2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0060" y="963563"/>
            <a:ext cx="8851215" cy="5736562"/>
          </a:xfrm>
        </p:spPr>
        <p:txBody>
          <a:bodyPr>
            <a:normAutofit/>
          </a:bodyPr>
          <a:lstStyle/>
          <a:p>
            <a:r>
              <a:rPr lang="ru-RU" sz="2400" dirty="0" err="1"/>
              <a:t>Блютанг</a:t>
            </a:r>
            <a:r>
              <a:rPr lang="ru-RU" sz="2400" dirty="0"/>
              <a:t> – вирусное заболевание многих жвачных животных, в том числе крупного рогатого скота. Распространение вируса происходит через кровососущих насекомых, прямой передачи в настоящее время не обнаружено. Болезнь сопровождается воспалительными и некротическими процессами в желудочно-кишечном тракте, отмечается поражение мышечной ткани и венчика копыт.</a:t>
            </a:r>
          </a:p>
          <a:p>
            <a:r>
              <a:rPr lang="ru-RU" sz="2400" dirty="0"/>
              <a:t> Возбудитель </a:t>
            </a:r>
            <a:r>
              <a:rPr lang="ru-RU" sz="2400" dirty="0" err="1"/>
              <a:t>блютанга</a:t>
            </a:r>
            <a:r>
              <a:rPr lang="ru-RU" sz="2400" dirty="0"/>
              <a:t> – двуспиральный РНК-вирус</a:t>
            </a:r>
          </a:p>
          <a:p>
            <a:r>
              <a:rPr lang="ru-RU" sz="2400" dirty="0"/>
              <a:t> Передача возбудителя возможна только с помощью кровососущих насекомых.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29917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E6EC4B4-3E90-4C91-BE90-AEC3895CAA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Диагностика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3D97036-1E60-4B79-8606-A875A8BD08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9975"/>
            <a:ext cx="8929873" cy="4714007"/>
          </a:xfrm>
        </p:spPr>
        <p:txBody>
          <a:bodyPr>
            <a:normAutofit fontScale="92500" lnSpcReduction="20000"/>
          </a:bodyPr>
          <a:lstStyle/>
          <a:p>
            <a:r>
              <a:rPr lang="ru-RU" sz="2400" dirty="0"/>
              <a:t> Для диагностики </a:t>
            </a:r>
            <a:r>
              <a:rPr lang="ru-RU" sz="2400" dirty="0" err="1"/>
              <a:t>блютанга</a:t>
            </a:r>
            <a:r>
              <a:rPr lang="ru-RU" sz="2400" dirty="0"/>
              <a:t> могут быть использованы РСК, МФА (метод флуоресцирующих антител) и реакция диффузионной преципитации в геле агара (РДП). На ранних стадиях болезни целесообразнее использовать МФА. Наиболее частое обнаружение антигена в клетках лимфоидной ткани зараженных овец совпадает с пиком </a:t>
            </a:r>
            <a:r>
              <a:rPr lang="ru-RU" sz="2400" dirty="0" err="1"/>
              <a:t>вирусемии</a:t>
            </a:r>
            <a:r>
              <a:rPr lang="ru-RU" sz="2400" dirty="0"/>
              <a:t> и, по-видимому, свидетельствует о преимущественном размножении вируса в этой системе.</a:t>
            </a:r>
          </a:p>
          <a:p>
            <a:pPr marL="0" indent="0">
              <a:buNone/>
            </a:pPr>
            <a:endParaRPr lang="ru-RU" sz="2400" dirty="0"/>
          </a:p>
          <a:p>
            <a:r>
              <a:rPr lang="ru-RU" sz="2400" dirty="0"/>
              <a:t>РСК и РДП предпочтительнее использовать в более поздние сроки болезни с целью обнаружения специфических антител. РДП особенно перспективна для проведения массовых, полевых исследований. Для ретроспективной диагностики болезни у овец и крупного рогатого скота рекомендуется реакция длительного связывания комплемента (РДСК).</a:t>
            </a:r>
          </a:p>
          <a:p>
            <a:endParaRPr lang="ru-RU" dirty="0"/>
          </a:p>
          <a:p>
            <a:endParaRPr lang="ru-RU" dirty="0" err="1"/>
          </a:p>
        </p:txBody>
      </p:sp>
    </p:spTree>
    <p:extLst>
      <p:ext uri="{BB962C8B-B14F-4D97-AF65-F5344CB8AC3E}">
        <p14:creationId xmlns:p14="http://schemas.microsoft.com/office/powerpoint/2010/main" val="3664346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A267A3-5D63-4B84-8A84-48F8EDDAB1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9B5748-2AB0-49DA-B483-FC0D6995DE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4" y="452285"/>
            <a:ext cx="8910208" cy="5589078"/>
          </a:xfrm>
        </p:spPr>
        <p:txBody>
          <a:bodyPr>
            <a:normAutofit/>
          </a:bodyPr>
          <a:lstStyle/>
          <a:p>
            <a:r>
              <a:rPr lang="ru-RU" sz="2400" dirty="0"/>
              <a:t>В сыворотке крови зараженного крупного рогатого скота наряду с обычными комплементсвязывающими антителами обнаружены неполные антитела, выявляемые в непрямой РСК.</a:t>
            </a:r>
          </a:p>
          <a:p>
            <a:r>
              <a:rPr lang="ru-RU" sz="2400" dirty="0"/>
              <a:t>Хорошие результаты получены при обнаружении вируса в различных материалах (неконцентрированная </a:t>
            </a:r>
            <a:r>
              <a:rPr lang="ru-RU" sz="2400" dirty="0" err="1"/>
              <a:t>культуральная</a:t>
            </a:r>
            <a:r>
              <a:rPr lang="ru-RU" sz="2400" dirty="0"/>
              <a:t> жидкость, суспензия мозга инфицированных новорожденных мышей, моча больных овец) методом иммунной электронной микроскопии.</a:t>
            </a:r>
          </a:p>
        </p:txBody>
      </p:sp>
    </p:spTree>
    <p:extLst>
      <p:ext uri="{BB962C8B-B14F-4D97-AF65-F5344CB8AC3E}">
        <p14:creationId xmlns:p14="http://schemas.microsoft.com/office/powerpoint/2010/main" val="34544650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9B1B44A-4E17-401A-B18F-712022E9D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Иммунитет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AC9AD74-D339-4ABC-B65B-373F89B244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3793" y="1430595"/>
            <a:ext cx="9212825" cy="5427405"/>
          </a:xfrm>
        </p:spPr>
        <p:txBody>
          <a:bodyPr>
            <a:noAutofit/>
          </a:bodyPr>
          <a:lstStyle/>
          <a:p>
            <a:r>
              <a:rPr lang="ru-RU" sz="2000" dirty="0"/>
              <a:t> Переболевшие овцы приобретают (возможно пожизненный) напряженный иммунитет к тому типу вируса, который вызвал заболевание. В крови накапливаются комплементсвязывающие, </a:t>
            </a:r>
            <a:r>
              <a:rPr lang="ru-RU" sz="2000" dirty="0" err="1"/>
              <a:t>преципитирующие</a:t>
            </a:r>
            <a:r>
              <a:rPr lang="ru-RU" sz="2000" dirty="0"/>
              <a:t> и вируснейтрализующие антитела, которые передаются потомству с молозивом. Ягнята, родившиеся от иммунных овец, в течение 3 месяцев сохраняют невосприимчивость к этой болезни. У переболевших овец нейтрализующие антитела достигают максимального титра к 30-му дню и сохраняются не менее года. Комплементсвязывающие антитела появляются спустя 10 дней, максимально накапливаются через 30 дней и сохраняются в высоком титре 6—8 недель после начала заболевания.</a:t>
            </a:r>
          </a:p>
        </p:txBody>
      </p:sp>
    </p:spTree>
    <p:extLst>
      <p:ext uri="{BB962C8B-B14F-4D97-AF65-F5344CB8AC3E}">
        <p14:creationId xmlns:p14="http://schemas.microsoft.com/office/powerpoint/2010/main" val="3274386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085ECE9-92BE-420E-83D2-56BF56585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614D1CF-D35D-41DE-9F7E-8EF8114C75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645" y="304801"/>
            <a:ext cx="9077357" cy="5736562"/>
          </a:xfrm>
        </p:spPr>
        <p:txBody>
          <a:bodyPr>
            <a:normAutofit/>
          </a:bodyPr>
          <a:lstStyle/>
          <a:p>
            <a:r>
              <a:rPr lang="ru-RU" sz="2000" dirty="0"/>
              <a:t>При иммунизации овец в Южной Африке в течение 40 лет применяли вирус, ослабленный </a:t>
            </a:r>
            <a:r>
              <a:rPr lang="ru-RU" sz="2000" dirty="0" err="1"/>
              <a:t>пассированием</a:t>
            </a:r>
            <a:r>
              <a:rPr lang="ru-RU" sz="2000" dirty="0"/>
              <a:t> через овец (</a:t>
            </a:r>
            <a:r>
              <a:rPr lang="ru-RU" sz="2000" dirty="0" err="1"/>
              <a:t>вирусвакцина</a:t>
            </a:r>
            <a:r>
              <a:rPr lang="ru-RU" sz="2000" dirty="0"/>
              <a:t> Тейлора). </a:t>
            </a:r>
            <a:r>
              <a:rPr lang="ru-RU" sz="2000" dirty="0" err="1"/>
              <a:t>Alexander</a:t>
            </a:r>
            <a:r>
              <a:rPr lang="ru-RU" sz="2000" dirty="0"/>
              <a:t> (1940—1947) предложил моно- и поливакцину из вируса </a:t>
            </a:r>
            <a:r>
              <a:rPr lang="ru-RU" sz="2000" dirty="0" err="1"/>
              <a:t>аттенуированного</a:t>
            </a:r>
            <a:r>
              <a:rPr lang="ru-RU" sz="2000" dirty="0"/>
              <a:t> серийными пассажами в куриных эмбрионах при пониженной температуре (33,5°С). Вакцину успешно применяли при ликвидации эпизоотии в Португалии и Испании (1956). Антигенный спектр поливакцины меняют в зависимости от антигенной особенности циркулирующих штаммов вируса. 13 ЮАР готовили вакцину из 14 антигенно различных типов вируса. Для размножения </a:t>
            </a:r>
            <a:r>
              <a:rPr lang="ru-RU" sz="2000" dirty="0" err="1"/>
              <a:t>аттенуированных</a:t>
            </a:r>
            <a:r>
              <a:rPr lang="ru-RU" sz="2000" dirty="0"/>
              <a:t> штаммов вируса применяют первичные культуры клеток почки ягнят и эмбриона крупного рогатого скота. </a:t>
            </a:r>
            <a:r>
              <a:rPr lang="ru-RU" sz="2000" dirty="0" err="1"/>
              <a:t>Вирусвакцину</a:t>
            </a:r>
            <a:r>
              <a:rPr lang="ru-RU" sz="2000" dirty="0"/>
              <a:t> вводят однократно подкожно по 1—2 мл.</a:t>
            </a:r>
          </a:p>
        </p:txBody>
      </p:sp>
    </p:spTree>
    <p:extLst>
      <p:ext uri="{BB962C8B-B14F-4D97-AF65-F5344CB8AC3E}">
        <p14:creationId xmlns:p14="http://schemas.microsoft.com/office/powerpoint/2010/main" val="17143144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16366B-F289-4CAF-8E9B-0C21D7249B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32E59F-5BDB-4646-8402-3CB74A11FD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2955" y="688259"/>
            <a:ext cx="8861047" cy="5353104"/>
          </a:xfrm>
        </p:spPr>
        <p:txBody>
          <a:bodyPr>
            <a:normAutofit/>
          </a:bodyPr>
          <a:lstStyle/>
          <a:p>
            <a:r>
              <a:rPr lang="ru-RU" sz="2000" dirty="0"/>
              <a:t>Иммунитет у привитых овец проявляется через 10 дней и сохраняется не менее года. Во время прививок следует предохранять животных от интенсивной солнечной радиации. Однако в связи с высокой </a:t>
            </a:r>
            <a:r>
              <a:rPr lang="ru-RU" sz="2000" dirty="0" err="1"/>
              <a:t>реактогенностью</a:t>
            </a:r>
            <a:r>
              <a:rPr lang="ru-RU" sz="2000" dirty="0"/>
              <a:t> живых вакцин, реверсией вирулентности </a:t>
            </a:r>
            <a:r>
              <a:rPr lang="ru-RU" sz="2000" dirty="0" err="1"/>
              <a:t>аттенуированных</a:t>
            </a:r>
            <a:r>
              <a:rPr lang="ru-RU" sz="2000" dirty="0"/>
              <a:t> штаммов в организме переносчиков и возможным появлением рекомбинантных штаммов более безопасными являются инактивированные вакцины (</a:t>
            </a:r>
            <a:r>
              <a:rPr lang="ru-RU" sz="2000" dirty="0" err="1"/>
              <a:t>Osburn</a:t>
            </a:r>
            <a:r>
              <a:rPr lang="ru-RU" sz="2000" dirty="0"/>
              <a:t>, 1979; В. А. Сергеев и </a:t>
            </a:r>
            <a:r>
              <a:rPr lang="ru-RU" sz="2000" dirty="0" err="1"/>
              <a:t>соавт</a:t>
            </a:r>
            <a:r>
              <a:rPr lang="ru-RU" sz="2000" dirty="0"/>
              <a:t>., 1980). Кроме того, для получения живой вакцины против вновь появившегося в природе антигенного варианта вируса требуются годы. Следовательно, в таком случае из системы мер борьбы в течение ряда лет выпадает специфическая профилактика.</a:t>
            </a:r>
          </a:p>
        </p:txBody>
      </p:sp>
    </p:spTree>
    <p:extLst>
      <p:ext uri="{BB962C8B-B14F-4D97-AF65-F5344CB8AC3E}">
        <p14:creationId xmlns:p14="http://schemas.microsoft.com/office/powerpoint/2010/main" val="20186268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7A210A-8263-49ED-B3D7-101AA4137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D33CA3-B367-49DD-A519-E835A8D92B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2619" y="609600"/>
            <a:ext cx="8841383" cy="5067968"/>
          </a:xfrm>
        </p:spPr>
        <p:txBody>
          <a:bodyPr>
            <a:noAutofit/>
          </a:bodyPr>
          <a:lstStyle/>
          <a:p>
            <a:r>
              <a:rPr lang="ru-RU" sz="2000" dirty="0"/>
              <a:t>Для иммунизации овец в неблагополучных и угрожаемых хозяйствах разработана жидкая </a:t>
            </a:r>
            <a:r>
              <a:rPr lang="ru-RU" sz="2000" dirty="0" err="1"/>
              <a:t>культуральная</a:t>
            </a:r>
            <a:r>
              <a:rPr lang="ru-RU" sz="2000" dirty="0"/>
              <a:t> инактивированная вакцина, безопасная и </a:t>
            </a:r>
            <a:r>
              <a:rPr lang="ru-RU" sz="2000" dirty="0" err="1"/>
              <a:t>высокоиммуногенная</a:t>
            </a:r>
            <a:r>
              <a:rPr lang="ru-RU" sz="2000" dirty="0"/>
              <a:t> для овец различного возраста (В. А. Сергеев, Н. П. Ананьева — Рященко, Н. Г. </a:t>
            </a:r>
            <a:r>
              <a:rPr lang="ru-RU" sz="2000" dirty="0" err="1"/>
              <a:t>Кекух</a:t>
            </a:r>
            <a:r>
              <a:rPr lang="ru-RU" sz="2000" dirty="0"/>
              <a:t>, Т. В. </a:t>
            </a:r>
            <a:r>
              <a:rPr lang="ru-RU" sz="2000" dirty="0" err="1"/>
              <a:t>Хлыбова</a:t>
            </a:r>
            <a:r>
              <a:rPr lang="ru-RU" sz="2000" dirty="0"/>
              <a:t>, В. П. </a:t>
            </a:r>
            <a:r>
              <a:rPr lang="ru-RU" sz="2000" dirty="0" err="1"/>
              <a:t>Хижинская</a:t>
            </a:r>
            <a:r>
              <a:rPr lang="ru-RU" sz="2000" dirty="0"/>
              <a:t>, Р. В. Кошелева, 1975). Вакцинации подлежат овцы с 3-месячного возраста. Вакцина безвредна для суягных овец независимо от срока беременности. Ягнята, родившиеся от вакцинированных овцематок, приобретают пассивный иммунитет продолжительностью до 3 месяцев. При однократной вакцинации в дозе 2 мл напряженный иммунитет наступает через 10—12 дней и продолжается не менее 12 месяцев. Вакцина сохраняет иммуногенность в течение года при температуре 2—10 град. С и 2 месяцев при 37°С.</a:t>
            </a:r>
          </a:p>
          <a:p>
            <a:r>
              <a:rPr lang="ru-RU" sz="2000" dirty="0"/>
              <a:t>По вопросу необходимости иммунизации крупного рогатого скота у специалистов нет единого мнения, да и нет апробированных для этих целей вакцин. Даже в экспериментальных условиях не изучена возможность и целесообразность использования вакцинных препаратов, применяемых в овцеводстве.</a:t>
            </a:r>
          </a:p>
        </p:txBody>
      </p:sp>
    </p:spTree>
    <p:extLst>
      <p:ext uri="{BB962C8B-B14F-4D97-AF65-F5344CB8AC3E}">
        <p14:creationId xmlns:p14="http://schemas.microsoft.com/office/powerpoint/2010/main" val="16078973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14A804D-C154-44A7-8E30-83010EC81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Профилактика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3DDDB64-1362-43A9-B961-F39AF30CEA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422789"/>
            <a:ext cx="9274002" cy="5677568"/>
          </a:xfrm>
        </p:spPr>
        <p:txBody>
          <a:bodyPr>
            <a:noAutofit/>
          </a:bodyPr>
          <a:lstStyle/>
          <a:p>
            <a:r>
              <a:rPr lang="ru-RU" sz="2000" dirty="0"/>
              <a:t>Участие насекомых-переносчиков в передаче возбудителя, множественность антигенных типов вируса (известно 20 типов), широкий круг хозяев, длительная </a:t>
            </a:r>
            <a:r>
              <a:rPr lang="ru-RU" sz="2000" dirty="0" err="1"/>
              <a:t>вирусемия</a:t>
            </a:r>
            <a:r>
              <a:rPr lang="ru-RU" sz="2000" dirty="0"/>
              <a:t>, циркуляция разных антигенных типов в одной и той же географической зоне и другие биологические особенности вируса создают большие затруднения в осуществлении профилактики и мер борьбы при катаральной лихорадке овец. Поэтому в неблагополучных странах исключительно важное значение имеет разработка комплексной долговременной программы борьбы с болезнью. Как правило, в связи с природно-очаговым характером, однажды появившись в стране, болезнь становится эндемичной. Однако известно об успешном искоренении </a:t>
            </a:r>
            <a:r>
              <a:rPr lang="ru-RU" sz="2000" dirty="0" err="1"/>
              <a:t>блютанга</a:t>
            </a:r>
            <a:r>
              <a:rPr lang="ru-RU" sz="2000" dirty="0"/>
              <a:t> в Португалии и Испании (1956) в результате жестких карантинных мероприятий, убоя инфицированных животных и систематического применения средств специфической профилактики. Возможно, этому также способствовали климатические условия и другие факторы, действовавшие в этот период. Ослабление внимания к мерам борьбы в неблагополучных странах представляет большой риск, так как возможна активизация старых очагов. Такое положение возникло на Кипре и в Турции в 1977 г., где вновь начали регистрировать болезнь после длительного периода благополучия (10—20 лет)</a:t>
            </a:r>
          </a:p>
        </p:txBody>
      </p:sp>
    </p:spTree>
    <p:extLst>
      <p:ext uri="{BB962C8B-B14F-4D97-AF65-F5344CB8AC3E}">
        <p14:creationId xmlns:p14="http://schemas.microsoft.com/office/powerpoint/2010/main" val="3207917644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</TotalTime>
  <Words>1009</Words>
  <Application>Microsoft Office PowerPoint</Application>
  <PresentationFormat>Широкоэкранный</PresentationFormat>
  <Paragraphs>19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Аспект</vt:lpstr>
      <vt:lpstr>БЛУТАНГ</vt:lpstr>
      <vt:lpstr>Презентация PowerPoint</vt:lpstr>
      <vt:lpstr>Диагностика</vt:lpstr>
      <vt:lpstr>Презентация PowerPoint</vt:lpstr>
      <vt:lpstr>Иммунитет</vt:lpstr>
      <vt:lpstr>Презентация PowerPoint</vt:lpstr>
      <vt:lpstr>Презентация PowerPoint</vt:lpstr>
      <vt:lpstr>Презентация PowerPoint</vt:lpstr>
      <vt:lpstr>Профилактика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БЛУТАНГ</dc:title>
  <dc:creator>User</dc:creator>
  <cp:lastModifiedBy>User</cp:lastModifiedBy>
  <cp:revision>1</cp:revision>
  <dcterms:created xsi:type="dcterms:W3CDTF">2020-07-02T12:42:36Z</dcterms:created>
  <dcterms:modified xsi:type="dcterms:W3CDTF">2020-07-02T12:50:23Z</dcterms:modified>
</cp:coreProperties>
</file>