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8" r:id="rId6"/>
    <p:sldId id="260" r:id="rId7"/>
    <p:sldId id="261" r:id="rId8"/>
    <p:sldId id="269" r:id="rId9"/>
    <p:sldId id="262" r:id="rId10"/>
    <p:sldId id="263" r:id="rId11"/>
    <p:sldId id="264" r:id="rId12"/>
    <p:sldId id="265" r:id="rId13"/>
    <p:sldId id="266" r:id="rId14"/>
    <p:sldId id="267"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DE75AF3D-DD38-4079-870F-C3637F1F3452}" type="datetimeFigureOut">
              <a:rPr lang="ru-RU" smtClean="0"/>
              <a:t>07.07.2020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04591761-6EC4-4631-B7DA-449B963852E6}"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75AF3D-DD38-4079-870F-C3637F1F3452}" type="datetimeFigureOut">
              <a:rPr lang="ru-RU" smtClean="0"/>
              <a:t>07.07.2020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591761-6EC4-4631-B7DA-449B963852E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75AF3D-DD38-4079-870F-C3637F1F3452}" type="datetimeFigureOut">
              <a:rPr lang="ru-RU" smtClean="0"/>
              <a:t>07.07.2020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591761-6EC4-4631-B7DA-449B963852E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75AF3D-DD38-4079-870F-C3637F1F3452}" type="datetimeFigureOut">
              <a:rPr lang="ru-RU" smtClean="0"/>
              <a:t>07.07.2020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591761-6EC4-4631-B7DA-449B963852E6}"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E75AF3D-DD38-4079-870F-C3637F1F3452}" type="datetimeFigureOut">
              <a:rPr lang="ru-RU" smtClean="0"/>
              <a:t>07.07.2020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591761-6EC4-4631-B7DA-449B963852E6}"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E75AF3D-DD38-4079-870F-C3637F1F3452}" type="datetimeFigureOut">
              <a:rPr lang="ru-RU" smtClean="0"/>
              <a:t>07.07.2020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591761-6EC4-4631-B7DA-449B963852E6}"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DE75AF3D-DD38-4079-870F-C3637F1F3452}" type="datetimeFigureOut">
              <a:rPr lang="ru-RU" smtClean="0"/>
              <a:t>07.07.2020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4591761-6EC4-4631-B7DA-449B963852E6}"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E75AF3D-DD38-4079-870F-C3637F1F3452}" type="datetimeFigureOut">
              <a:rPr lang="ru-RU" smtClean="0"/>
              <a:t>07.07.2020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4591761-6EC4-4631-B7DA-449B963852E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75AF3D-DD38-4079-870F-C3637F1F3452}" type="datetimeFigureOut">
              <a:rPr lang="ru-RU" smtClean="0"/>
              <a:t>07.07.2020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4591761-6EC4-4631-B7DA-449B963852E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E75AF3D-DD38-4079-870F-C3637F1F3452}" type="datetimeFigureOut">
              <a:rPr lang="ru-RU" smtClean="0"/>
              <a:t>07.07.2020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591761-6EC4-4631-B7DA-449B963852E6}"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DE75AF3D-DD38-4079-870F-C3637F1F3452}" type="datetimeFigureOut">
              <a:rPr lang="ru-RU" smtClean="0"/>
              <a:t>07.07.2020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04591761-6EC4-4631-B7DA-449B963852E6}"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E75AF3D-DD38-4079-870F-C3637F1F3452}" type="datetimeFigureOut">
              <a:rPr lang="ru-RU" smtClean="0"/>
              <a:t>07.07.2020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591761-6EC4-4631-B7DA-449B963852E6}"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algn="ctr"/>
            <a:r>
              <a:rPr lang="ru-RU" sz="4800" b="0" dirty="0" smtClean="0"/>
              <a:t>Комплексная диагностика, мероприятия по профилактике и ликвидации </a:t>
            </a:r>
            <a:r>
              <a:rPr lang="ru-RU" sz="4800" b="0" dirty="0" smtClean="0"/>
              <a:t>Чумы КРС</a:t>
            </a:r>
            <a:endParaRPr lang="ru-RU" sz="4800" dirty="0"/>
          </a:p>
        </p:txBody>
      </p:sp>
      <p:sp>
        <p:nvSpPr>
          <p:cNvPr id="3" name="Подзаголовок 2"/>
          <p:cNvSpPr>
            <a:spLocks noGrp="1"/>
          </p:cNvSpPr>
          <p:nvPr>
            <p:ph type="subTitle" idx="1"/>
          </p:nvPr>
        </p:nvSpPr>
        <p:spPr>
          <a:xfrm>
            <a:off x="5508104" y="4581128"/>
            <a:ext cx="3168024" cy="1752600"/>
          </a:xfrm>
        </p:spPr>
        <p:txBody>
          <a:bodyPr/>
          <a:lstStyle/>
          <a:p>
            <a:r>
              <a:rPr lang="ru-RU" dirty="0" smtClean="0"/>
              <a:t>Выполнила Цесарь Е. П.  541гр</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Диагностика и дифференциальная диагностика. </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Диагноз на чуму крупного рогатого скота ставят на основании результатов лабораторных исследований с учетом клинических, патологоанатомических и </a:t>
            </a:r>
            <a:r>
              <a:rPr lang="ru-RU" dirty="0" err="1" smtClean="0"/>
              <a:t>эпизоотологичес-ких</a:t>
            </a:r>
            <a:r>
              <a:rPr lang="ru-RU" dirty="0" smtClean="0"/>
              <a:t> данных. Лабораторную диагностику болезни проводят научно-исследовательские институты или зональные специализированные ветеринарные лаборатории путем идентификации вируса (при помощи РН), его антигена (РСК, РДП, РТГА, РИФ), специфических антител (РСК, РН в культуре клеток) и </a:t>
            </a:r>
            <a:r>
              <a:rPr lang="ru-RU" dirty="0" err="1" smtClean="0"/>
              <a:t>вирусспецифических</a:t>
            </a:r>
            <a:r>
              <a:rPr lang="ru-RU" dirty="0" smtClean="0"/>
              <a:t> изменений в ткани (внутриядерные и цитоплазматические включения).</a:t>
            </a:r>
          </a:p>
          <a:p>
            <a:r>
              <a:rPr lang="ru-RU" dirty="0" smtClean="0"/>
              <a:t>Для исследования в лабораторию направляют кровь, </a:t>
            </a:r>
            <a:r>
              <a:rPr lang="ru-RU" dirty="0" err="1" smtClean="0"/>
              <a:t>предлопаточные</a:t>
            </a:r>
            <a:r>
              <a:rPr lang="ru-RU" dirty="0" smtClean="0"/>
              <a:t> и </a:t>
            </a:r>
            <a:r>
              <a:rPr lang="ru-RU" dirty="0" err="1" smtClean="0"/>
              <a:t>мезентериальные</a:t>
            </a:r>
            <a:r>
              <a:rPr lang="ru-RU" dirty="0" smtClean="0"/>
              <a:t> лимфатические узлы, кусочки селезенки, взятые от больных животных, убитых в период проявления у них характерных клинических признаков болезни. От павших животных направляют лимфатические узлы и кусочки селезенки, взятые не позднее 6 ч после их гибели. Патологический материал берут в стерильную, плотно закрывающуюся посуду и доставляют в лабораторию с нарочным в опечатанном термосе со льдом при строгом соблюдении мер предосторожности. Для </a:t>
            </a:r>
            <a:r>
              <a:rPr lang="ru-RU" dirty="0" err="1" smtClean="0"/>
              <a:t>серологичес</a:t>
            </a:r>
            <a:r>
              <a:rPr lang="ru-RU" dirty="0" smtClean="0"/>
              <a:t>-</a:t>
            </a:r>
          </a:p>
          <a:p>
            <a:r>
              <a:rPr lang="ru-RU" dirty="0" smtClean="0"/>
              <a:t>308кого исследования кровь берут как можно быстрее после появления клинических признаков и повторно спустя 10... 14 дней.</a:t>
            </a:r>
          </a:p>
          <a:p>
            <a:r>
              <a:rPr lang="ru-RU" dirty="0" smtClean="0"/>
              <a:t>При дифференциальной диагностике чумы крупного рогатого скота следует учитывать злокачественную катаральную горячку, ящур, вирусную диарею, </a:t>
            </a:r>
            <a:r>
              <a:rPr lang="ru-RU" dirty="0" err="1" smtClean="0"/>
              <a:t>пастереллез</a:t>
            </a:r>
            <a:r>
              <a:rPr lang="ru-RU" dirty="0" smtClean="0"/>
              <a:t>, </a:t>
            </a:r>
            <a:r>
              <a:rPr lang="ru-RU" dirty="0" err="1" smtClean="0"/>
              <a:t>эймериоз</a:t>
            </a:r>
            <a:r>
              <a:rPr lang="ru-RU" dirty="0" smtClean="0"/>
              <a:t>, инфекционный </a:t>
            </a:r>
            <a:r>
              <a:rPr lang="ru-RU" dirty="0" err="1" smtClean="0"/>
              <a:t>гидроперикардит</a:t>
            </a:r>
            <a:r>
              <a:rPr lang="ru-RU" dirty="0" smtClean="0"/>
              <a:t> и кровепаразитарные болезни, катаральную лихорадку овец и инфекционный </a:t>
            </a:r>
            <a:r>
              <a:rPr lang="ru-RU" dirty="0" err="1" smtClean="0"/>
              <a:t>ринотрахеит</a:t>
            </a:r>
            <a:r>
              <a:rPr lang="ru-RU" dirty="0" smtClean="0"/>
              <a:t>.</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Иммунитет, специфическая профилактика.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Переболевший чумой крупный рогатый скот приобретает сначала нестерильный, затем стерильный, практически пожизненный иммунитет (на срок более 5 лет). Телята от переболевших матерей получают </a:t>
            </a:r>
            <a:r>
              <a:rPr lang="ru-RU" dirty="0" err="1" smtClean="0"/>
              <a:t>колостральный</a:t>
            </a:r>
            <a:r>
              <a:rPr lang="ru-RU" dirty="0" smtClean="0"/>
              <a:t> иммунитет.</a:t>
            </a:r>
          </a:p>
          <a:p>
            <a:r>
              <a:rPr lang="ru-RU" dirty="0" smtClean="0"/>
              <a:t>Пассивная иммунизация защищает животных от заболевания только в течение 14 дней. Ее применение целесообразно при кратковременной опасности заражения, например при транспортировке разных групп скота.</a:t>
            </a:r>
          </a:p>
          <a:p>
            <a:r>
              <a:rPr lang="ru-RU" dirty="0" smtClean="0"/>
              <a:t>Для активной иммунизации используют инактивированные и живые вакцины. В нашей стране выпускают вирус-вакцину против чумы крупного рогатого скота сухую </a:t>
            </a:r>
            <a:r>
              <a:rPr lang="ru-RU" dirty="0" err="1" smtClean="0"/>
              <a:t>культуральную</a:t>
            </a:r>
            <a:r>
              <a:rPr lang="ru-RU" dirty="0" smtClean="0"/>
              <a:t> из штамма К37/70, которая вызывает в организме привитых животных выработку специфических антител, передающихся потомству и защищающих молодняк в первые месяцы жизни.</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Профилактика.</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Основным звеном в комплексе мероприятий по охране территории РФ от чумы крупного рогатого скота является специфическая иммунопрофилактика. В пограничных зонах, угрожаемых по заносу возбудителя данной инфекции, создают иммунный пояс на глубину административного района, но не менее 30...50 км, путем обязательной ежегодной плановой иммунизации всего находящегося в зоне поголовья крупного рогатого скота.</a:t>
            </a:r>
          </a:p>
          <a:p>
            <a:r>
              <a:rPr lang="ru-RU" dirty="0" smtClean="0"/>
              <a:t>Общие ветеринарно-санитарные мероприятия включают: изучение эпизоотической обстановки зоны и характера хозяйственного использования животных; проведение убоя животных на мясо только на бойнях или убойных пунктах с обязательным ветеринарным осмотром до и после убоя; закрепление за каждым стадом отдельного участка пастбища с изолированным водопоем; недопущение смешивания животных разных стад, а также соприкосновения домашних животных с дикими; недопущение появления в пограничной зоне безнадзорного скота; ветеринарный контроль отловленных или отстрелянных в приграничной зоне диких животных, а также найденных трупов; перемещение и ввод новых животных только после ветеринарного осмотра и профилактического </a:t>
            </a:r>
            <a:r>
              <a:rPr lang="ru-RU" dirty="0" err="1" smtClean="0"/>
              <a:t>карантиниро-вания</a:t>
            </a:r>
            <a:r>
              <a:rPr lang="ru-RU" dirty="0" smtClean="0"/>
              <a:t> в течение 30 дней; транспортировку животных, продуктов и сырья животного происхождения только через пограничные контрольные ветеринарные пункты в установленном порядке; </a:t>
            </a:r>
            <a:r>
              <a:rPr lang="ru-RU" dirty="0" err="1" smtClean="0"/>
              <a:t>ветеринарно-просветитель-ную</a:t>
            </a:r>
            <a:r>
              <a:rPr lang="ru-RU" dirty="0" smtClean="0"/>
              <a:t> работу с населением и руководителями хозяйств торговых, заготовительных организаций.</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Лечение.</a:t>
            </a:r>
            <a:endParaRPr lang="ru-RU" dirty="0"/>
          </a:p>
        </p:txBody>
      </p:sp>
      <p:sp>
        <p:nvSpPr>
          <p:cNvPr id="3" name="Содержимое 2"/>
          <p:cNvSpPr>
            <a:spLocks noGrp="1"/>
          </p:cNvSpPr>
          <p:nvPr>
            <p:ph idx="1"/>
          </p:nvPr>
        </p:nvSpPr>
        <p:spPr/>
        <p:txBody>
          <a:bodyPr/>
          <a:lstStyle/>
          <a:p>
            <a:r>
              <a:rPr lang="ru-RU" dirty="0" smtClean="0"/>
              <a:t>Лечение при чуме крупного рогатого скота не разработано и запрещено. Всех больных и подозрительных по заболеванию чумой животных немедленно убивают бескровными методами, трупы вместе с кожей сжигают.</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1143000"/>
          </a:xfrm>
        </p:spPr>
        <p:txBody>
          <a:bodyPr/>
          <a:lstStyle/>
          <a:p>
            <a:r>
              <a:rPr lang="ru-RU" b="1" dirty="0" smtClean="0"/>
              <a:t>Меры борьбы.</a:t>
            </a:r>
            <a:endParaRPr lang="ru-RU" dirty="0"/>
          </a:p>
        </p:txBody>
      </p:sp>
      <p:sp>
        <p:nvSpPr>
          <p:cNvPr id="3" name="Содержимое 2"/>
          <p:cNvSpPr>
            <a:spLocks noGrp="1"/>
          </p:cNvSpPr>
          <p:nvPr>
            <p:ph idx="1"/>
          </p:nvPr>
        </p:nvSpPr>
        <p:spPr>
          <a:xfrm>
            <a:off x="0" y="1124744"/>
            <a:ext cx="9144000" cy="5733256"/>
          </a:xfrm>
        </p:spPr>
        <p:txBody>
          <a:bodyPr>
            <a:normAutofit fontScale="70000" lnSpcReduction="20000"/>
          </a:bodyPr>
          <a:lstStyle/>
          <a:p>
            <a:r>
              <a:rPr lang="ru-RU" dirty="0" smtClean="0"/>
              <a:t>При подтверждении диагноза администрация района (области) в установленном порядке выносит решение об объявлении населенных пунктов или территориально обособленных хозяйств (ферм, отделений) неблагополучными по чуме крупного рогатого скота и установлении в них карантина с указанием границ </a:t>
            </a:r>
            <a:r>
              <a:rPr lang="ru-RU" dirty="0" err="1" smtClean="0"/>
              <a:t>карантинируемой</a:t>
            </a:r>
            <a:r>
              <a:rPr lang="ru-RU" dirty="0" smtClean="0"/>
              <a:t> и </a:t>
            </a:r>
            <a:r>
              <a:rPr lang="ru-RU" dirty="0" err="1" smtClean="0"/>
              <a:t>угрожае</a:t>
            </a:r>
            <a:r>
              <a:rPr lang="ru-RU" dirty="0" smtClean="0"/>
              <a:t>-</a:t>
            </a:r>
          </a:p>
          <a:p>
            <a:r>
              <a:rPr lang="ru-RU" dirty="0" smtClean="0"/>
              <a:t>309мой по заносу возбудителя (глубиной от 50 до 100 км) зон, с обязательной организацией охранно-карантинных милицейских постов для несения службы по соблюдению карантина.</a:t>
            </a:r>
          </a:p>
          <a:p>
            <a:r>
              <a:rPr lang="ru-RU" dirty="0" smtClean="0"/>
              <a:t>По условиям карантина запрещается: 1) вывозить из неблагополучных пунктов животных всех видов, а также продукты животноводства и растениеводства; 2) приводить и привозить домашних, диких и цирковых животных; 3) закупать, заготавливать скот, продукты, сырье животного и растительного происхождения; 4) убивать домашних и диких животных на мясо, торговать сырым мясом, продуктами убоя животных и молоком (в крайних случаях мясо используют в пищу только в неблагополучном пункте, а молоко от здоровых животных перерабатывают на топленое масло);</a:t>
            </a:r>
          </a:p>
          <a:p>
            <a:r>
              <a:rPr lang="ru-RU" dirty="0" smtClean="0"/>
              <a:t>5) устраивать мероприятия, связанные с массовым скоплением животных;</a:t>
            </a:r>
          </a:p>
          <a:p>
            <a:r>
              <a:rPr lang="ru-RU" dirty="0" smtClean="0"/>
              <a:t>6) проходить и проезжать через неблагополучный пункт на всех видах транспорта.</a:t>
            </a:r>
          </a:p>
          <a:p>
            <a:r>
              <a:rPr lang="ru-RU" dirty="0" smtClean="0"/>
              <a:t>Мероприятия по ликвидации чумы крупного рогатого скота в эпизоотическом очаге проводятся силами специальных бригад, персонал которых интернируется на территории неблагополучного хозяйства, обеспечивается транспортом, специальными машинами для утилизации и уборки трупов, проведения дезинфекции, выполнения хозяйственных и других работ.</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88640"/>
            <a:ext cx="9144000" cy="6669360"/>
          </a:xfrm>
        </p:spPr>
        <p:txBody>
          <a:bodyPr>
            <a:normAutofit fontScale="70000" lnSpcReduction="20000"/>
          </a:bodyPr>
          <a:lstStyle/>
          <a:p>
            <a:r>
              <a:rPr lang="ru-RU" dirty="0" smtClean="0"/>
              <a:t>Крупный рогатый скот, буйволов, яков, овец, коз и верблюдов содержат изолированно в помещениях или загонах. Принимают меры к недопущению на территорию неблагополучного хозяйства (фермы, двора) собак, кошек и других животных. Уничтожают грызунов, организуют отпугивание птиц. Помещения, загоны и другие места, где находятся животные, ежедневно подвергают дезинфекции. Собранные навоз, мусор, остатки корма сжигают. Жидкий навоз, навозную жижу обеззараживают формалином из расчета 7,5 л на 1т жижи.</a:t>
            </a:r>
          </a:p>
          <a:p>
            <a:r>
              <a:rPr lang="ru-RU" dirty="0" smtClean="0"/>
              <a:t>Всех восприимчивых к чуме животных </a:t>
            </a:r>
            <a:r>
              <a:rPr lang="ru-RU" dirty="0" err="1" smtClean="0"/>
              <a:t>термометрируют</a:t>
            </a:r>
            <a:r>
              <a:rPr lang="ru-RU" dirty="0" smtClean="0"/>
              <a:t>. Больных и подозрительных по заболеванию убивают, остальных вакцинируют с последующим ежедневным клиническим осмотром и двукратной термометрией. Инструкция допускает убой всего стада (100... 150 голов) неблагополучного пункта. Трупы и туши животных сжигают вместе с кожей. Всю территорию убойной площадки тщательно дезинфицируют.</a:t>
            </a:r>
          </a:p>
          <a:p>
            <a:r>
              <a:rPr lang="ru-RU" dirty="0" smtClean="0"/>
              <a:t>После уборки трупов, убоя больных и вакцинации здоровых животных проводят 3-кратную заключительную дезинфекцию с интервалом 1 день. Карантин с неблагополучного пункта снимают через 21 день после гибели или убоя (уничтожения) последнего больного животного и проведения соответствующих заключительных мероприятий.</a:t>
            </a:r>
          </a:p>
          <a:p>
            <a:r>
              <a:rPr lang="ru-RU" dirty="0" smtClean="0"/>
              <a:t>После снятия карантина с целью биологической пробы в помещение, где содержались больные животные, вводят 2...3 здоровых телят 8...10-ме-сячного возраста, не вакцинированных против чумы, и за ними наблюдают 30 дней. Если за этот период телята не заболеют, допускают ввод новых животных, которые были вакцинированы и содержались изолированно в течение 15 дней. В последующем на территории бывшего неблагополучного пункта проводят вакцинацию всего поголовья крупного рогатого скота 1 раз в год в течение 3 лет.</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r>
              <a:rPr lang="ru-RU" b="1" i="1" dirty="0" smtClean="0"/>
              <a:t>Чума крупного рогатого скота </a:t>
            </a:r>
            <a:r>
              <a:rPr lang="ru-RU" dirty="0" smtClean="0"/>
              <a:t>(лат. —</a:t>
            </a:r>
            <a:r>
              <a:rPr lang="ru-RU" dirty="0" err="1" smtClean="0"/>
              <a:t>Pestisbovum</a:t>
            </a:r>
            <a:r>
              <a:rPr lang="ru-RU" dirty="0" smtClean="0"/>
              <a:t>) — остро протекающая контагиозная </a:t>
            </a:r>
            <a:r>
              <a:rPr lang="ru-RU" dirty="0" err="1" smtClean="0"/>
              <a:t>септицемическая</a:t>
            </a:r>
            <a:r>
              <a:rPr lang="ru-RU" dirty="0" smtClean="0"/>
              <a:t> болезнь домашних и диких жвачных, проявляющаяся высокой лихорадкой, геморрагическим диатезом, </a:t>
            </a:r>
            <a:r>
              <a:rPr lang="ru-RU" dirty="0" err="1" smtClean="0"/>
              <a:t>воспа-лительно-некротическим</a:t>
            </a:r>
            <a:r>
              <a:rPr lang="ru-RU" dirty="0" smtClean="0"/>
              <a:t> поражением слизистых оболочек пищеварительного тракта, образованием эрозий и язв в ротовой полости, диареей, ринитом, конъюнктивитом, слизисто-гнойными истечениями из носа и глаз, чрезвычайно высокой заболеваемостью и летальностью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43408"/>
            <a:ext cx="8229600" cy="1143000"/>
          </a:xfrm>
        </p:spPr>
        <p:txBody>
          <a:bodyPr/>
          <a:lstStyle/>
          <a:p>
            <a:r>
              <a:rPr lang="ru-RU" b="1" dirty="0" smtClean="0"/>
              <a:t>Возбудитель болезни.</a:t>
            </a:r>
            <a:endParaRPr lang="ru-RU" dirty="0"/>
          </a:p>
        </p:txBody>
      </p:sp>
      <p:sp>
        <p:nvSpPr>
          <p:cNvPr id="3" name="Содержимое 2"/>
          <p:cNvSpPr>
            <a:spLocks noGrp="1"/>
          </p:cNvSpPr>
          <p:nvPr>
            <p:ph idx="1"/>
          </p:nvPr>
        </p:nvSpPr>
        <p:spPr>
          <a:xfrm>
            <a:off x="0" y="908720"/>
            <a:ext cx="9144000" cy="5949280"/>
          </a:xfrm>
        </p:spPr>
        <p:txBody>
          <a:bodyPr>
            <a:normAutofit fontScale="77500" lnSpcReduction="20000"/>
          </a:bodyPr>
          <a:lstStyle/>
          <a:p>
            <a:r>
              <a:rPr lang="ru-RU" dirty="0" smtClean="0"/>
              <a:t>Возбудитель — РНК-содержащий вирус, относящийся к </a:t>
            </a:r>
            <a:r>
              <a:rPr lang="ru-RU" dirty="0" err="1" smtClean="0"/>
              <a:t>родуMorbillivirusсемейства</a:t>
            </a:r>
            <a:r>
              <a:rPr lang="ru-RU" dirty="0" smtClean="0"/>
              <a:t> </a:t>
            </a:r>
            <a:r>
              <a:rPr lang="ru-RU" dirty="0" err="1" smtClean="0"/>
              <a:t>парамиксовирусов</a:t>
            </a:r>
            <a:r>
              <a:rPr lang="ru-RU" dirty="0" smtClean="0"/>
              <a:t>. Частицы вируса полиморфны. Большинство вирионов круглой или овальной формы, размером 120...300нм; обнаружены и нитчатые формы. Инфекционный </a:t>
            </a:r>
            <a:r>
              <a:rPr lang="ru-RU" dirty="0" err="1" smtClean="0"/>
              <a:t>ви-рион</a:t>
            </a:r>
            <a:r>
              <a:rPr lang="ru-RU" dirty="0" smtClean="0"/>
              <a:t> содержит </a:t>
            </a:r>
            <a:r>
              <a:rPr lang="ru-RU" dirty="0" err="1" smtClean="0"/>
              <a:t>преципитирующий</a:t>
            </a:r>
            <a:r>
              <a:rPr lang="ru-RU" dirty="0" smtClean="0"/>
              <a:t>, комплементсвязывающий антигены. </a:t>
            </a:r>
            <a:r>
              <a:rPr lang="ru-RU" dirty="0" err="1" smtClean="0"/>
              <a:t>Антигенных</a:t>
            </a:r>
            <a:r>
              <a:rPr lang="ru-RU" dirty="0" smtClean="0"/>
              <a:t> вариантов нет. Между вирусами чумы крупного рогатого скота, кори человека и чумы собак установлено </a:t>
            </a:r>
            <a:r>
              <a:rPr lang="ru-RU" dirty="0" err="1" smtClean="0"/>
              <a:t>антигенное</a:t>
            </a:r>
            <a:r>
              <a:rPr lang="ru-RU" dirty="0" smtClean="0"/>
              <a:t> и иммунологическое родство. Вирус </a:t>
            </a:r>
            <a:r>
              <a:rPr lang="ru-RU" dirty="0" err="1" smtClean="0"/>
              <a:t>пантропен</a:t>
            </a:r>
            <a:r>
              <a:rPr lang="ru-RU" dirty="0" smtClean="0"/>
              <a:t> — разносится кровью по всему организму и в наиболее высоких титрах обнаруживается в лимфатических узлах, слизистой оболочке сычуга, легких и почках. Вирус пассируют в куриных эмбрионах и культурах клеток, в которых проявляется </a:t>
            </a:r>
            <a:r>
              <a:rPr lang="ru-RU" dirty="0" err="1" smtClean="0"/>
              <a:t>цитопато-генное</a:t>
            </a:r>
            <a:r>
              <a:rPr lang="ru-RU" dirty="0" smtClean="0"/>
              <a:t> действие (ЦПД).</a:t>
            </a:r>
          </a:p>
          <a:p>
            <a:r>
              <a:rPr lang="ru-RU" dirty="0" smtClean="0"/>
              <a:t>Устойчивость возбудителя во внешней среде и к физико-химическим воздействиям невелика. В навозе и стойлах он сохраняется не более 24 ч, при нагревании до 60 °С погибает через несколько минут. В кислой среде инактивируется за 4...6 ч. В замороженном и соленом мясе (10% </a:t>
            </a:r>
            <a:r>
              <a:rPr lang="ru-RU" dirty="0" err="1" smtClean="0"/>
              <a:t>NaCl</a:t>
            </a:r>
            <a:r>
              <a:rPr lang="ru-RU" dirty="0" smtClean="0"/>
              <a:t>) сохраняется более 1 мес. В шкурах, высушенных в темном месте, вирус утрачивает </a:t>
            </a:r>
            <a:r>
              <a:rPr lang="ru-RU" dirty="0" err="1" smtClean="0"/>
              <a:t>инфекционность</a:t>
            </a:r>
            <a:r>
              <a:rPr lang="ru-RU" dirty="0" smtClean="0"/>
              <a:t> через 48 ч, а в шкурах необескровленных животных—через 24 ч. При гниении материала вирус быстро погибает. В моче и кале сохраняется не более 30 ч. Ультрафиолетовые лучи и солнечный свет инактивируют его за 40 мин... 5 ч, а 2%-ный раствор фенола, 1%-ное известковое молоко, 2%-ные растворы </a:t>
            </a:r>
            <a:r>
              <a:rPr lang="ru-RU" dirty="0" err="1" smtClean="0"/>
              <a:t>гидроксида</a:t>
            </a:r>
            <a:r>
              <a:rPr lang="ru-RU" dirty="0" smtClean="0"/>
              <a:t> натрия или калия, крезола и лизола — в течение нескольких минут.</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1143000"/>
          </a:xfrm>
        </p:spPr>
        <p:txBody>
          <a:bodyPr/>
          <a:lstStyle/>
          <a:p>
            <a:r>
              <a:rPr lang="ru-RU" b="1" dirty="0" smtClean="0"/>
              <a:t>Эпизоотология. </a:t>
            </a:r>
            <a:endParaRPr lang="ru-RU" dirty="0"/>
          </a:p>
        </p:txBody>
      </p:sp>
      <p:sp>
        <p:nvSpPr>
          <p:cNvPr id="3" name="Содержимое 2"/>
          <p:cNvSpPr>
            <a:spLocks noGrp="1"/>
          </p:cNvSpPr>
          <p:nvPr>
            <p:ph idx="1"/>
          </p:nvPr>
        </p:nvSpPr>
        <p:spPr>
          <a:xfrm>
            <a:off x="0" y="1196752"/>
            <a:ext cx="9144000" cy="5661248"/>
          </a:xfrm>
        </p:spPr>
        <p:txBody>
          <a:bodyPr>
            <a:normAutofit fontScale="70000" lnSpcReduction="20000"/>
          </a:bodyPr>
          <a:lstStyle/>
          <a:p>
            <a:r>
              <a:rPr lang="ru-RU" dirty="0" smtClean="0"/>
              <a:t>К чуме восприимчивы животные всех видов из отряда парнокопытных. В естественных условиях из сельскохозяйственных животных чаще болеют крупный рогатый скот, зебу и буйволы, реже — овцы, козы, верблюды, яки и свиньи. Из диких животных поражаются представители почти 60 различных видов. Однокопытные плотоядные, птицы, обезьяны и человек невосприимчивы.</a:t>
            </a:r>
          </a:p>
          <a:p>
            <a:r>
              <a:rPr lang="ru-RU" dirty="0" smtClean="0"/>
              <a:t>Чувствительность животных к вирусу неодинакова, что объясняется эволюционно сложившейся видовой устойчивостью животных </a:t>
            </a:r>
            <a:r>
              <a:rPr lang="ru-RU" dirty="0" err="1" smtClean="0"/>
              <a:t>энзоотически</a:t>
            </a:r>
            <a:r>
              <a:rPr lang="ru-RU" dirty="0" smtClean="0"/>
              <a:t> неблагополучных по чуме зон и адаптацией некоторых штаммов вируса к животным определенных видов. Молодняк более чувствителен к чуме, чем взрослые животные. Однако в стационарно неблагополучных зонах он может приобретать от матерей </a:t>
            </a:r>
            <a:r>
              <a:rPr lang="ru-RU" dirty="0" err="1" smtClean="0"/>
              <a:t>колостральный</a:t>
            </a:r>
            <a:r>
              <a:rPr lang="ru-RU" dirty="0" smtClean="0"/>
              <a:t> иммунитет продолжительностью до 8... 11 мес.</a:t>
            </a:r>
          </a:p>
          <a:p>
            <a:r>
              <a:rPr lang="ru-RU" dirty="0" smtClean="0"/>
              <a:t>Источник возбудителя инфекции — больные и переболевшие чумой животные, выделяющие вирус во внешнюю среду с истечениями из носовой полости (вирус появляется в носовом секрете за 2 дня до начала лихорадки и обнаруживается до 9-го дня болезни) и половых органов (выделяется из влагалища в течение 3 </a:t>
            </a:r>
            <a:r>
              <a:rPr lang="ru-RU" dirty="0" err="1" smtClean="0"/>
              <a:t>нед</a:t>
            </a:r>
            <a:r>
              <a:rPr lang="ru-RU" dirty="0" smtClean="0"/>
              <a:t> после клинического выздоровления), с калом (с 3...8-го дня болезни), мочой (с 1...8-го дня), молоком, слюной, конъюнктивальной слизью и кровью (при кровотечениях). В крови вирус появляется за 12...48 ч до начала лихорадки, и </a:t>
            </a:r>
            <a:r>
              <a:rPr lang="ru-RU" dirty="0" err="1" smtClean="0"/>
              <a:t>вирусемия</a:t>
            </a:r>
            <a:r>
              <a:rPr lang="ru-RU" dirty="0" smtClean="0"/>
              <a:t> продолжается до 8-го дня болезни. Вирус сохраняется в язвах сычуга крупного рогатого скота до 140 дней после клинического выздоровления.</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332656"/>
            <a:ext cx="8964488" cy="6525344"/>
          </a:xfrm>
        </p:spPr>
        <p:txBody>
          <a:bodyPr>
            <a:normAutofit fontScale="70000" lnSpcReduction="20000"/>
          </a:bodyPr>
          <a:lstStyle/>
          <a:p>
            <a:r>
              <a:rPr lang="ru-RU" dirty="0" smtClean="0"/>
              <a:t>Большую опасность в распространении чумы представляют бессимптомно больные домашние и дикие животные-вирусоносители. От овец и коз может заразиться крупный рогатый скот. Свиньи европейских пород могут заражаться при поедании мяса от больных чумой животных </a:t>
            </a:r>
            <a:r>
              <a:rPr lang="ru-RU" dirty="0" smtClean="0"/>
              <a:t>и передавать </a:t>
            </a:r>
            <a:r>
              <a:rPr lang="ru-RU" dirty="0" smtClean="0"/>
              <a:t>возбудитель путем непрямого контакта крупному рогатому скоту.</a:t>
            </a:r>
          </a:p>
          <a:p>
            <a:r>
              <a:rPr lang="ru-RU" dirty="0" smtClean="0"/>
              <a:t>Факторами передачи возбудителя являются трупы павших и мясо вынужденно убитых животных, шкуры, кишечное сырье, кости, рога, копыта и шерсть. Собаки, хищники, птицы могут разносить вирус механически при поедании трупов павших от чумы животных. Механический перенос возбудителя возможен через одежду обслуживающего персонала, корм, воду, подстилку, предметы ухода, транспорт. У клещей, слепней и мух вирус обнаруживали после 15...30-минутного нахождения их на больном животном. Однако трансмиссивный механизм передачи возбудителя чумы не имеет большого значения.</a:t>
            </a:r>
          </a:p>
          <a:p>
            <a:r>
              <a:rPr lang="ru-RU" dirty="0" smtClean="0"/>
              <a:t>Эпизоотии чумы возникают в любое время года вскоре после завоза в благополучные зоны зараженного крупного рогатого скота, быстро распространяются при совместном содержании, кормлении и водопое больных и здоровых животных.</a:t>
            </a:r>
          </a:p>
          <a:p>
            <a:r>
              <a:rPr lang="ru-RU" dirty="0" smtClean="0"/>
              <a:t>Чума отличается высокой </a:t>
            </a:r>
            <a:r>
              <a:rPr lang="ru-RU" dirty="0" err="1" smtClean="0"/>
              <a:t>контагиозностью</a:t>
            </a:r>
            <a:r>
              <a:rPr lang="ru-RU" dirty="0" smtClean="0"/>
              <a:t>. В естественных условиях крупный рогатый скот заражается через слизистую оболочку носовой полости, конъюнктиву и пищеварительный тракт. Экспериментально удавалось воспроизвести болезнь путем </a:t>
            </a:r>
            <a:r>
              <a:rPr lang="ru-RU" dirty="0" err="1" smtClean="0"/>
              <a:t>перорального</a:t>
            </a:r>
            <a:r>
              <a:rPr lang="ru-RU" dirty="0" smtClean="0"/>
              <a:t>, подкожного и внутримышечного введения вируссодержащей крови, слюны, носовой слизи, мочи, кала, желчи, слез, влагалищного экссудата больного животного. Свиньи легко инфицируются </a:t>
            </a:r>
            <a:r>
              <a:rPr lang="ru-RU" dirty="0" err="1" smtClean="0"/>
              <a:t>алиментарно</a:t>
            </a:r>
            <a:r>
              <a:rPr lang="ru-RU" dirty="0" smtClean="0"/>
              <a:t>.</a:t>
            </a:r>
          </a:p>
          <a:p>
            <a:r>
              <a:rPr lang="ru-RU" dirty="0" smtClean="0"/>
              <a:t>В свежих очагах эпизоотии носят взрывоподобный опустошительный характер с 90...100%-ной летальностью животных всех пород и любого возраста. В стационарных очагах чума регистрируется у животных в возрасте от 10 </a:t>
            </a:r>
            <a:r>
              <a:rPr lang="ru-RU" dirty="0" err="1" smtClean="0"/>
              <a:t>мес</a:t>
            </a:r>
            <a:r>
              <a:rPr lang="ru-RU" dirty="0" smtClean="0"/>
              <a:t> до 2 лет; летальность составляет 5...20 %.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Патогенез</a:t>
            </a:r>
            <a:r>
              <a:rPr lang="ru-RU" b="1" dirty="0" smtClean="0"/>
              <a:t>.</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Вскоре после заражения вирус проникает в кровь, разносится по всему организму и размножается преимущественно в лимфатических узлах, костном мозге, в легких, слизистых оболочках дыхательных путей и желудочно-кишечного тракта. Рано развиваются угнетение и затем блокада иммунной системы. В результате повреждения стенок кровеносных сосудов начинается некроз эпителия слизистых оболочек, появляются эрозии и язвы. В </a:t>
            </a:r>
            <a:r>
              <a:rPr lang="ru-RU" dirty="0" err="1" smtClean="0"/>
              <a:t>некротизированных</a:t>
            </a:r>
            <a:r>
              <a:rPr lang="ru-RU" dirty="0" smtClean="0"/>
              <a:t> участках и по краям эрозий откладывается фибрин и образуются </a:t>
            </a:r>
            <a:r>
              <a:rPr lang="ru-RU" dirty="0" err="1" smtClean="0"/>
              <a:t>псевдомембраны</a:t>
            </a:r>
            <a:r>
              <a:rPr lang="ru-RU" dirty="0" smtClean="0"/>
              <a:t>, в результате чего возникают рыхлые наложения на стенке кишечника и характерные изменения во рту. Вследствие тяжелого поражения слизистой оболочки желудочно-кишечного тракта резко нарушается пищеварение, развивается диарея, что приводит к быстрому обезвоживанию организма и исхуданию животного, нарушению кровообращения, сердечной недостаточности и смерти.</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Течение и клиническое проявление. </a:t>
            </a:r>
            <a:endParaRPr lang="ru-RU" dirty="0"/>
          </a:p>
        </p:txBody>
      </p:sp>
      <p:sp>
        <p:nvSpPr>
          <p:cNvPr id="3" name="Содержимое 2"/>
          <p:cNvSpPr>
            <a:spLocks noGrp="1"/>
          </p:cNvSpPr>
          <p:nvPr>
            <p:ph idx="1"/>
          </p:nvPr>
        </p:nvSpPr>
        <p:spPr>
          <a:xfrm>
            <a:off x="0" y="1844824"/>
            <a:ext cx="9144000" cy="5013176"/>
          </a:xfrm>
        </p:spPr>
        <p:txBody>
          <a:bodyPr>
            <a:normAutofit fontScale="62500" lnSpcReduction="20000"/>
          </a:bodyPr>
          <a:lstStyle/>
          <a:p>
            <a:r>
              <a:rPr lang="ru-RU" dirty="0" smtClean="0"/>
              <a:t>Инкубационный период в естественных условиях составляет 3...7 дней (максимум 10... 17 дней), при экспериментальном заражении — 2...4 дня. Болезнь протекает остро, реже — </a:t>
            </a:r>
            <a:r>
              <a:rPr lang="ru-RU" dirty="0" err="1" smtClean="0"/>
              <a:t>сверхостро</a:t>
            </a:r>
            <a:r>
              <a:rPr lang="ru-RU" dirty="0" smtClean="0"/>
              <a:t> и </a:t>
            </a:r>
            <a:r>
              <a:rPr lang="ru-RU" dirty="0" err="1" smtClean="0"/>
              <a:t>подостро</a:t>
            </a:r>
            <a:r>
              <a:rPr lang="ru-RU" dirty="0" smtClean="0"/>
              <a:t>; проявляется в типичной и абортивной формах.</a:t>
            </a:r>
          </a:p>
          <a:p>
            <a:r>
              <a:rPr lang="ru-RU" dirty="0" smtClean="0"/>
              <a:t>У крупного рогатого скота и буйволов различают три стадии болезни: лихорадочную (продромальный период), стадию повреждения слизистых оболочек и стадию выраженных желудочно-кишечных расстройств.</a:t>
            </a:r>
          </a:p>
          <a:p>
            <a:r>
              <a:rPr lang="ru-RU" dirty="0" smtClean="0"/>
              <a:t>Первая стадия характеризуется внезапным и резким повышением температуры тела (до 41...42 °С в течение 2 дней), угнетением общего состояния (иногда легким беспокойством), снижением аппетита, прекращением жвачки, учащением пульса и дыхания, жаждой. Шерстный покров взъерошен, носовое зеркало сухое. Видимые слизистые оболочки слегка набухшие и покрасневшие. Наблюдаются светобоязнь, слезотечение и катаральный ринит. Кал сухой, выделяется редко. Через 2...3 дня лихорадка достигает максимума. С этого времени воспалительные и некротические</a:t>
            </a:r>
          </a:p>
          <a:p>
            <a:r>
              <a:rPr lang="ru-RU" dirty="0" smtClean="0"/>
              <a:t>306поражения видимых слизистых оболочек (вторая стадия) становятся более заметными. Серозно-слизистый конъюнктивит сменяется гнойным. Веки </a:t>
            </a:r>
            <a:r>
              <a:rPr lang="ru-RU" dirty="0" err="1" smtClean="0"/>
              <a:t>валикообразно</a:t>
            </a:r>
            <a:r>
              <a:rPr lang="ru-RU" dirty="0" smtClean="0"/>
              <a:t> отечны, на слизистой оболочке петехии. Состояние роговицы в отличие от такового при злокачественной катаральной горячке не изменяется, она остается чистой и прозрачной. Слизистая оболочка полости носа вначале </a:t>
            </a:r>
            <a:r>
              <a:rPr lang="ru-RU" dirty="0" err="1" smtClean="0"/>
              <a:t>полосчато</a:t>
            </a:r>
            <a:r>
              <a:rPr lang="ru-RU" dirty="0" smtClean="0"/>
              <a:t>, позднее диффузно покрасневшая, покрыта многочисленными петехиями и слизисто-гнойным секретом, который вытекает из носовых отверстий и засыхает в виде корочек на носовом зеркале. Животные беспокоятся, сильно чихают и мотают головой из стороны в сторону.</a:t>
            </a:r>
          </a:p>
          <a:p>
            <a:r>
              <a:rPr lang="ru-RU" dirty="0" smtClean="0"/>
              <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62500" lnSpcReduction="20000"/>
          </a:bodyPr>
          <a:lstStyle/>
          <a:p>
            <a:r>
              <a:rPr lang="ru-RU" dirty="0" smtClean="0"/>
              <a:t>Наиболее характерны для чумы поражения слизистой оболочки рта. На внутренней поверхности губ и щек, на деснах в области резцов, на языке, нёбе и глотке слизистая оболочка покрасневшая, усеяна многочисленными мелкими очажками некроза, имеющими вид узелков от серого до светло-желтого цвета (как бы покрыта отрубями или мучной пылью). Позднее эти узелки сливаются между собой и превращаются в мягкие кашеобразные или </a:t>
            </a:r>
            <a:r>
              <a:rPr lang="ru-RU" dirty="0" err="1" smtClean="0"/>
              <a:t>казеиноподобные</a:t>
            </a:r>
            <a:r>
              <a:rPr lang="ru-RU" dirty="0" smtClean="0"/>
              <a:t> массы. При удалении последних обнаруживают разной формы поверхностные кровоточащие эрозии с беловато-желтыми краями и ярко-красным дном. Животные испытывают сильную боль; саливация усилена. В слюне примесь крови и пузырьки воздуха. Слизистая оболочка вульвы покрасневшая, как и слизистая оболочка полости рта, усеяна мелкими серо-желтыми узелками и </a:t>
            </a:r>
            <a:r>
              <a:rPr lang="ru-RU" dirty="0" err="1" smtClean="0"/>
              <a:t>псевдомембранами</a:t>
            </a:r>
            <a:r>
              <a:rPr lang="ru-RU" dirty="0" smtClean="0"/>
              <a:t>. Из вульвы вытекает слизисто-гнойный экссудат с кровью. Беременные животные абортируют. Возможно как возбуждение, так и угнетение центральной нервной системы.</a:t>
            </a:r>
          </a:p>
          <a:p>
            <a:r>
              <a:rPr lang="ru-RU" dirty="0" smtClean="0"/>
              <a:t>В третьей стадии болезни температура тела нормальная или понижена. Состояние животных ухудшается. Одновременно появляется </a:t>
            </a:r>
            <a:r>
              <a:rPr lang="ru-RU" dirty="0" err="1" smtClean="0"/>
              <a:t>профузная</a:t>
            </a:r>
            <a:r>
              <a:rPr lang="ru-RU" dirty="0" smtClean="0"/>
              <a:t> диарея. Водянистые серо-желтого или грязно-коричневого цвета испражнения смешаны со слизью, кровью, обрывками </a:t>
            </a:r>
            <a:r>
              <a:rPr lang="ru-RU" dirty="0" err="1" smtClean="0"/>
              <a:t>некротизированого</a:t>
            </a:r>
            <a:r>
              <a:rPr lang="ru-RU" dirty="0" smtClean="0"/>
              <a:t> эпителия кишечника. Акт дефекации происходит непроизвольно, прямая кишка выпячивается наружу. Хвост, задняя часть тела и место нахождения животного загрязнены фекалиями. Диарея ведет к дегидратации и быстрому исхуданию животного. Моча выделяется часто и малыми порциями, от желтовато-красного до темно-коричневого цвета (</a:t>
            </a:r>
            <a:r>
              <a:rPr lang="ru-RU" dirty="0" err="1" smtClean="0"/>
              <a:t>цвета</a:t>
            </a:r>
            <a:r>
              <a:rPr lang="ru-RU" dirty="0" smtClean="0"/>
              <a:t> кофе). Дыхание учащено до 60...80 в 1 мин, пульс 80... 100 уд/мин (слабый, малый, нитевидный). Наконец полностью обессиленные животные ложатся с распростертыми конечностями, и через 1 ч наступает смерть. Длительность болезни при остром течении 4...10 дней, </a:t>
            </a:r>
            <a:r>
              <a:rPr lang="ru-RU" dirty="0" err="1" smtClean="0"/>
              <a:t>сверхостром</a:t>
            </a:r>
            <a:r>
              <a:rPr lang="ru-RU" dirty="0" smtClean="0"/>
              <a:t>— 1...2 дня, </a:t>
            </a:r>
            <a:r>
              <a:rPr lang="ru-RU" dirty="0" err="1" smtClean="0"/>
              <a:t>под-остром</a:t>
            </a:r>
            <a:r>
              <a:rPr lang="ru-RU" dirty="0" smtClean="0"/>
              <a:t> — 2...3 </a:t>
            </a:r>
            <a:r>
              <a:rPr lang="ru-RU" dirty="0" err="1" smtClean="0"/>
              <a:t>нед</a:t>
            </a:r>
            <a:r>
              <a:rPr lang="ru-RU" dirty="0" smtClean="0"/>
              <a:t> и более.</a:t>
            </a:r>
          </a:p>
          <a:p>
            <a:r>
              <a:rPr lang="ru-RU" dirty="0" smtClean="0"/>
              <a:t>В некоторых случаях почти одновременно с диареей появляются поражения кожи, указывающие на благоприятный ход болезни. Вначале это чечевицеобразные красные пятна, превращающиеся позже в узелки и пузырьки. Они находятся на непигментированной коже вымени, мошонки, внутренней поверхности бедер, а также шее, спине, плече и боковой грудной стенке.</a:t>
            </a:r>
          </a:p>
          <a:p>
            <a:r>
              <a:rPr lang="ru-RU" dirty="0" smtClean="0"/>
              <a:t>При абортивной форме наблюдают умеренную диарею, слизистая оболочка рта не поражена. Возможна латентная форма, устанавливаемая только серологическими исследованиями. Во многих случаях бывает рецидив латентной инфекции. Известно также, что чума крупного рогатого скота может осложняться </a:t>
            </a:r>
            <a:r>
              <a:rPr lang="ru-RU" dirty="0" err="1" smtClean="0"/>
              <a:t>секундарными</a:t>
            </a:r>
            <a:r>
              <a:rPr lang="ru-RU" dirty="0" smtClean="0"/>
              <a:t> болезнями и протекать в виде смешанной с пироплазмозом, </a:t>
            </a:r>
            <a:r>
              <a:rPr lang="ru-RU" dirty="0" err="1" smtClean="0"/>
              <a:t>трипанозомозом</a:t>
            </a:r>
            <a:r>
              <a:rPr lang="ru-RU" dirty="0" smtClean="0"/>
              <a:t> или </a:t>
            </a:r>
            <a:r>
              <a:rPr lang="ru-RU" dirty="0" err="1" smtClean="0"/>
              <a:t>эймериозом</a:t>
            </a:r>
            <a:r>
              <a:rPr lang="ru-RU" dirty="0" smtClean="0"/>
              <a:t> инфекции.</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Патологоанатомические признаки.</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Подкожная клетчатка отечная, с очаговыми кровоизлияниями. Кровь водянистая, темного цвета, плохо свертывается. На слизистой оболочке рта, зева, гортани, пищевода, дна рубца, сычуга, слепой, ободочной и прямой кишки обнаруживают полосчатое или диффузное покраснение, петехии, некрозы, серо-желтого или коричневого цвета наложения, под которыми находятся ярко-красные эрозии и язвы. Книжка заполнена сухими кормовыми массами. Стенка сычуга обычно инфильтрирована (как бы пропитана водой). </a:t>
            </a:r>
            <a:r>
              <a:rPr lang="ru-RU" dirty="0" err="1" smtClean="0"/>
              <a:t>Пейеровы</a:t>
            </a:r>
            <a:r>
              <a:rPr lang="ru-RU" dirty="0" smtClean="0"/>
              <a:t> бляшки отечны и </a:t>
            </a:r>
            <a:r>
              <a:rPr lang="ru-RU" dirty="0" err="1" smtClean="0"/>
              <a:t>геморрагически</a:t>
            </a:r>
            <a:r>
              <a:rPr lang="ru-RU" dirty="0" smtClean="0"/>
              <a:t> воспалены. Лимфатические узлы </a:t>
            </a:r>
            <a:r>
              <a:rPr lang="ru-RU" dirty="0" err="1" smtClean="0"/>
              <a:t>гиперемирова-ны</a:t>
            </a:r>
            <a:r>
              <a:rPr lang="ru-RU" dirty="0" smtClean="0"/>
              <a:t> и отечны. В миндалинах бывают мелкие гнойные фокусы. Легкие отечны. Слизистые оболочки дыхательных путей набухшие и покрасневшие, на них можно обнаружить точечные или полосчатые кровоизлияния, слизисто-гнойный экссудат, иногда крупозные наложения и эрозии. Печень отечная, дряблая, желтого цвета. Желчный пузырь сильно наполнен, его слизистая оболочка усеяна мелкими кровоизлияниями и эрозиями с </a:t>
            </a:r>
            <a:r>
              <a:rPr lang="ru-RU" dirty="0" err="1" smtClean="0"/>
              <a:t>псевдомембранами</a:t>
            </a:r>
            <a:r>
              <a:rPr lang="ru-RU" dirty="0" smtClean="0"/>
              <a:t>. Селезенка не изменена. Почки перерождены, слизистые оболочки лоханок набухшие, с кровоизлияниями. Мозговые оболочки </a:t>
            </a:r>
            <a:r>
              <a:rPr lang="ru-RU" dirty="0" err="1" smtClean="0"/>
              <a:t>гиперемированы</a:t>
            </a:r>
            <a:r>
              <a:rPr lang="ru-RU" dirty="0" smtClean="0"/>
              <a:t>, отечны и </a:t>
            </a:r>
            <a:r>
              <a:rPr lang="ru-RU" dirty="0" err="1" smtClean="0"/>
              <a:t>геморрагически</a:t>
            </a:r>
            <a:r>
              <a:rPr lang="ru-RU" dirty="0" smtClean="0"/>
              <a:t> воспалены. Сердце растянуто, миокард дряблый, перерожденный. Кровоизлияния на эндо- и эпикарде.</a:t>
            </a:r>
          </a:p>
          <a:p>
            <a:r>
              <a:rPr lang="ru-RU" dirty="0" err="1" smtClean="0"/>
              <a:t>Гистологически</a:t>
            </a:r>
            <a:r>
              <a:rPr lang="ru-RU" dirty="0" smtClean="0"/>
              <a:t> обнаруживают ацидофильные тельца-включения и специфические изменения ядер клеток (дегенерация и образование большого числа гигантских клеток).</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2805</Words>
  <Application>Microsoft Office PowerPoint</Application>
  <PresentationFormat>Экран (4:3)</PresentationFormat>
  <Paragraphs>55</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Комплексная диагностика, мероприятия по профилактике и ликвидации Чумы КРС</vt:lpstr>
      <vt:lpstr>Слайд 2</vt:lpstr>
      <vt:lpstr>Возбудитель болезни.</vt:lpstr>
      <vt:lpstr>Эпизоотология. </vt:lpstr>
      <vt:lpstr>Слайд 5</vt:lpstr>
      <vt:lpstr>Патогенез.</vt:lpstr>
      <vt:lpstr>Течение и клиническое проявление. </vt:lpstr>
      <vt:lpstr>Слайд 8</vt:lpstr>
      <vt:lpstr>Патологоанатомические признаки.</vt:lpstr>
      <vt:lpstr>Диагностика и дифференциальная диагностика. </vt:lpstr>
      <vt:lpstr>Иммунитет, специфическая профилактика.</vt:lpstr>
      <vt:lpstr>Профилактика.</vt:lpstr>
      <vt:lpstr>Лечение.</vt:lpstr>
      <vt:lpstr>Меры борьбы.</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Комплексная диагностика, мероприятия по профилактике и ликвидации Чумы КРС</dc:title>
  <dc:creator>Сахарок</dc:creator>
  <cp:lastModifiedBy>Сахарок</cp:lastModifiedBy>
  <cp:revision>1</cp:revision>
  <dcterms:created xsi:type="dcterms:W3CDTF">2020-07-07T12:04:38Z</dcterms:created>
  <dcterms:modified xsi:type="dcterms:W3CDTF">2020-07-07T12:13:23Z</dcterms:modified>
</cp:coreProperties>
</file>