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A20C6-3956-4E8D-8BF0-D231AF9C144F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9CC9-EBC6-4DAD-A20A-82C21B7EB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A20C6-3956-4E8D-8BF0-D231AF9C144F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9CC9-EBC6-4DAD-A20A-82C21B7EB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A20C6-3956-4E8D-8BF0-D231AF9C144F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9CC9-EBC6-4DAD-A20A-82C21B7EB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A20C6-3956-4E8D-8BF0-D231AF9C144F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9CC9-EBC6-4DAD-A20A-82C21B7EB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A20C6-3956-4E8D-8BF0-D231AF9C144F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9CC9-EBC6-4DAD-A20A-82C21B7EB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A20C6-3956-4E8D-8BF0-D231AF9C144F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9CC9-EBC6-4DAD-A20A-82C21B7EB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A20C6-3956-4E8D-8BF0-D231AF9C144F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9CC9-EBC6-4DAD-A20A-82C21B7EB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A20C6-3956-4E8D-8BF0-D231AF9C144F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9CC9-EBC6-4DAD-A20A-82C21B7EB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A20C6-3956-4E8D-8BF0-D231AF9C144F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9CC9-EBC6-4DAD-A20A-82C21B7EB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A20C6-3956-4E8D-8BF0-D231AF9C144F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9CC9-EBC6-4DAD-A20A-82C21B7EB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A20C6-3956-4E8D-8BF0-D231AF9C144F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16369CC9-EBC6-4DAD-A20A-82C21B7EB5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AA20C6-3956-4E8D-8BF0-D231AF9C144F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369CC9-EBC6-4DAD-A20A-82C21B7EB5B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982" y="404554"/>
            <a:ext cx="9822872" cy="2820206"/>
          </a:xfrm>
        </p:spPr>
        <p:txBody>
          <a:bodyPr/>
          <a:lstStyle/>
          <a:p>
            <a:pPr algn="ctr"/>
            <a:r>
              <a:rPr lang="ru-RU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Комплексная диагностика, мероприятия профилактики и ликвидации контагиозной </a:t>
            </a:r>
            <a:r>
              <a:rPr lang="ru-RU" sz="44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эктимы</a:t>
            </a:r>
            <a:endParaRPr lang="ru-RU" sz="4400" i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72135" y="4754880"/>
            <a:ext cx="2768210" cy="1812058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Выполнила Цесарь Е. П. 541гр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7563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8982" y="644557"/>
            <a:ext cx="11333018" cy="2382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/>
              <a:t>Контагиозная </a:t>
            </a:r>
            <a:r>
              <a:rPr lang="ru-RU" sz="3200" dirty="0" err="1"/>
              <a:t>эктима</a:t>
            </a:r>
            <a:r>
              <a:rPr lang="ru-RU" sz="3200" dirty="0"/>
              <a:t> (</a:t>
            </a:r>
            <a:r>
              <a:rPr lang="ru-RU" sz="3200" dirty="0" err="1"/>
              <a:t>ecthyma</a:t>
            </a:r>
            <a:r>
              <a:rPr lang="ru-RU" sz="3200" dirty="0"/>
              <a:t> </a:t>
            </a:r>
            <a:r>
              <a:rPr lang="ru-RU" sz="3200" dirty="0" err="1"/>
              <a:t>contagiosum</a:t>
            </a:r>
            <a:r>
              <a:rPr lang="ru-RU" sz="3200" dirty="0"/>
              <a:t>) — инфекционная болезнь, проявляющаяся образованием папул, везикул, пустул преимущественно на слизистой оболочке ротовой полости и коже губ.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2522" y="2819400"/>
            <a:ext cx="5600700" cy="304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19498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098" y="0"/>
            <a:ext cx="11755902" cy="886265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Этиология и Эпизоотологические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данные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4290" y="1343891"/>
            <a:ext cx="11360728" cy="5361709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dirty="0" smtClean="0"/>
              <a:t>Возбудитель </a:t>
            </a:r>
            <a:r>
              <a:rPr lang="ru-RU" sz="2400" dirty="0"/>
              <a:t>– </a:t>
            </a:r>
            <a:r>
              <a:rPr lang="ru-RU" sz="2400" dirty="0" err="1"/>
              <a:t>эпителиотропный</a:t>
            </a:r>
            <a:r>
              <a:rPr lang="ru-RU" sz="2400" dirty="0"/>
              <a:t> вирус, относящийся к семейству </a:t>
            </a:r>
            <a:r>
              <a:rPr lang="ru-RU" sz="2400" dirty="0" err="1"/>
              <a:t>Poxviridae</a:t>
            </a:r>
            <a:r>
              <a:rPr lang="ru-RU" sz="2400" dirty="0"/>
              <a:t>. Его обнаруживают в папулах, везикулах, реже в пустулах и струпьях. Для изучения вируса материал следует брать до образования пустул. Лучшим методом окрашивания элементарных телец считается метод серебрения по Морозову. В этом случае элементарные тельца просматриваются в микроскопе в виде мелких округлых образований черного цвета, расположенных поодиночке или в виде скоплений. Размер элементарных телец 0,2-0,3 мкм. Вирус имеет форму коротких палочек с закругленными концами, размер его около 250 </a:t>
            </a:r>
            <a:r>
              <a:rPr lang="ru-RU" sz="2400" dirty="0" err="1"/>
              <a:t>нм</a:t>
            </a:r>
            <a:r>
              <a:rPr lang="ru-RU" sz="2400" dirty="0"/>
              <a:t>. Антигенных вариантов и типов у вируса контагиозной </a:t>
            </a:r>
            <a:r>
              <a:rPr lang="ru-RU" sz="2400" dirty="0" err="1"/>
              <a:t>эктимы</a:t>
            </a:r>
            <a:r>
              <a:rPr lang="ru-RU" sz="2400" dirty="0"/>
              <a:t> не выявлено, однако высказывается предположение о возможности их существования.</a:t>
            </a:r>
          </a:p>
          <a:p>
            <a:pPr algn="just"/>
            <a:r>
              <a:rPr lang="ru-RU" sz="2400" b="1" dirty="0"/>
              <a:t>Эпизоотологические данные.</a:t>
            </a:r>
            <a:r>
              <a:rPr lang="ru-RU" sz="2400" dirty="0"/>
              <a:t> Контагиозной </a:t>
            </a:r>
            <a:r>
              <a:rPr lang="ru-RU" sz="2400" dirty="0" err="1"/>
              <a:t>эктимой</a:t>
            </a:r>
            <a:r>
              <a:rPr lang="ru-RU" sz="2400" dirty="0"/>
              <a:t> болеют овцы, козы, серны независимо от возраста, пола и породы. Наиболее восприимчивы и тяжелее переболевают ягнята и козлята с 4-дневного до 10-месячного возраста. Экспериментально удается заразить кроликов, обезьян, телят, жеребят, котят и щенят собак.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70423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9509" y="657771"/>
            <a:ext cx="11499273" cy="6636327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Источником возбудителя инфекции являются больные животные, которые выделяют вирус с истечениями </a:t>
            </a:r>
            <a:r>
              <a:rPr lang="ru-RU" sz="2400" dirty="0" err="1"/>
              <a:t>изротовой</a:t>
            </a:r>
            <a:r>
              <a:rPr lang="ru-RU" sz="2400" dirty="0"/>
              <a:t> полости, с отпавшими струпьями и корочками, а также переболевшие — вирусоносители. Воротами инфекции служат небольшие ранки, образующиеся при прорезывании зубов, поедании на пастбищах колючих сухих растений, грубого сена. Способствует возникновению болезни содержание животных в сырых помещениях и на заболоченных выпасах.</a:t>
            </a:r>
          </a:p>
          <a:p>
            <a:pPr algn="just"/>
            <a:r>
              <a:rPr lang="ru-RU" sz="2400" dirty="0" smtClean="0"/>
              <a:t>Факторами </a:t>
            </a:r>
            <a:r>
              <a:rPr lang="ru-RU" sz="2400" dirty="0"/>
              <a:t>передачи вируса могут быть все объекты внешней среды, контаминированные возбудителем болезни. Вспышки </a:t>
            </a:r>
            <a:r>
              <a:rPr lang="ru-RU" sz="2400" dirty="0" err="1"/>
              <a:t>эктимы</a:t>
            </a:r>
            <a:r>
              <a:rPr lang="ru-RU" sz="2400" dirty="0"/>
              <a:t> обычно возникают на отгонных пастбищах среди ягнят после их отъема или перегона на другое пастбище. В стационарно неблагополучных хозяйствах преимущественно болеют молодые ягнята. В хозяйствах, где </a:t>
            </a:r>
            <a:r>
              <a:rPr lang="ru-RU" sz="2400" dirty="0" err="1"/>
              <a:t>эктима</a:t>
            </a:r>
            <a:r>
              <a:rPr lang="ru-RU" sz="2400" dirty="0"/>
              <a:t> возникает впервые, болеют как молодые, так и взрослые животные.</a:t>
            </a:r>
          </a:p>
        </p:txBody>
      </p:sp>
    </p:spTree>
    <p:extLst>
      <p:ext uri="{BB962C8B-B14F-4D97-AF65-F5344CB8AC3E}">
        <p14:creationId xmlns="" xmlns:p14="http://schemas.microsoft.com/office/powerpoint/2010/main" val="3541187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0853" y="610133"/>
            <a:ext cx="9601200" cy="7412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Течение и симптомы 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8458" y="1477960"/>
            <a:ext cx="11596255" cy="5999018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Инкубационный </a:t>
            </a:r>
            <a:r>
              <a:rPr lang="ru-RU" sz="2000" dirty="0"/>
              <a:t>период длится 6-8 дней, что зависит от вирулентности и дозы вируса, а также состояния организма животного и других факторов. Патологический процесс у ягнят может развиваться либо ограниченно (на слизистой оболочке ротовой полости или коже головы), либо распространяться со слизистой оболочки ротовой полости на кожу головы и туловища.</a:t>
            </a:r>
          </a:p>
          <a:p>
            <a:pPr algn="just"/>
            <a:r>
              <a:rPr lang="ru-RU" sz="2000" dirty="0" smtClean="0"/>
              <a:t>Подсосные </a:t>
            </a:r>
            <a:r>
              <a:rPr lang="ru-RU" sz="2000" dirty="0"/>
              <a:t>ягнята и взрослые овцы болеют редко. У ягнят после отъема болезнь проявляется поражением губ и копыт. В углах рта и на коже губ видны розово-красные пятна. Затем на их месте образуются серовато-коричневые корочки, которые через 10-14 дней отпадают. </a:t>
            </a:r>
            <a:r>
              <a:rPr lang="ru-RU" sz="2000" dirty="0" err="1"/>
              <a:t>Везикулезно</a:t>
            </a:r>
            <a:r>
              <a:rPr lang="ru-RU" sz="2000" dirty="0"/>
              <a:t>-пустулезный процесс может распространяться и поражать кожу лицевой части головы, груди, внутренней стороны бедра, венчика, половых органов. Поражения венчика и </a:t>
            </a:r>
            <a:r>
              <a:rPr lang="ru-RU" sz="2000" dirty="0" err="1"/>
              <a:t>межкопытцевой</a:t>
            </a:r>
            <a:r>
              <a:rPr lang="ru-RU" sz="2000" dirty="0"/>
              <a:t> Щели сопровождаются хромотой. У больных животных понижается аппетит, они худеют, ягнята отстают в росте. Температура тела, как правило, бывает в пределах нормы или повышена до 40,5°С. Продолжается болезнь около 2-3 </a:t>
            </a:r>
            <a:r>
              <a:rPr lang="ru-RU" sz="2000" dirty="0" err="1"/>
              <a:t>нед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515050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5422" y="0"/>
            <a:ext cx="11896578" cy="78779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Диагноз и дифференциальный диагноз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3401" y="1196393"/>
            <a:ext cx="11333018" cy="5985164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Диагноз ставят с учетом эпизоотологических данных, клинических признаков и результатов лабораторных исследований.</a:t>
            </a:r>
          </a:p>
          <a:p>
            <a:pPr algn="just"/>
            <a:r>
              <a:rPr lang="ru-RU" sz="2400" dirty="0" smtClean="0"/>
              <a:t>Из </a:t>
            </a:r>
            <a:r>
              <a:rPr lang="ru-RU" sz="2400" dirty="0"/>
              <a:t>эпизоотологических данных необходимо учесть высокую </a:t>
            </a:r>
            <a:r>
              <a:rPr lang="ru-RU" sz="2400" dirty="0" err="1"/>
              <a:t>контагиозность</a:t>
            </a:r>
            <a:r>
              <a:rPr lang="ru-RU" sz="2400" dirty="0"/>
              <a:t>. В хозяйствах, где болезнь регистрируют впервые, она поражает многих животных независимо от их породы и пола. Ягнята (до 25-дневно-го возраста), переболевшие контагиозной </a:t>
            </a:r>
            <a:r>
              <a:rPr lang="ru-RU" sz="2400" dirty="0" err="1"/>
              <a:t>эктимой</a:t>
            </a:r>
            <a:r>
              <a:rPr lang="ru-RU" sz="2400" dirty="0"/>
              <a:t>, приобретают специфическую устойчивость (на 12-16 мес.). Клиническим признаком, имеющим диагностическое значение, является поражение слизистой оболочки ротовой полости и кожи губ. При тщательном обследовании больных животных здесь обнаруживают либо эрозии, либо пузырьки, а на различных участках головы и туловища — везикулы и пустулы. Лабораторные исследования проводят методами </a:t>
            </a:r>
            <a:r>
              <a:rPr lang="ru-RU" sz="2400" dirty="0" err="1"/>
              <a:t>вирусоскопии</a:t>
            </a:r>
            <a:r>
              <a:rPr lang="ru-RU" sz="2400" dirty="0"/>
              <a:t>, постановкой реакции связывания комплемента и </a:t>
            </a:r>
            <a:r>
              <a:rPr lang="ru-RU" sz="2400" dirty="0" err="1"/>
              <a:t>биопробы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 smtClean="0"/>
              <a:t>Дифференциальный </a:t>
            </a:r>
            <a:r>
              <a:rPr lang="ru-RU" sz="2400" dirty="0"/>
              <a:t>диагноз. Необходимо исключить оспу,  ящур, </a:t>
            </a:r>
            <a:r>
              <a:rPr lang="ru-RU" sz="2400" dirty="0" err="1"/>
              <a:t>некробактериоз</a:t>
            </a:r>
            <a:r>
              <a:rPr lang="ru-RU" sz="2400" dirty="0"/>
              <a:t> и </a:t>
            </a:r>
            <a:r>
              <a:rPr lang="ru-RU" sz="2400" dirty="0" err="1"/>
              <a:t>микотический</a:t>
            </a:r>
            <a:r>
              <a:rPr lang="ru-RU" sz="2400" dirty="0"/>
              <a:t> дерматит.</a:t>
            </a:r>
          </a:p>
        </p:txBody>
      </p:sp>
    </p:spTree>
    <p:extLst>
      <p:ext uri="{BB962C8B-B14F-4D97-AF65-F5344CB8AC3E}">
        <p14:creationId xmlns="" xmlns:p14="http://schemas.microsoft.com/office/powerpoint/2010/main" val="3311449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7419" y="117764"/>
            <a:ext cx="9601200" cy="94903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Лечение 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576" y="1052945"/>
            <a:ext cx="11374581" cy="5805055"/>
          </a:xfrm>
        </p:spPr>
        <p:txBody>
          <a:bodyPr>
            <a:noAutofit/>
          </a:bodyPr>
          <a:lstStyle/>
          <a:p>
            <a:pPr algn="just"/>
            <a:r>
              <a:rPr lang="ru-RU" sz="3200" dirty="0" smtClean="0"/>
              <a:t>Специфических </a:t>
            </a:r>
            <a:r>
              <a:rPr lang="ru-RU" sz="3200" dirty="0"/>
              <a:t>средств лечения больных овец нет. При поражении ротовой полости слизистую оболочку ежедневно в течение 5-10 </a:t>
            </a:r>
            <a:r>
              <a:rPr lang="ru-RU" sz="3200" dirty="0" err="1"/>
              <a:t>сут</a:t>
            </a:r>
            <a:r>
              <a:rPr lang="ru-RU" sz="3200" dirty="0"/>
              <a:t> обрабатывают глицерином или 5%-</a:t>
            </a:r>
            <a:r>
              <a:rPr lang="ru-RU" sz="3200" dirty="0" err="1"/>
              <a:t>ным</a:t>
            </a:r>
            <a:r>
              <a:rPr lang="ru-RU" sz="3200" dirty="0"/>
              <a:t> раствором настойки йода. Рекомендуют применять также 0,5%-</a:t>
            </a:r>
            <a:r>
              <a:rPr lang="ru-RU" sz="3200" dirty="0" err="1"/>
              <a:t>ный</a:t>
            </a:r>
            <a:r>
              <a:rPr lang="ru-RU" sz="3200" dirty="0"/>
              <a:t> раствор </a:t>
            </a:r>
            <a:r>
              <a:rPr lang="ru-RU" sz="3200" dirty="0" err="1"/>
              <a:t>юглона</a:t>
            </a:r>
            <a:r>
              <a:rPr lang="ru-RU" sz="3200" dirty="0"/>
              <a:t> на денатурированном спирте.</a:t>
            </a:r>
          </a:p>
          <a:p>
            <a:pPr algn="just"/>
            <a:r>
              <a:rPr lang="ru-RU" sz="3200" dirty="0" smtClean="0"/>
              <a:t>При </a:t>
            </a:r>
            <a:r>
              <a:rPr lang="ru-RU" sz="3200" dirty="0"/>
              <a:t>поражении кожи губ, головы, вымени используют </a:t>
            </a:r>
            <a:r>
              <a:rPr lang="ru-RU" sz="3200" dirty="0" err="1"/>
              <a:t>синтомициновую</a:t>
            </a:r>
            <a:r>
              <a:rPr lang="ru-RU" sz="3200" dirty="0"/>
              <a:t> эмульсию. При осложнении </a:t>
            </a:r>
            <a:r>
              <a:rPr lang="ru-RU" sz="3200" dirty="0" err="1"/>
              <a:t>некробактериозом</a:t>
            </a:r>
            <a:r>
              <a:rPr lang="ru-RU" sz="3200" dirty="0"/>
              <a:t> ягнятам внутрь дают биомицин из расчета 0,02-0,03 г на 1 кг массы животного.</a:t>
            </a:r>
          </a:p>
        </p:txBody>
      </p:sp>
    </p:spTree>
    <p:extLst>
      <p:ext uri="{BB962C8B-B14F-4D97-AF65-F5344CB8AC3E}">
        <p14:creationId xmlns="" xmlns:p14="http://schemas.microsoft.com/office/powerpoint/2010/main" val="2369510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5856" y="152400"/>
            <a:ext cx="9601200" cy="935182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Профилактика и меры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борьбы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76746"/>
            <a:ext cx="11416144" cy="5881254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Организуют </a:t>
            </a:r>
            <a:r>
              <a:rPr lang="ru-RU" sz="2400" dirty="0"/>
              <a:t>мероприятия, предупреждающие занос возбудителя контагиозной </a:t>
            </a:r>
            <a:r>
              <a:rPr lang="ru-RU" sz="2400" dirty="0" err="1"/>
              <a:t>эктимы</a:t>
            </a:r>
            <a:r>
              <a:rPr lang="ru-RU" sz="2400" dirty="0"/>
              <a:t> овец в хозяйство. Для этого рекомендуется: не приобретать овец и коз и не завозить корма из хозяйств, неблагополучных по контагиозной </a:t>
            </a:r>
            <a:r>
              <a:rPr lang="ru-RU" sz="2400" dirty="0" err="1"/>
              <a:t>эктиме</a:t>
            </a:r>
            <a:r>
              <a:rPr lang="ru-RU" sz="2400" dirty="0"/>
              <a:t>; </a:t>
            </a:r>
            <a:r>
              <a:rPr lang="ru-RU" sz="2400" dirty="0" err="1"/>
              <a:t>карантинировать</a:t>
            </a:r>
            <a:r>
              <a:rPr lang="ru-RU" sz="2400" dirty="0"/>
              <a:t> вновь поступающих животных в течение 30 дней, за этот период проводить клинический осмотр животных не менее четырех раз.</a:t>
            </a:r>
          </a:p>
          <a:p>
            <a:pPr algn="just"/>
            <a:r>
              <a:rPr lang="ru-RU" sz="2400" dirty="0" smtClean="0"/>
              <a:t>При </a:t>
            </a:r>
            <a:r>
              <a:rPr lang="ru-RU" sz="2400" dirty="0"/>
              <a:t>установлении контагиозной </a:t>
            </a:r>
            <a:r>
              <a:rPr lang="ru-RU" sz="2400" dirty="0" err="1"/>
              <a:t>эктимы</a:t>
            </a:r>
            <a:r>
              <a:rPr lang="ru-RU" sz="2400" dirty="0"/>
              <a:t> хозяйство </a:t>
            </a:r>
            <a:r>
              <a:rPr lang="ru-RU" sz="2400" dirty="0" err="1"/>
              <a:t>карантинируют</a:t>
            </a:r>
            <a:r>
              <a:rPr lang="ru-RU" sz="2400" dirty="0"/>
              <a:t>. Предупреждают распространение возбудителя болезни в другие хозяйства. Больных животных изолируют и лечат, остальных вакцинируют. Регулярно проводят двукратную (с интервалом в 3-4 ч) дезинфекцию помещений и навоза 4 %-</a:t>
            </a:r>
            <a:r>
              <a:rPr lang="ru-RU" sz="2400" dirty="0" err="1"/>
              <a:t>ным</a:t>
            </a:r>
            <a:r>
              <a:rPr lang="ru-RU" sz="2400" dirty="0"/>
              <a:t> раствором (60-65°С) едкой щелочи. Затем навоз обезвреживают </a:t>
            </a:r>
            <a:r>
              <a:rPr lang="ru-RU" sz="2400" dirty="0" err="1"/>
              <a:t>биотермически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/>
              <a:t>Для активной иммунизации новорожденных ягнят и овцематок в неблагополучных хозяйствах применяют жидкую </a:t>
            </a:r>
            <a:r>
              <a:rPr lang="ru-RU" sz="2400" dirty="0" err="1"/>
              <a:t>культуральную</a:t>
            </a:r>
            <a:r>
              <a:rPr lang="ru-RU" sz="2400" dirty="0"/>
              <a:t> </a:t>
            </a:r>
            <a:r>
              <a:rPr lang="ru-RU" sz="2400" dirty="0" err="1"/>
              <a:t>вирусвакцину</a:t>
            </a:r>
            <a:r>
              <a:rPr lang="ru-RU" sz="2400" dirty="0"/>
              <a:t> против контагиозной </a:t>
            </a:r>
            <a:r>
              <a:rPr lang="ru-RU" sz="2400" dirty="0" err="1"/>
              <a:t>эктимы</a:t>
            </a:r>
            <a:r>
              <a:rPr lang="ru-RU" sz="2400" dirty="0"/>
              <a:t> овец и коз из штамма КК.</a:t>
            </a:r>
          </a:p>
        </p:txBody>
      </p:sp>
    </p:spTree>
    <p:extLst>
      <p:ext uri="{BB962C8B-B14F-4D97-AF65-F5344CB8AC3E}">
        <p14:creationId xmlns="" xmlns:p14="http://schemas.microsoft.com/office/powerpoint/2010/main" val="1644993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5002" y="997101"/>
            <a:ext cx="11180618" cy="6747164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Биопрепарат наносят на скарифицированную поверхность кожи нижней губы двукратно с интервалом 8-12 дней в дозе 0,3 мл независимо от возраста животного. Кроме того, используют сухую </a:t>
            </a:r>
            <a:r>
              <a:rPr lang="ru-RU" sz="2400" dirty="0" err="1"/>
              <a:t>культуральную</a:t>
            </a:r>
            <a:r>
              <a:rPr lang="ru-RU" sz="2400" dirty="0"/>
              <a:t> </a:t>
            </a:r>
            <a:r>
              <a:rPr lang="ru-RU" sz="2400" dirty="0" err="1"/>
              <a:t>вирусвакцину</a:t>
            </a:r>
            <a:r>
              <a:rPr lang="ru-RU" sz="2400" dirty="0"/>
              <a:t> из штамма Д (однократно в дозе 0,3 мл). На месте нанесения вакцин на 3-6-е </a:t>
            </a:r>
            <a:r>
              <a:rPr lang="ru-RU" sz="2400" dirty="0" err="1"/>
              <a:t>сут</a:t>
            </a:r>
            <a:r>
              <a:rPr lang="ru-RU" sz="2400" dirty="0"/>
              <a:t> появляется 3-7 круглых перламутрово-розоватых узелков (папул) диаметром 1-2 мм, которые сохраняются до четырех дней, а затем рассасываются. Иммунитет у ягнят появляется через 15 дней и длится 6—8 мес.</a:t>
            </a:r>
          </a:p>
          <a:p>
            <a:pPr algn="just"/>
            <a:r>
              <a:rPr lang="ru-RU" sz="2400" dirty="0" smtClean="0"/>
              <a:t>Карантин </a:t>
            </a:r>
            <a:r>
              <a:rPr lang="ru-RU" sz="2400" dirty="0"/>
              <a:t>с неблагополучного хозяйства снимают через три недели после последнего случая гибели или выздоровления животного</a:t>
            </a:r>
            <a:r>
              <a:rPr lang="ru-RU" sz="2400" dirty="0" smtClean="0"/>
              <a:t>.</a:t>
            </a:r>
            <a:endParaRPr lang="ru-RU" sz="2400" dirty="0"/>
          </a:p>
          <a:p>
            <a:pPr algn="just"/>
            <a:r>
              <a:rPr lang="ru-RU" sz="2400" dirty="0"/>
              <a:t>Пастбища, на которых находились больные животные, не рекомендуется использовать в течение двух лет.</a:t>
            </a:r>
          </a:p>
        </p:txBody>
      </p:sp>
    </p:spTree>
    <p:extLst>
      <p:ext uri="{BB962C8B-B14F-4D97-AF65-F5344CB8AC3E}">
        <p14:creationId xmlns="" xmlns:p14="http://schemas.microsoft.com/office/powerpoint/2010/main" val="7112243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</TotalTime>
  <Words>891</Words>
  <Application>Microsoft Office PowerPoint</Application>
  <PresentationFormat>Произвольный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Комплексная диагностика, мероприятия профилактики и ликвидации контагиозной эктимы</vt:lpstr>
      <vt:lpstr>Слайд 2</vt:lpstr>
      <vt:lpstr>Этиология и Эпизоотологические данные</vt:lpstr>
      <vt:lpstr>Слайд 4</vt:lpstr>
      <vt:lpstr>Течение и симптомы </vt:lpstr>
      <vt:lpstr>Диагноз и дифференциальный диагноз</vt:lpstr>
      <vt:lpstr>Лечение </vt:lpstr>
      <vt:lpstr>Профилактика и меры борьбы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диагностика, мероприятия профилактики и ликвидации контагиозной эктимы</dc:title>
  <dc:creator>Сахарок</dc:creator>
  <cp:lastModifiedBy>Сахарок</cp:lastModifiedBy>
  <cp:revision>6</cp:revision>
  <dcterms:created xsi:type="dcterms:W3CDTF">2020-04-17T10:59:52Z</dcterms:created>
  <dcterms:modified xsi:type="dcterms:W3CDTF">2020-07-07T12:24:35Z</dcterms:modified>
</cp:coreProperties>
</file>