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D54234EF-C3F8-4A36-8A3C-55FAC6E4F169}" type="datetimeFigureOut">
              <a:rPr lang="ru-RU" smtClean="0"/>
              <a:pPr/>
              <a:t>28.04.2020</a:t>
            </a:fld>
            <a:endParaRPr lang="ru-RU"/>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DDD9B21B-953A-494B-BC0C-B3FCB22743A7}" type="slidenum">
              <a:rPr lang="ru-RU" smtClean="0"/>
              <a:pPr/>
              <a:t>‹#›</a:t>
            </a:fld>
            <a:endParaRPr lang="ru-RU"/>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6090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2349765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379881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168512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D54234EF-C3F8-4A36-8A3C-55FAC6E4F169}" type="datetimeFigureOut">
              <a:rPr lang="ru-RU" smtClean="0"/>
              <a:pPr/>
              <a:t>28.04.2020</a:t>
            </a:fld>
            <a:endParaRPr lang="ru-RU"/>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DDD9B21B-953A-494B-BC0C-B3FCB22743A7}" type="slidenum">
              <a:rPr lang="ru-RU" smtClean="0"/>
              <a:pPr/>
              <a:t>‹#›</a:t>
            </a:fld>
            <a:endParaRPr lang="ru-RU"/>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716147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2949180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328827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187739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234EF-C3F8-4A36-8A3C-55FAC6E4F169}" type="datetimeFigureOut">
              <a:rPr lang="ru-RU" smtClean="0"/>
              <a:pPr/>
              <a:t>28.04.2020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DD9B21B-953A-494B-BC0C-B3FCB22743A7}" type="slidenum">
              <a:rPr lang="ru-RU" smtClean="0"/>
              <a:pPr/>
              <a:t>‹#›</a:t>
            </a:fld>
            <a:endParaRPr lang="ru-RU"/>
          </a:p>
        </p:txBody>
      </p:sp>
    </p:spTree>
    <p:extLst>
      <p:ext uri="{BB962C8B-B14F-4D97-AF65-F5344CB8AC3E}">
        <p14:creationId xmlns:p14="http://schemas.microsoft.com/office/powerpoint/2010/main" val="190097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D54234EF-C3F8-4A36-8A3C-55FAC6E4F169}"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DD9B21B-953A-494B-BC0C-B3FCB22743A7}"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3086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D54234EF-C3F8-4A36-8A3C-55FAC6E4F169}"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DD9B21B-953A-494B-BC0C-B3FCB22743A7}"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084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D54234EF-C3F8-4A36-8A3C-55FAC6E4F169}" type="datetimeFigureOut">
              <a:rPr lang="ru-RU" smtClean="0"/>
              <a:pPr/>
              <a:t>28.04.2020</a:t>
            </a:fld>
            <a:endParaRPr lang="ru-RU"/>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ru-RU"/>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DDD9B21B-953A-494B-BC0C-B3FCB22743A7}" type="slidenum">
              <a:rPr lang="ru-RU" smtClean="0"/>
              <a:pPr/>
              <a:t>‹#›</a:t>
            </a:fld>
            <a:endParaRPr lang="ru-RU"/>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061362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31440"/>
            <a:ext cx="7560840" cy="3960440"/>
          </a:xfrm>
        </p:spPr>
        <p:txBody>
          <a:bodyPr>
            <a:noAutofit/>
          </a:bodyPr>
          <a:lstStyle/>
          <a:p>
            <a:pPr algn="ctr"/>
            <a:r>
              <a:rPr lang="ru-RU" sz="4000" dirty="0"/>
              <a:t>Комплексная диагностика, мероприятия по профилактике и ликвидация Чумы КРС</a:t>
            </a:r>
          </a:p>
        </p:txBody>
      </p:sp>
      <p:sp>
        <p:nvSpPr>
          <p:cNvPr id="4" name="Подзаголовок 3"/>
          <p:cNvSpPr>
            <a:spLocks noGrp="1"/>
          </p:cNvSpPr>
          <p:nvPr>
            <p:ph type="subTitle" idx="1"/>
          </p:nvPr>
        </p:nvSpPr>
        <p:spPr/>
        <p:txBody>
          <a:bodyPr>
            <a:normAutofit fontScale="92500"/>
          </a:bodyPr>
          <a:lstStyle/>
          <a:p>
            <a:pPr lvl="0" defTabSz="457200">
              <a:lnSpc>
                <a:spcPct val="100000"/>
              </a:lnSpc>
            </a:pPr>
            <a:r>
              <a:rPr lang="ru-RU" sz="2800" dirty="0">
                <a:solidFill>
                  <a:prstClr val="black"/>
                </a:solidFill>
                <a:latin typeface="Times New Roman" panose="02020603050405020304" pitchFamily="18" charset="0"/>
                <a:cs typeface="Times New Roman" panose="02020603050405020304" pitchFamily="18" charset="0"/>
              </a:rPr>
              <a:t>Шатилова Полина Владимировна</a:t>
            </a:r>
          </a:p>
          <a:p>
            <a:pPr lvl="0" defTabSz="457200">
              <a:lnSpc>
                <a:spcPct val="100000"/>
              </a:lnSpc>
            </a:pPr>
            <a:r>
              <a:rPr lang="ru-RU" sz="2800" dirty="0">
                <a:solidFill>
                  <a:prstClr val="black"/>
                </a:solidFill>
                <a:latin typeface="Times New Roman" panose="02020603050405020304" pitchFamily="18" charset="0"/>
                <a:cs typeface="Times New Roman" panose="02020603050405020304" pitchFamily="18" charset="0"/>
              </a:rPr>
              <a:t>544 группа</a:t>
            </a:r>
          </a:p>
          <a:p>
            <a:endParaRPr lang="ru-RU" dirty="0"/>
          </a:p>
        </p:txBody>
      </p:sp>
      <p:sp>
        <p:nvSpPr>
          <p:cNvPr id="5" name="Подзаголовок 2"/>
          <p:cNvSpPr>
            <a:spLocks noGrp="1"/>
          </p:cNvSpPr>
          <p:nvPr/>
        </p:nvSpPr>
        <p:spPr>
          <a:xfrm>
            <a:off x="916851" y="4437112"/>
            <a:ext cx="7310299" cy="1126283"/>
          </a:xfrm>
          <a:prstGeom prst="rect">
            <a:avLst/>
          </a:prstGeom>
        </p:spPr>
        <p:txBody>
          <a:bodyPr vert="horz" lIns="91440" tIns="45720" rIns="91440" bIns="45720" rtlCol="0" anchor="ct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ru-RU"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39752" y="0"/>
            <a:ext cx="3927950" cy="836712"/>
          </a:xfrm>
        </p:spPr>
        <p:txBody>
          <a:bodyPr/>
          <a:lstStyle/>
          <a:p>
            <a:r>
              <a:rPr lang="ru-RU" dirty="0"/>
              <a:t>Пат. картина</a:t>
            </a:r>
          </a:p>
        </p:txBody>
      </p:sp>
      <p:sp>
        <p:nvSpPr>
          <p:cNvPr id="3" name="Содержимое 2"/>
          <p:cNvSpPr>
            <a:spLocks noGrp="1"/>
          </p:cNvSpPr>
          <p:nvPr>
            <p:ph idx="1"/>
          </p:nvPr>
        </p:nvSpPr>
        <p:spPr>
          <a:xfrm>
            <a:off x="467544" y="1124744"/>
            <a:ext cx="8707234" cy="5256584"/>
          </a:xfrm>
        </p:spPr>
        <p:txBody>
          <a:bodyPr>
            <a:noAutofit/>
          </a:bodyPr>
          <a:lstStyle/>
          <a:p>
            <a:pPr marL="0" indent="0" algn="ctr">
              <a:buNone/>
            </a:pPr>
            <a:r>
              <a:rPr lang="ru-RU" sz="2400" dirty="0"/>
              <a:t>Подкожная клетчатка отечная, с очаговыми кровоизлияниями.</a:t>
            </a:r>
          </a:p>
          <a:p>
            <a:pPr marL="0" indent="0" algn="ctr">
              <a:buNone/>
            </a:pPr>
            <a:r>
              <a:rPr lang="ru-RU" sz="2400" dirty="0"/>
              <a:t>Кровь водянистая, темного цвета, плохо свертывается. </a:t>
            </a:r>
          </a:p>
          <a:p>
            <a:pPr marL="0" indent="0" algn="ctr">
              <a:buNone/>
            </a:pPr>
            <a:r>
              <a:rPr lang="ru-RU" sz="2400" dirty="0"/>
              <a:t>На слизистой оболочке рта, зева, гортани, пищевода, дна рубца, сычуга, слепой, ободочной и прямой кишки обнаруживают полосчатое или диффузное покраснение, петехии, некрозы, серо-желтого или коричневого цвета наложения, под которыми находятся ярко-красные эрозии и язвы. </a:t>
            </a:r>
          </a:p>
          <a:p>
            <a:pPr marL="0" indent="0" algn="ctr">
              <a:buNone/>
            </a:pPr>
            <a:r>
              <a:rPr lang="ru-RU" sz="2400" dirty="0"/>
              <a:t>Книжка заполнена сухими кормовыми массами. </a:t>
            </a:r>
          </a:p>
          <a:p>
            <a:pPr marL="0" indent="0" algn="ctr">
              <a:buNone/>
            </a:pPr>
            <a:r>
              <a:rPr lang="ru-RU" sz="2400" dirty="0"/>
              <a:t>Стенка сычуга обычно инфильтрирована (как бы пропитана водой). </a:t>
            </a:r>
          </a:p>
          <a:p>
            <a:pPr marL="0" indent="0" algn="ctr">
              <a:buNone/>
            </a:pPr>
            <a:r>
              <a:rPr lang="ru-RU" sz="2400" dirty="0" err="1"/>
              <a:t>Пейеровы</a:t>
            </a:r>
            <a:r>
              <a:rPr lang="ru-RU" sz="2400" dirty="0"/>
              <a:t> бляшки отечны и </a:t>
            </a:r>
            <a:r>
              <a:rPr lang="ru-RU" sz="2400" dirty="0" err="1"/>
              <a:t>геморрагически</a:t>
            </a:r>
            <a:r>
              <a:rPr lang="ru-RU" sz="2400" dirty="0"/>
              <a:t> воспалены. </a:t>
            </a:r>
          </a:p>
          <a:p>
            <a:pPr marL="0" indent="0" algn="ctr">
              <a:buNone/>
            </a:pPr>
            <a:r>
              <a:rPr lang="ru-RU" sz="2400" dirty="0"/>
              <a:t>Лимфатические узлы </a:t>
            </a:r>
            <a:r>
              <a:rPr lang="ru-RU" sz="2400" dirty="0" err="1"/>
              <a:t>гиперемированы</a:t>
            </a:r>
            <a:r>
              <a:rPr lang="ru-RU" sz="2400" dirty="0"/>
              <a:t> и отечны. </a:t>
            </a:r>
          </a:p>
          <a:p>
            <a:pPr marL="0" indent="0" algn="ctr">
              <a:buNone/>
            </a:pPr>
            <a:r>
              <a:rPr lang="ru-RU" sz="2400" dirty="0"/>
              <a:t>В миндалинах бывают мелкие гнойные фокусы.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88640"/>
            <a:ext cx="8532440" cy="6858000"/>
          </a:xfrm>
        </p:spPr>
        <p:txBody>
          <a:bodyPr>
            <a:normAutofit/>
          </a:bodyPr>
          <a:lstStyle/>
          <a:p>
            <a:pPr marL="0" indent="0" algn="ctr">
              <a:buNone/>
            </a:pPr>
            <a:r>
              <a:rPr lang="ru-RU" dirty="0"/>
              <a:t>Легкие отечны. </a:t>
            </a:r>
          </a:p>
          <a:p>
            <a:pPr marL="0" indent="0" algn="ctr">
              <a:buNone/>
            </a:pPr>
            <a:r>
              <a:rPr lang="ru-RU" dirty="0"/>
              <a:t>Слизистые оболочки дыхательных путей набухшие и покрасневшие, на них можно обнаружить точечные или полосчатые кровоизлияния, слизисто-гнойный экссудат, иногда крупозные наложения и эрозии. </a:t>
            </a:r>
          </a:p>
          <a:p>
            <a:pPr marL="0" indent="0" algn="ctr">
              <a:buNone/>
            </a:pPr>
            <a:r>
              <a:rPr lang="ru-RU" dirty="0"/>
              <a:t>Печень отечная, дряблая, желтого цвета. </a:t>
            </a:r>
          </a:p>
          <a:p>
            <a:pPr marL="0" indent="0" algn="ctr">
              <a:buNone/>
            </a:pPr>
            <a:r>
              <a:rPr lang="ru-RU" dirty="0"/>
              <a:t>Желчный пузырь сильно наполнен, его слизистая оболочка усеяна мелкими кровоизлияниями и эрозиями с </a:t>
            </a:r>
            <a:r>
              <a:rPr lang="ru-RU" dirty="0" err="1"/>
              <a:t>псевдомембранами</a:t>
            </a:r>
            <a:r>
              <a:rPr lang="ru-RU" dirty="0"/>
              <a:t>. </a:t>
            </a:r>
          </a:p>
          <a:p>
            <a:pPr marL="0" indent="0" algn="ctr">
              <a:buNone/>
            </a:pPr>
            <a:r>
              <a:rPr lang="ru-RU" dirty="0"/>
              <a:t>Селезенка не изменена. </a:t>
            </a:r>
          </a:p>
          <a:p>
            <a:pPr marL="0" indent="0" algn="ctr">
              <a:buNone/>
            </a:pPr>
            <a:r>
              <a:rPr lang="ru-RU" dirty="0"/>
              <a:t>Почки перерождены, слизистые оболочки лоханок набухшие, с кровоизлияниями. </a:t>
            </a:r>
          </a:p>
          <a:p>
            <a:pPr marL="0" indent="0" algn="ctr">
              <a:buNone/>
            </a:pPr>
            <a:r>
              <a:rPr lang="ru-RU" dirty="0"/>
              <a:t>Мозговые оболочки </a:t>
            </a:r>
            <a:r>
              <a:rPr lang="ru-RU" dirty="0" err="1"/>
              <a:t>гиперемированы</a:t>
            </a:r>
            <a:r>
              <a:rPr lang="ru-RU" dirty="0"/>
              <a:t>, отечны и </a:t>
            </a:r>
            <a:r>
              <a:rPr lang="ru-RU" dirty="0" err="1"/>
              <a:t>геморрагически</a:t>
            </a:r>
            <a:r>
              <a:rPr lang="ru-RU" dirty="0"/>
              <a:t> воспалены. </a:t>
            </a:r>
          </a:p>
          <a:p>
            <a:pPr marL="0" indent="0" algn="ctr">
              <a:buNone/>
            </a:pPr>
            <a:r>
              <a:rPr lang="ru-RU" dirty="0"/>
              <a:t>Сердце растянуто, миокард дряблый, перерожденный. Кровоизлияния на эндо- и эпикарде.</a:t>
            </a:r>
          </a:p>
          <a:p>
            <a:pPr algn="ct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483768" y="0"/>
            <a:ext cx="4690864" cy="725470"/>
          </a:xfrm>
        </p:spPr>
        <p:txBody>
          <a:bodyPr>
            <a:normAutofit/>
          </a:bodyPr>
          <a:lstStyle/>
          <a:p>
            <a:pPr algn="ctr"/>
            <a:r>
              <a:rPr lang="ru-RU" dirty="0"/>
              <a:t>Диагноз </a:t>
            </a:r>
          </a:p>
        </p:txBody>
      </p:sp>
      <p:sp>
        <p:nvSpPr>
          <p:cNvPr id="3" name="Содержимое 2"/>
          <p:cNvSpPr>
            <a:spLocks noGrp="1"/>
          </p:cNvSpPr>
          <p:nvPr>
            <p:ph idx="1"/>
          </p:nvPr>
        </p:nvSpPr>
        <p:spPr>
          <a:xfrm>
            <a:off x="395536" y="725470"/>
            <a:ext cx="8748464" cy="6132530"/>
          </a:xfrm>
        </p:spPr>
        <p:txBody>
          <a:bodyPr>
            <a:normAutofit/>
          </a:bodyPr>
          <a:lstStyle/>
          <a:p>
            <a:pPr algn="ctr">
              <a:buNone/>
            </a:pPr>
            <a:r>
              <a:rPr lang="ru-RU" sz="4400" dirty="0"/>
              <a:t>Диагноз на чуму крупного рогатого скота ставят на основании:</a:t>
            </a:r>
          </a:p>
          <a:p>
            <a:pPr marL="0" indent="0" algn="ctr">
              <a:buNone/>
            </a:pPr>
            <a:r>
              <a:rPr lang="ru-RU" sz="4400" dirty="0"/>
              <a:t>результатов лабораторных исследований;</a:t>
            </a:r>
          </a:p>
          <a:p>
            <a:pPr marL="0" indent="0" algn="ctr">
              <a:buNone/>
            </a:pPr>
            <a:r>
              <a:rPr lang="ru-RU" sz="4400" dirty="0"/>
              <a:t>клинических, </a:t>
            </a:r>
          </a:p>
          <a:p>
            <a:pPr marL="0" indent="0" algn="ctr">
              <a:buNone/>
            </a:pPr>
            <a:r>
              <a:rPr lang="ru-RU" sz="4400" dirty="0"/>
              <a:t>Патологоанатомических;</a:t>
            </a:r>
          </a:p>
          <a:p>
            <a:pPr marL="0" indent="0" algn="ctr">
              <a:buNone/>
            </a:pPr>
            <a:r>
              <a:rPr lang="ru-RU" sz="4400" dirty="0"/>
              <a:t>эпизоотологических данных.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88640"/>
            <a:ext cx="8532440" cy="6858000"/>
          </a:xfrm>
        </p:spPr>
        <p:txBody>
          <a:bodyPr>
            <a:normAutofit/>
          </a:bodyPr>
          <a:lstStyle/>
          <a:p>
            <a:pPr marL="0" indent="0" algn="ctr">
              <a:buNone/>
            </a:pPr>
            <a:r>
              <a:rPr lang="ru-RU" dirty="0"/>
              <a:t>Лабораторную диагностику болезни проводят научно-исследовательские институты или зональные специализированные ветеринарные лаборатории путем идентификации вируса (при помощи РН), его антигена (РСК, РДП, РТГА, РИФ), специфических антител (РСК, РН в культуре клеток) и </a:t>
            </a:r>
            <a:r>
              <a:rPr lang="ru-RU" dirty="0" err="1"/>
              <a:t>вирусспецифических</a:t>
            </a:r>
            <a:r>
              <a:rPr lang="ru-RU" dirty="0"/>
              <a:t> изменений в ткани (внутриядерные и цитоплазматические включения).</a:t>
            </a:r>
          </a:p>
          <a:p>
            <a:pPr marL="0" indent="0" algn="ctr">
              <a:buNone/>
            </a:pPr>
            <a:r>
              <a:rPr lang="ru-RU" dirty="0"/>
              <a:t>Для исследования в лабораторию направляют кровь, </a:t>
            </a:r>
            <a:r>
              <a:rPr lang="ru-RU" dirty="0" err="1"/>
              <a:t>предлопаточные</a:t>
            </a:r>
            <a:r>
              <a:rPr lang="ru-RU" dirty="0"/>
              <a:t> и </a:t>
            </a:r>
            <a:r>
              <a:rPr lang="ru-RU" dirty="0" err="1"/>
              <a:t>мезентериальные</a:t>
            </a:r>
            <a:r>
              <a:rPr lang="ru-RU" dirty="0"/>
              <a:t> лимфатические узлы, кусочки селезенки, взятые от больных животных, убитых в период проявления у них характерных клинических признаков болезни. </a:t>
            </a:r>
          </a:p>
          <a:p>
            <a:pPr marL="0" indent="0" algn="ctr">
              <a:buNone/>
            </a:pPr>
            <a:r>
              <a:rPr lang="ru-RU" dirty="0"/>
              <a:t>От павших животных направляют лимфатические узлы и кусочки селезенки, взятые не позднее 6 ч после их гибели. </a:t>
            </a:r>
          </a:p>
          <a:p>
            <a:pPr marL="0" indent="0" algn="ctr">
              <a:buNone/>
            </a:pPr>
            <a:r>
              <a:rPr lang="ru-RU" dirty="0"/>
              <a:t>Для серологического исследования кровь берут как можно быстрее после появления клинических признаков и повторно спустя 10... 14 дней.</a:t>
            </a:r>
          </a:p>
          <a:p>
            <a:pPr algn="ct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6632"/>
            <a:ext cx="7239000" cy="1143000"/>
          </a:xfrm>
        </p:spPr>
        <p:txBody>
          <a:bodyPr>
            <a:normAutofit fontScale="90000"/>
          </a:bodyPr>
          <a:lstStyle/>
          <a:p>
            <a:pPr algn="ctr"/>
            <a:r>
              <a:rPr lang="ru-RU" dirty="0"/>
              <a:t>Иммунитет и специфическая профилактика</a:t>
            </a:r>
          </a:p>
        </p:txBody>
      </p:sp>
      <p:sp>
        <p:nvSpPr>
          <p:cNvPr id="3" name="Содержимое 2"/>
          <p:cNvSpPr>
            <a:spLocks noGrp="1"/>
          </p:cNvSpPr>
          <p:nvPr>
            <p:ph idx="1"/>
          </p:nvPr>
        </p:nvSpPr>
        <p:spPr>
          <a:xfrm>
            <a:off x="539552" y="1268760"/>
            <a:ext cx="8604448" cy="5589240"/>
          </a:xfrm>
        </p:spPr>
        <p:txBody>
          <a:bodyPr>
            <a:normAutofit/>
          </a:bodyPr>
          <a:lstStyle/>
          <a:p>
            <a:pPr marL="0" indent="0" algn="ctr">
              <a:buNone/>
            </a:pPr>
            <a:r>
              <a:rPr lang="ru-RU" dirty="0"/>
              <a:t>Переболевший чумой крупный рогатый скот приобретает сначала нестерильный, затем стерильный, практически пожизненный иммунитет (на срок более 5 лет). Телята от переболевших матерей получают </a:t>
            </a:r>
            <a:r>
              <a:rPr lang="ru-RU" dirty="0" err="1"/>
              <a:t>колостральный</a:t>
            </a:r>
            <a:r>
              <a:rPr lang="ru-RU" dirty="0"/>
              <a:t> иммунитет.</a:t>
            </a:r>
          </a:p>
          <a:p>
            <a:pPr marL="0" indent="0" algn="ctr">
              <a:buNone/>
            </a:pPr>
            <a:r>
              <a:rPr lang="ru-RU" dirty="0"/>
              <a:t>Пассивная иммунизация защищает животных от заболевания только в течение 14 дней. Ее применение целесообразно при кратковременной опасности заражения, например при транспортировке разных групп скота.</a:t>
            </a:r>
          </a:p>
          <a:p>
            <a:pPr marL="0" indent="0" algn="ctr">
              <a:buNone/>
            </a:pPr>
            <a:r>
              <a:rPr lang="ru-RU" dirty="0"/>
              <a:t>Для активной иммунизации используют инактивированные и живые вакцины. В нашей стране выпускают вирус-вакцину против чумы крупного рогатого скота сухую </a:t>
            </a:r>
            <a:r>
              <a:rPr lang="ru-RU" dirty="0" err="1"/>
              <a:t>культуральную</a:t>
            </a:r>
            <a:r>
              <a:rPr lang="ru-RU" dirty="0"/>
              <a:t> из штамма К37/70, которая вызывает в организме привитых животных выработку специфических антител, передающихся потомству и защищающих молодняк в первые месяцы жизни.</a:t>
            </a:r>
          </a:p>
          <a:p>
            <a:pPr algn="ct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7239000" cy="194280"/>
          </a:xfrm>
        </p:spPr>
        <p:txBody>
          <a:bodyPr>
            <a:normAutofit fontScale="90000"/>
          </a:bodyPr>
          <a:lstStyle/>
          <a:p>
            <a:pPr algn="ctr"/>
            <a:r>
              <a:rPr lang="ru-RU" dirty="0"/>
              <a:t>Профилактика </a:t>
            </a:r>
          </a:p>
        </p:txBody>
      </p:sp>
      <p:sp>
        <p:nvSpPr>
          <p:cNvPr id="3" name="Содержимое 2"/>
          <p:cNvSpPr>
            <a:spLocks noGrp="1"/>
          </p:cNvSpPr>
          <p:nvPr>
            <p:ph idx="1"/>
          </p:nvPr>
        </p:nvSpPr>
        <p:spPr>
          <a:xfrm>
            <a:off x="467544" y="836712"/>
            <a:ext cx="8676456" cy="6021288"/>
          </a:xfrm>
        </p:spPr>
        <p:txBody>
          <a:bodyPr>
            <a:normAutofit lnSpcReduction="10000"/>
          </a:bodyPr>
          <a:lstStyle/>
          <a:p>
            <a:pPr marL="0" indent="0" algn="ctr">
              <a:buNone/>
            </a:pPr>
            <a:r>
              <a:rPr lang="ru-RU" sz="3600" dirty="0"/>
              <a:t>Основным звеном в комплексе мероприятий по охране территории РФ от чумы крупного рогатого скота является специфическая иммунопрофилактика. </a:t>
            </a:r>
          </a:p>
          <a:p>
            <a:pPr marL="0" indent="0" algn="ctr">
              <a:buNone/>
            </a:pPr>
            <a:r>
              <a:rPr lang="ru-RU" sz="3600" dirty="0"/>
              <a:t>В пограничных зонах, угрожаемых по заносу возбудителя данной инфекции, создают иммунный пояс на глубину административного района, но не менее 30...50 км, путем обязательной ежегодной плановой иммунизации всего находящегося в зоне поголовья крупного рогатого скота.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0"/>
            <a:ext cx="8604448" cy="6858000"/>
          </a:xfrm>
        </p:spPr>
        <p:txBody>
          <a:bodyPr>
            <a:normAutofit/>
          </a:bodyPr>
          <a:lstStyle/>
          <a:p>
            <a:pPr algn="ctr">
              <a:buNone/>
            </a:pPr>
            <a:r>
              <a:rPr lang="ru-RU" dirty="0"/>
              <a:t>Общие ветеринарно-санитарные мероприятия включают: </a:t>
            </a:r>
          </a:p>
          <a:p>
            <a:pPr marL="0" indent="0" algn="ctr">
              <a:buNone/>
            </a:pPr>
            <a:r>
              <a:rPr lang="ru-RU" dirty="0"/>
              <a:t>изучение эпизоотической обстановки зоны и характера хозяйственного использования животных; </a:t>
            </a:r>
          </a:p>
          <a:p>
            <a:pPr marL="0" indent="0" algn="ctr">
              <a:buNone/>
            </a:pPr>
            <a:r>
              <a:rPr lang="ru-RU" dirty="0"/>
              <a:t>проведение убоя животных на мясо только на бойнях или убойных пунктах с обязательным ветеринарным осмотром до и после убоя; </a:t>
            </a:r>
          </a:p>
          <a:p>
            <a:pPr marL="0" indent="0" algn="ctr">
              <a:buNone/>
            </a:pPr>
            <a:r>
              <a:rPr lang="ru-RU" dirty="0"/>
              <a:t>закрепление за каждым стадом отдельного участка пастбища с изолированным водопоем; </a:t>
            </a:r>
          </a:p>
          <a:p>
            <a:pPr marL="0" indent="0" algn="ctr">
              <a:buNone/>
            </a:pPr>
            <a:r>
              <a:rPr lang="ru-RU" dirty="0"/>
              <a:t>недопущение смешивания животных разных стад, а также соприкосновения домашних животных с дикими; </a:t>
            </a:r>
          </a:p>
          <a:p>
            <a:pPr marL="0" indent="0" algn="ctr">
              <a:buNone/>
            </a:pPr>
            <a:r>
              <a:rPr lang="ru-RU" dirty="0"/>
              <a:t>недопущение появления в пограничной зоне безнадзорного скота; ветеринарный контроль отловленных или отстрелянных в приграничной зоне диких животных, а также найденных трупов; </a:t>
            </a:r>
          </a:p>
          <a:p>
            <a:pPr marL="0" indent="0" algn="ctr">
              <a:buNone/>
            </a:pPr>
            <a:r>
              <a:rPr lang="ru-RU" dirty="0"/>
              <a:t>перемещение и ввод новых животных только после ветеринарного осмотра и профилактического </a:t>
            </a:r>
            <a:r>
              <a:rPr lang="ru-RU" dirty="0" err="1"/>
              <a:t>карантиниро-вания</a:t>
            </a:r>
            <a:r>
              <a:rPr lang="ru-RU" dirty="0"/>
              <a:t> в течение 30 дней; </a:t>
            </a:r>
          </a:p>
          <a:p>
            <a:pPr marL="0" indent="0" algn="ctr">
              <a:buNone/>
            </a:pPr>
            <a:r>
              <a:rPr lang="ru-RU" dirty="0"/>
              <a:t>транспортировку животных, продуктов и сырья животного происхождения только через пограничные контрольные ветеринарные пункты в установленном порядке; </a:t>
            </a:r>
          </a:p>
          <a:p>
            <a:pPr marL="0" indent="0" algn="ctr">
              <a:buNone/>
            </a:pPr>
            <a:r>
              <a:rPr lang="ru-RU" dirty="0" err="1"/>
              <a:t>ветеринарно-просветитель-ную</a:t>
            </a:r>
            <a:r>
              <a:rPr lang="ru-RU" dirty="0"/>
              <a:t> работу с населением и руководителями хозяйств торговых, заготовительных организаций.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737750"/>
          </a:xfrm>
        </p:spPr>
        <p:txBody>
          <a:bodyPr>
            <a:normAutofit/>
          </a:bodyPr>
          <a:lstStyle/>
          <a:p>
            <a:pPr algn="ctr"/>
            <a:r>
              <a:rPr lang="ru-RU" dirty="0"/>
              <a:t>Меры борьбы</a:t>
            </a:r>
          </a:p>
        </p:txBody>
      </p:sp>
      <p:sp>
        <p:nvSpPr>
          <p:cNvPr id="3" name="Содержимое 2"/>
          <p:cNvSpPr>
            <a:spLocks noGrp="1"/>
          </p:cNvSpPr>
          <p:nvPr>
            <p:ph idx="1"/>
          </p:nvPr>
        </p:nvSpPr>
        <p:spPr>
          <a:xfrm>
            <a:off x="611560" y="764704"/>
            <a:ext cx="8532440" cy="5949280"/>
          </a:xfrm>
        </p:spPr>
        <p:txBody>
          <a:bodyPr>
            <a:noAutofit/>
          </a:bodyPr>
          <a:lstStyle/>
          <a:p>
            <a:pPr marL="0" indent="0" algn="ctr">
              <a:buNone/>
            </a:pPr>
            <a:r>
              <a:rPr lang="ru-RU" sz="3200" dirty="0"/>
              <a:t>При подтверждении диагноза администрация района (области) в установленном порядке выносит решение об объявлении населенных пунктов или территориально обособленных хозяйств (ферм, отделений) неблагополучными по чуме крупного рогатого скота и установлении в них карантина с указанием границ </a:t>
            </a:r>
            <a:r>
              <a:rPr lang="ru-RU" sz="3200" dirty="0" err="1"/>
              <a:t>карантинируемой</a:t>
            </a:r>
            <a:r>
              <a:rPr lang="ru-RU" sz="3200" dirty="0"/>
              <a:t> и угрожаемой по заносу возбудителя (глубиной от 50 до 100 км) зон, с обязательной организацией охранно-карантинных милицейских постов для несения службы по соблюдению карантина.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76" y="476672"/>
            <a:ext cx="9144000" cy="1268760"/>
          </a:xfrm>
        </p:spPr>
        <p:txBody>
          <a:bodyPr>
            <a:normAutofit fontScale="90000"/>
          </a:bodyPr>
          <a:lstStyle/>
          <a:p>
            <a:pPr algn="ctr"/>
            <a:r>
              <a:rPr lang="ru-RU" dirty="0"/>
              <a:t>По условиям карантина запрещается:</a:t>
            </a:r>
          </a:p>
        </p:txBody>
      </p:sp>
      <p:sp>
        <p:nvSpPr>
          <p:cNvPr id="3" name="Содержимое 2"/>
          <p:cNvSpPr>
            <a:spLocks noGrp="1"/>
          </p:cNvSpPr>
          <p:nvPr>
            <p:ph idx="1"/>
          </p:nvPr>
        </p:nvSpPr>
        <p:spPr>
          <a:xfrm>
            <a:off x="539552" y="1268760"/>
            <a:ext cx="8604448" cy="5374950"/>
          </a:xfrm>
        </p:spPr>
        <p:txBody>
          <a:bodyPr>
            <a:normAutofit/>
          </a:bodyPr>
          <a:lstStyle/>
          <a:p>
            <a:pPr algn="ctr">
              <a:buNone/>
            </a:pPr>
            <a:r>
              <a:rPr lang="ru-RU" dirty="0"/>
              <a:t>	1) вывозить из неблагополучных пунктов животных всех видов, а также продукты животноводства и растениеводства; </a:t>
            </a:r>
          </a:p>
          <a:p>
            <a:pPr algn="ctr">
              <a:buNone/>
            </a:pPr>
            <a:r>
              <a:rPr lang="ru-RU" dirty="0"/>
              <a:t>	2) приводить и привозить домашних, диких и цирковых животных; </a:t>
            </a:r>
          </a:p>
          <a:p>
            <a:pPr algn="ctr">
              <a:buNone/>
            </a:pPr>
            <a:r>
              <a:rPr lang="ru-RU" dirty="0"/>
              <a:t>	3) закупать, заготавливать скот, продукты, сырье животного и растительного происхождения; </a:t>
            </a:r>
          </a:p>
          <a:p>
            <a:pPr algn="ctr">
              <a:buNone/>
            </a:pPr>
            <a:r>
              <a:rPr lang="ru-RU" dirty="0"/>
              <a:t>	4) убивать домашних и диких животных на мясо, торговать сырым мясом, продуктами убоя животных и молоком (в крайних случаях мясо используют в пищу только в неблагополучном пункте, а молоко от здоровых животных  перерабатывают на топленое масло);</a:t>
            </a:r>
          </a:p>
          <a:p>
            <a:pPr algn="ctr">
              <a:buNone/>
            </a:pPr>
            <a:r>
              <a:rPr lang="ru-RU" dirty="0"/>
              <a:t>	5) устраивать мероприятия, связанные с массовым скоплением животных;</a:t>
            </a:r>
          </a:p>
          <a:p>
            <a:pPr algn="ctr">
              <a:buNone/>
            </a:pPr>
            <a:r>
              <a:rPr lang="ru-RU" dirty="0"/>
              <a:t>	6) проходить и проезжать через неблагополучный пункт на всех видах транспорта.</a:t>
            </a:r>
          </a:p>
          <a:p>
            <a:pPr algn="ct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796908"/>
          </a:xfrm>
        </p:spPr>
        <p:txBody>
          <a:bodyPr/>
          <a:lstStyle/>
          <a:p>
            <a:pPr algn="ctr"/>
            <a:r>
              <a:rPr lang="ru-RU" dirty="0"/>
              <a:t>Мероприятия по ликвидации</a:t>
            </a:r>
          </a:p>
        </p:txBody>
      </p:sp>
      <p:sp>
        <p:nvSpPr>
          <p:cNvPr id="3" name="Содержимое 2"/>
          <p:cNvSpPr>
            <a:spLocks noGrp="1"/>
          </p:cNvSpPr>
          <p:nvPr>
            <p:ph idx="1"/>
          </p:nvPr>
        </p:nvSpPr>
        <p:spPr>
          <a:xfrm>
            <a:off x="500034" y="857232"/>
            <a:ext cx="8643966" cy="6000768"/>
          </a:xfrm>
        </p:spPr>
        <p:txBody>
          <a:bodyPr>
            <a:normAutofit/>
          </a:bodyPr>
          <a:lstStyle/>
          <a:p>
            <a:pPr marL="0" indent="0" algn="ctr">
              <a:buNone/>
            </a:pPr>
            <a:r>
              <a:rPr lang="ru-RU" dirty="0"/>
              <a:t>Крупный рогатый скот, буйволов, яков, овец, коз и верблюдов содержат изолированно в помещениях или загонах. </a:t>
            </a:r>
          </a:p>
          <a:p>
            <a:pPr marL="0" indent="0" algn="ctr">
              <a:buNone/>
            </a:pPr>
            <a:r>
              <a:rPr lang="ru-RU" dirty="0"/>
              <a:t>Принимают меры к недопущению на территорию неблагополучного хозяйства (фермы, двора) собак, кошек и других животных. </a:t>
            </a:r>
          </a:p>
          <a:p>
            <a:pPr marL="0" indent="0" algn="ctr">
              <a:buNone/>
            </a:pPr>
            <a:r>
              <a:rPr lang="ru-RU" dirty="0"/>
              <a:t>Уничтожают грызунов, организуют отпугивание птиц. </a:t>
            </a:r>
          </a:p>
          <a:p>
            <a:pPr marL="0" indent="0" algn="ctr">
              <a:buNone/>
            </a:pPr>
            <a:r>
              <a:rPr lang="ru-RU" dirty="0"/>
              <a:t>Помещения, загоны и другие места, где находятся животные, ежедневно подвергают дезинфекции. Собранные навоз, мусор, остатки корма сжигают. Жидкий навоз, навозную жижу обеззараживают формалином из расчета 7,5 л на 1т жижи.</a:t>
            </a:r>
          </a:p>
          <a:p>
            <a:pPr marL="0" indent="0" algn="ctr">
              <a:buNone/>
            </a:pPr>
            <a:r>
              <a:rPr lang="ru-RU" dirty="0"/>
              <a:t>Всех восприимчивых к чуме животных </a:t>
            </a:r>
            <a:r>
              <a:rPr lang="ru-RU" dirty="0" err="1"/>
              <a:t>термометрируют</a:t>
            </a:r>
            <a:r>
              <a:rPr lang="ru-RU" dirty="0"/>
              <a:t>. Больных и подозрительных по заболеванию убивают, остальных вакцинируют с последующим ежедневным клиническим осмотром и двукратной термометрией. Инструкция допускает убой всего стада (100... 150 голов) неблагополучного пункта. Трупы и туши животных сжигают вместе с кожей. Всю территорию убойной площадки тщательно дезинфицируют.</a:t>
            </a:r>
          </a:p>
          <a:p>
            <a:pPr marL="0" indent="0" algn="ctr">
              <a:buNone/>
            </a:pPr>
            <a:r>
              <a:rPr lang="ru-RU" dirty="0"/>
              <a:t>После уборки трупов, убоя больных и вакцинации здоровых животных проводят 3-кратную заключительную дезинфекцию с интервалом 1 день.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483768" y="188640"/>
            <a:ext cx="4690864" cy="725470"/>
          </a:xfrm>
        </p:spPr>
        <p:txBody>
          <a:bodyPr>
            <a:normAutofit/>
          </a:bodyPr>
          <a:lstStyle/>
          <a:p>
            <a:pPr algn="ctr"/>
            <a:r>
              <a:rPr lang="ru-RU" dirty="0"/>
              <a:t>Определение </a:t>
            </a:r>
          </a:p>
        </p:txBody>
      </p:sp>
      <p:sp>
        <p:nvSpPr>
          <p:cNvPr id="3" name="Содержимое 2"/>
          <p:cNvSpPr>
            <a:spLocks noGrp="1"/>
          </p:cNvSpPr>
          <p:nvPr>
            <p:ph idx="1"/>
          </p:nvPr>
        </p:nvSpPr>
        <p:spPr>
          <a:xfrm>
            <a:off x="467544" y="836712"/>
            <a:ext cx="8676456" cy="5805264"/>
          </a:xfrm>
        </p:spPr>
        <p:txBody>
          <a:bodyPr>
            <a:normAutofit fontScale="92500"/>
          </a:bodyPr>
          <a:lstStyle/>
          <a:p>
            <a:pPr marL="0" indent="0" algn="ctr">
              <a:buNone/>
            </a:pPr>
            <a:r>
              <a:rPr lang="ru-RU" sz="3600" b="1" i="1" dirty="0"/>
              <a:t>Чума крупного рогатого скота </a:t>
            </a:r>
            <a:r>
              <a:rPr lang="ru-RU" sz="3600" dirty="0"/>
              <a:t>(</a:t>
            </a:r>
            <a:r>
              <a:rPr lang="ru-RU" sz="3600" dirty="0" err="1"/>
              <a:t>Pestis</a:t>
            </a:r>
            <a:r>
              <a:rPr lang="ru-RU" sz="3600" dirty="0"/>
              <a:t> </a:t>
            </a:r>
            <a:r>
              <a:rPr lang="ru-RU" sz="3600" dirty="0" err="1"/>
              <a:t>bovum</a:t>
            </a:r>
            <a:r>
              <a:rPr lang="ru-RU" sz="3600" dirty="0"/>
              <a:t>) — остро протекающая контагиозная </a:t>
            </a:r>
            <a:r>
              <a:rPr lang="ru-RU" sz="3600" dirty="0" err="1"/>
              <a:t>септицемическая</a:t>
            </a:r>
            <a:r>
              <a:rPr lang="ru-RU" sz="3600" dirty="0"/>
              <a:t> болезнь домашних и диких жвачных, проявляющаяся высокой лихорадкой, геморрагическим диатезом, </a:t>
            </a:r>
            <a:r>
              <a:rPr lang="ru-RU" sz="3600" dirty="0" err="1"/>
              <a:t>воспа-лительно-некротическим</a:t>
            </a:r>
            <a:r>
              <a:rPr lang="ru-RU" sz="3600" dirty="0"/>
              <a:t> поражением слизистых оболочек пищеварительного тракта, образованием эрозий и язв в ротовой полости, диареей, ринитом, конъюнктивитом, слизисто-гнойными истечениями из носа и глаз, чрезвычайно высокой заболеваемостью и летальностью.</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0"/>
            <a:ext cx="7239000" cy="554320"/>
          </a:xfrm>
        </p:spPr>
        <p:txBody>
          <a:bodyPr>
            <a:normAutofit fontScale="90000"/>
          </a:bodyPr>
          <a:lstStyle/>
          <a:p>
            <a:pPr algn="ctr"/>
            <a:r>
              <a:rPr lang="ru-RU" dirty="0"/>
              <a:t>Снятие карантина</a:t>
            </a:r>
          </a:p>
        </p:txBody>
      </p:sp>
      <p:sp>
        <p:nvSpPr>
          <p:cNvPr id="3" name="Содержимое 2"/>
          <p:cNvSpPr>
            <a:spLocks noGrp="1"/>
          </p:cNvSpPr>
          <p:nvPr>
            <p:ph idx="1"/>
          </p:nvPr>
        </p:nvSpPr>
        <p:spPr>
          <a:xfrm>
            <a:off x="539552" y="692696"/>
            <a:ext cx="8604448" cy="6165304"/>
          </a:xfrm>
        </p:spPr>
        <p:txBody>
          <a:bodyPr>
            <a:normAutofit lnSpcReduction="10000"/>
          </a:bodyPr>
          <a:lstStyle/>
          <a:p>
            <a:pPr marL="0" indent="0" algn="ctr">
              <a:buNone/>
            </a:pPr>
            <a:r>
              <a:rPr lang="ru-RU" sz="2800" dirty="0"/>
              <a:t>Карантин с неблагополучного пункта снимают через 21 день после гибели или убоя (уничтожения) последнего больного животного и проведения соответствующих заключительных мероприятий.</a:t>
            </a:r>
          </a:p>
          <a:p>
            <a:pPr marL="0" indent="0" algn="ctr">
              <a:buNone/>
            </a:pPr>
            <a:r>
              <a:rPr lang="ru-RU" sz="2800" dirty="0"/>
              <a:t>После снятия карантина с целью биологической пробы в помещение, где содержались больные животные, вводят 2...3 здоровых телят 8...10-ме-сячного возраста, не вакцинированных против чумы, и за ними наблюдают 30 дней. Если за этот период телята не заболеют, допускают ввод новых животных, которые были вакцинированы и содержались изолированно в течение 15 дней. В последующем на территории бывшего неблагополучного пункта проводят вакцинацию всего поголовья крупного рогатого скота 1 раз в год в течение 3 лет.</a:t>
            </a:r>
          </a:p>
          <a:p>
            <a:pPr algn="ct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483768" y="0"/>
            <a:ext cx="4690864" cy="725470"/>
          </a:xfrm>
        </p:spPr>
        <p:txBody>
          <a:bodyPr>
            <a:normAutofit/>
          </a:bodyPr>
          <a:lstStyle/>
          <a:p>
            <a:pPr algn="ctr"/>
            <a:r>
              <a:rPr lang="ru-RU" dirty="0"/>
              <a:t>Возбудитель </a:t>
            </a:r>
          </a:p>
        </p:txBody>
      </p:sp>
      <p:sp>
        <p:nvSpPr>
          <p:cNvPr id="3" name="Содержимое 2"/>
          <p:cNvSpPr>
            <a:spLocks noGrp="1"/>
          </p:cNvSpPr>
          <p:nvPr>
            <p:ph idx="1"/>
          </p:nvPr>
        </p:nvSpPr>
        <p:spPr>
          <a:xfrm>
            <a:off x="0" y="980728"/>
            <a:ext cx="9144000" cy="5877272"/>
          </a:xfrm>
        </p:spPr>
        <p:txBody>
          <a:bodyPr>
            <a:normAutofit/>
          </a:bodyPr>
          <a:lstStyle/>
          <a:p>
            <a:pPr marL="0" indent="0" algn="ctr">
              <a:buNone/>
            </a:pPr>
            <a:r>
              <a:rPr lang="ru-RU" sz="6000" dirty="0"/>
              <a:t>Возбудитель — РНК-содержащий вирус, относящийся к роду </a:t>
            </a:r>
            <a:r>
              <a:rPr lang="ru-RU" sz="6000" dirty="0" err="1"/>
              <a:t>Morbillivirus</a:t>
            </a:r>
            <a:r>
              <a:rPr lang="ru-RU" sz="6000" dirty="0"/>
              <a:t> семейства </a:t>
            </a:r>
            <a:r>
              <a:rPr lang="ru-RU" sz="6000" dirty="0" err="1"/>
              <a:t>парамиксовирусов</a:t>
            </a:r>
            <a:r>
              <a:rPr lang="ru-RU" sz="60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483768" y="0"/>
            <a:ext cx="4690864" cy="725470"/>
          </a:xfrm>
        </p:spPr>
        <p:txBody>
          <a:bodyPr>
            <a:normAutofit/>
          </a:bodyPr>
          <a:lstStyle/>
          <a:p>
            <a:pPr algn="ctr"/>
            <a:r>
              <a:rPr lang="ru-RU" dirty="0"/>
              <a:t>Эпизоотология</a:t>
            </a:r>
          </a:p>
        </p:txBody>
      </p:sp>
      <p:sp>
        <p:nvSpPr>
          <p:cNvPr id="3" name="Содержимое 2"/>
          <p:cNvSpPr>
            <a:spLocks noGrp="1"/>
          </p:cNvSpPr>
          <p:nvPr>
            <p:ph idx="1"/>
          </p:nvPr>
        </p:nvSpPr>
        <p:spPr>
          <a:xfrm>
            <a:off x="539552" y="692696"/>
            <a:ext cx="8604448" cy="6021288"/>
          </a:xfrm>
        </p:spPr>
        <p:txBody>
          <a:bodyPr>
            <a:normAutofit/>
          </a:bodyPr>
          <a:lstStyle/>
          <a:p>
            <a:pPr marL="0" indent="0" algn="ctr">
              <a:buNone/>
            </a:pPr>
            <a:r>
              <a:rPr lang="ru-RU" dirty="0"/>
              <a:t>К чуме восприимчивы животные всех видов из отряда парнокопытных.</a:t>
            </a:r>
          </a:p>
          <a:p>
            <a:pPr marL="0" indent="0" algn="ctr">
              <a:buNone/>
            </a:pPr>
            <a:r>
              <a:rPr lang="ru-RU" dirty="0"/>
              <a:t>Молодняк более чувствителен к чуме, чем взрослые животные. Но в стационарно неблагополучных зонах он может приобретать от матерей </a:t>
            </a:r>
            <a:r>
              <a:rPr lang="ru-RU" dirty="0" err="1"/>
              <a:t>колостральный</a:t>
            </a:r>
            <a:r>
              <a:rPr lang="ru-RU" dirty="0"/>
              <a:t> иммунитет продолжительностью до 8... 11 мес.</a:t>
            </a:r>
          </a:p>
          <a:p>
            <a:pPr marL="0" indent="0" algn="ctr">
              <a:buNone/>
            </a:pPr>
            <a:r>
              <a:rPr lang="ru-RU" dirty="0"/>
              <a:t>Источник возбудителя инфекции — больные и переболевшие чумой животные, выделяющие вирус во внешнюю среду.</a:t>
            </a:r>
          </a:p>
          <a:p>
            <a:pPr marL="0" indent="0" algn="ctr">
              <a:buNone/>
            </a:pPr>
            <a:r>
              <a:rPr lang="ru-RU" dirty="0"/>
              <a:t>Факторами передачи возбудителя являются трупы павших и мясо вынужденно убитых животных, шкуры, кишечное сырье, кости, рога, копыта и шерсть. Собаки, хищники, птицы могут разносить вирус механически при поедании трупов павших от чумы животных. Механический перенос возбудителя возможен через одежду обслуживающего персонала, корм, воду, подстилку, предметы ухода, транспорт. </a:t>
            </a:r>
          </a:p>
          <a:p>
            <a:pPr marL="0" indent="0" algn="ctr">
              <a:buNone/>
            </a:pPr>
            <a:r>
              <a:rPr lang="ru-RU" dirty="0"/>
              <a:t>Эпизоотии чумы возникают в любое время года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683568" y="0"/>
            <a:ext cx="7776864" cy="725470"/>
          </a:xfrm>
        </p:spPr>
        <p:txBody>
          <a:bodyPr>
            <a:normAutofit/>
          </a:bodyPr>
          <a:lstStyle/>
          <a:p>
            <a:pPr algn="ctr"/>
            <a:r>
              <a:rPr lang="ru-RU" dirty="0"/>
              <a:t>Течение и симптомы</a:t>
            </a:r>
          </a:p>
        </p:txBody>
      </p:sp>
      <p:sp>
        <p:nvSpPr>
          <p:cNvPr id="3" name="Содержимое 2"/>
          <p:cNvSpPr>
            <a:spLocks noGrp="1"/>
          </p:cNvSpPr>
          <p:nvPr>
            <p:ph idx="1"/>
          </p:nvPr>
        </p:nvSpPr>
        <p:spPr>
          <a:xfrm>
            <a:off x="611560" y="844313"/>
            <a:ext cx="8532440" cy="6021288"/>
          </a:xfrm>
        </p:spPr>
        <p:txBody>
          <a:bodyPr>
            <a:normAutofit lnSpcReduction="10000"/>
          </a:bodyPr>
          <a:lstStyle/>
          <a:p>
            <a:pPr marL="0" indent="0" algn="ctr">
              <a:buNone/>
            </a:pPr>
            <a:r>
              <a:rPr lang="ru-RU" sz="3200" dirty="0"/>
              <a:t>Инкубационный период в естественных условиях составляет 3-7 дней (максимум 10-17 дней), при экспериментальном заражении — 2-4 дня. Болезнь протекает остро, реже — </a:t>
            </a:r>
            <a:r>
              <a:rPr lang="ru-RU" sz="3200" dirty="0" err="1"/>
              <a:t>сверхостро</a:t>
            </a:r>
            <a:r>
              <a:rPr lang="ru-RU" sz="3200" dirty="0"/>
              <a:t> и </a:t>
            </a:r>
            <a:r>
              <a:rPr lang="ru-RU" sz="3200" dirty="0" err="1"/>
              <a:t>подостро</a:t>
            </a:r>
            <a:r>
              <a:rPr lang="ru-RU" sz="3200" dirty="0"/>
              <a:t>; проявляется в типичной и абортивной формах.</a:t>
            </a:r>
          </a:p>
          <a:p>
            <a:pPr marL="0" indent="0">
              <a:buNone/>
            </a:pPr>
            <a:r>
              <a:rPr lang="ru-RU" sz="3200" dirty="0"/>
              <a:t>У крупного рогатого скота и буйволов различают три стадии болезни: </a:t>
            </a:r>
          </a:p>
          <a:p>
            <a:pPr>
              <a:buFontTx/>
              <a:buChar char="-"/>
            </a:pPr>
            <a:r>
              <a:rPr lang="ru-RU" sz="3200" dirty="0"/>
              <a:t>лихорадочную (продромальный период), </a:t>
            </a:r>
          </a:p>
          <a:p>
            <a:pPr>
              <a:buFontTx/>
              <a:buChar char="-"/>
            </a:pPr>
            <a:r>
              <a:rPr lang="ru-RU" sz="3200" dirty="0"/>
              <a:t>стадию повреждения слизистых оболочек,</a:t>
            </a:r>
          </a:p>
          <a:p>
            <a:pPr>
              <a:buFontTx/>
              <a:buChar char="-"/>
            </a:pPr>
            <a:r>
              <a:rPr lang="ru-RU" sz="3200" dirty="0"/>
              <a:t>стадию выраженных желудочно-кишечных расстройств.</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8416" y="0"/>
            <a:ext cx="8229600" cy="868346"/>
          </a:xfrm>
        </p:spPr>
        <p:txBody>
          <a:bodyPr/>
          <a:lstStyle/>
          <a:p>
            <a:pPr algn="ctr"/>
            <a:r>
              <a:rPr lang="ru-RU" sz="4000" dirty="0"/>
              <a:t>Первая стадия</a:t>
            </a:r>
          </a:p>
        </p:txBody>
      </p:sp>
      <p:sp>
        <p:nvSpPr>
          <p:cNvPr id="3" name="Содержимое 2"/>
          <p:cNvSpPr>
            <a:spLocks noGrp="1"/>
          </p:cNvSpPr>
          <p:nvPr>
            <p:ph idx="1"/>
          </p:nvPr>
        </p:nvSpPr>
        <p:spPr>
          <a:xfrm>
            <a:off x="467544" y="868346"/>
            <a:ext cx="8820472" cy="5989654"/>
          </a:xfrm>
        </p:spPr>
        <p:txBody>
          <a:bodyPr>
            <a:noAutofit/>
          </a:bodyPr>
          <a:lstStyle/>
          <a:p>
            <a:pPr marL="0" indent="0" algn="ctr">
              <a:buNone/>
            </a:pPr>
            <a:r>
              <a:rPr lang="ru-RU" sz="2000" dirty="0"/>
              <a:t>Внезапное и резкое повышением температуры тела (до 41...42 °С в течение 2 дней), </a:t>
            </a:r>
          </a:p>
          <a:p>
            <a:pPr marL="0" indent="0" algn="ctr">
              <a:buNone/>
            </a:pPr>
            <a:r>
              <a:rPr lang="ru-RU" sz="2000" dirty="0"/>
              <a:t>Угнетение общего состояния (иногда легким беспокойством), </a:t>
            </a:r>
          </a:p>
          <a:p>
            <a:pPr marL="0" indent="0" algn="ctr">
              <a:buNone/>
            </a:pPr>
            <a:r>
              <a:rPr lang="ru-RU" sz="2000" dirty="0"/>
              <a:t>Снижение аппетита, </a:t>
            </a:r>
          </a:p>
          <a:p>
            <a:pPr marL="0" indent="0" algn="ctr">
              <a:buNone/>
            </a:pPr>
            <a:r>
              <a:rPr lang="ru-RU" sz="2000" dirty="0"/>
              <a:t>Прекращение жвачки, </a:t>
            </a:r>
          </a:p>
          <a:p>
            <a:pPr marL="0" indent="0" algn="ctr">
              <a:buNone/>
            </a:pPr>
            <a:r>
              <a:rPr lang="ru-RU" sz="2000" dirty="0"/>
              <a:t>Учащение пульса и дыхания, </a:t>
            </a:r>
          </a:p>
          <a:p>
            <a:pPr marL="0" indent="0" algn="ctr">
              <a:buNone/>
            </a:pPr>
            <a:r>
              <a:rPr lang="ru-RU" sz="2000" dirty="0"/>
              <a:t>Жажда, </a:t>
            </a:r>
          </a:p>
          <a:p>
            <a:pPr marL="0" indent="0" algn="ctr">
              <a:buNone/>
            </a:pPr>
            <a:r>
              <a:rPr lang="ru-RU" sz="2000" dirty="0"/>
              <a:t>Шерстный покров взъерошен, </a:t>
            </a:r>
          </a:p>
          <a:p>
            <a:pPr marL="0" indent="0" algn="ctr">
              <a:buNone/>
            </a:pPr>
            <a:r>
              <a:rPr lang="ru-RU" sz="2000" dirty="0"/>
              <a:t>Носовое зеркало сухое. </a:t>
            </a:r>
          </a:p>
          <a:p>
            <a:pPr marL="0" indent="0" algn="ctr">
              <a:buNone/>
            </a:pPr>
            <a:r>
              <a:rPr lang="ru-RU" sz="2000" dirty="0"/>
              <a:t>Видимые слизистые оболочки слегка набухшие и покрасневшие. </a:t>
            </a:r>
          </a:p>
          <a:p>
            <a:pPr marL="0" indent="0" algn="ctr">
              <a:buNone/>
            </a:pPr>
            <a:r>
              <a:rPr lang="ru-RU" sz="2000" dirty="0"/>
              <a:t>Наблюдаются светобоязнь, слезотечение и катаральный ринит. </a:t>
            </a:r>
          </a:p>
          <a:p>
            <a:pPr marL="0" indent="0" algn="ctr">
              <a:buNone/>
            </a:pPr>
            <a:r>
              <a:rPr lang="ru-RU" sz="2000" dirty="0"/>
              <a:t>Кал сухой, выделяется редко.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00" y="332656"/>
            <a:ext cx="7239000" cy="1143000"/>
          </a:xfrm>
        </p:spPr>
        <p:txBody>
          <a:bodyPr/>
          <a:lstStyle/>
          <a:p>
            <a:pPr algn="ctr"/>
            <a:r>
              <a:rPr lang="ru-RU" dirty="0"/>
              <a:t>Вторая стадия</a:t>
            </a:r>
          </a:p>
        </p:txBody>
      </p:sp>
      <p:sp>
        <p:nvSpPr>
          <p:cNvPr id="3" name="Содержимое 2"/>
          <p:cNvSpPr>
            <a:spLocks noGrp="1"/>
          </p:cNvSpPr>
          <p:nvPr>
            <p:ph idx="1"/>
          </p:nvPr>
        </p:nvSpPr>
        <p:spPr>
          <a:xfrm>
            <a:off x="539552" y="1052736"/>
            <a:ext cx="8604448" cy="5805263"/>
          </a:xfrm>
        </p:spPr>
        <p:txBody>
          <a:bodyPr>
            <a:normAutofit fontScale="92500" lnSpcReduction="10000"/>
          </a:bodyPr>
          <a:lstStyle/>
          <a:p>
            <a:pPr algn="ctr">
              <a:buNone/>
            </a:pPr>
            <a:r>
              <a:rPr lang="ru-RU" sz="2800" dirty="0"/>
              <a:t>Через 2...3 дня лихорадка достигает максимума. С этого времени воспалительные и некротические поражения видимых слизистых оболочек становятся более заметными. </a:t>
            </a:r>
          </a:p>
          <a:p>
            <a:pPr marL="0" indent="0" algn="ctr">
              <a:buNone/>
            </a:pPr>
            <a:r>
              <a:rPr lang="ru-RU" sz="2800" dirty="0"/>
              <a:t>Серозно-слизистый конъюнктивит сменяется гнойным. </a:t>
            </a:r>
          </a:p>
          <a:p>
            <a:pPr marL="0" indent="0" algn="ctr">
              <a:buNone/>
            </a:pPr>
            <a:r>
              <a:rPr lang="ru-RU" sz="2800" dirty="0"/>
              <a:t>Веки </a:t>
            </a:r>
            <a:r>
              <a:rPr lang="ru-RU" sz="2800" dirty="0" err="1"/>
              <a:t>валикообразно</a:t>
            </a:r>
            <a:r>
              <a:rPr lang="ru-RU" sz="2800" dirty="0"/>
              <a:t> отечны, на слизистой оболочке петехии. </a:t>
            </a:r>
          </a:p>
          <a:p>
            <a:pPr marL="0" indent="0" algn="ctr">
              <a:buNone/>
            </a:pPr>
            <a:r>
              <a:rPr lang="ru-RU" sz="2800" dirty="0"/>
              <a:t>Слизистая оболочка полости носа вначале полосчатая, позднее диффузно покрасневшая, покрыта многочисленными петехиями и слизисто-гнойным секретом, который вытекает из носовых отверстий и засыхает в виде корочек на носовом зеркале. </a:t>
            </a:r>
          </a:p>
          <a:p>
            <a:pPr marL="0" indent="0" algn="ctr">
              <a:buNone/>
            </a:pPr>
            <a:r>
              <a:rPr lang="ru-RU" sz="2800" dirty="0"/>
              <a:t>Животные беспокоятся, сильно чихают и мотают головой из стороны в сторону.</a:t>
            </a:r>
          </a:p>
          <a:p>
            <a:pPr algn="ct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00" y="328092"/>
            <a:ext cx="7239000" cy="1143000"/>
          </a:xfrm>
        </p:spPr>
        <p:txBody>
          <a:bodyPr/>
          <a:lstStyle/>
          <a:p>
            <a:pPr algn="ctr"/>
            <a:r>
              <a:rPr lang="ru-RU" dirty="0"/>
              <a:t>Третья стадия</a:t>
            </a:r>
          </a:p>
        </p:txBody>
      </p:sp>
      <p:sp>
        <p:nvSpPr>
          <p:cNvPr id="3" name="Содержимое 2"/>
          <p:cNvSpPr>
            <a:spLocks noGrp="1"/>
          </p:cNvSpPr>
          <p:nvPr>
            <p:ph idx="1"/>
          </p:nvPr>
        </p:nvSpPr>
        <p:spPr>
          <a:xfrm>
            <a:off x="611560" y="899592"/>
            <a:ext cx="8532440" cy="5958408"/>
          </a:xfrm>
        </p:spPr>
        <p:txBody>
          <a:bodyPr>
            <a:normAutofit lnSpcReduction="10000"/>
          </a:bodyPr>
          <a:lstStyle/>
          <a:p>
            <a:pPr marL="0" indent="0" algn="ctr">
              <a:buNone/>
            </a:pPr>
            <a:r>
              <a:rPr lang="ru-RU" dirty="0"/>
              <a:t>Температура тела нормальная или понижена. </a:t>
            </a:r>
          </a:p>
          <a:p>
            <a:pPr marL="0" indent="0" algn="ctr">
              <a:buNone/>
            </a:pPr>
            <a:r>
              <a:rPr lang="ru-RU" dirty="0"/>
              <a:t>Состояние животных ухудшается.</a:t>
            </a:r>
          </a:p>
          <a:p>
            <a:pPr marL="0" indent="0" algn="ctr">
              <a:buNone/>
            </a:pPr>
            <a:r>
              <a:rPr lang="ru-RU" dirty="0"/>
              <a:t>Появляется </a:t>
            </a:r>
            <a:r>
              <a:rPr lang="ru-RU" dirty="0" err="1"/>
              <a:t>профузная</a:t>
            </a:r>
            <a:r>
              <a:rPr lang="ru-RU" dirty="0"/>
              <a:t> диарея. Водянистые серо-желтого или грязно-коричневого цвета испражнения смешаны со слизью, кровью, обрывками </a:t>
            </a:r>
            <a:r>
              <a:rPr lang="ru-RU" dirty="0" err="1"/>
              <a:t>некротизированого</a:t>
            </a:r>
            <a:r>
              <a:rPr lang="ru-RU" dirty="0"/>
              <a:t> эпителия кишечника. </a:t>
            </a:r>
          </a:p>
          <a:p>
            <a:pPr marL="0" indent="0" algn="ctr">
              <a:buNone/>
            </a:pPr>
            <a:r>
              <a:rPr lang="ru-RU" dirty="0"/>
              <a:t>Акт дефекации происходит непроизвольно, прямая кишка выпячивается наружу. Хвост, задняя часть тела и место нахождения животного загрязнены фекалиями. </a:t>
            </a:r>
          </a:p>
          <a:p>
            <a:pPr marL="0" indent="0" algn="ctr">
              <a:buNone/>
            </a:pPr>
            <a:r>
              <a:rPr lang="ru-RU" dirty="0"/>
              <a:t>Диарея ведет к дегидратации и быстрому исхуданию животного. </a:t>
            </a:r>
          </a:p>
          <a:p>
            <a:pPr marL="0" indent="0" algn="ctr">
              <a:buNone/>
            </a:pPr>
            <a:r>
              <a:rPr lang="ru-RU" dirty="0"/>
              <a:t>Моча выделяется часто и малыми порциями, от желтовато-красного до темно-коричневого цвета (</a:t>
            </a:r>
            <a:r>
              <a:rPr lang="ru-RU" dirty="0" err="1"/>
              <a:t>цвета</a:t>
            </a:r>
            <a:r>
              <a:rPr lang="ru-RU" dirty="0"/>
              <a:t> кофе). </a:t>
            </a:r>
          </a:p>
          <a:p>
            <a:pPr marL="0" indent="0" algn="ctr">
              <a:buNone/>
            </a:pPr>
            <a:r>
              <a:rPr lang="ru-RU" dirty="0"/>
              <a:t>Дыхание учащено до 60-80 в 1 мин, пульс 80-100 уд/мин (слабый, малый, нитевидный). </a:t>
            </a:r>
          </a:p>
          <a:p>
            <a:pPr marL="0" indent="0" algn="ctr">
              <a:buNone/>
            </a:pPr>
            <a:r>
              <a:rPr lang="ru-RU" dirty="0"/>
              <a:t>Наконец полностью обессиленные животные ложатся с распростертыми конечностями, и через 1 ч наступает смерть. </a:t>
            </a:r>
          </a:p>
          <a:p>
            <a:pPr marL="0" indent="0" algn="ctr">
              <a:buNone/>
            </a:pPr>
            <a:r>
              <a:rPr lang="ru-RU" dirty="0"/>
              <a:t>Длительность болезни при остром течении 4...10 дней, </a:t>
            </a:r>
            <a:r>
              <a:rPr lang="ru-RU" dirty="0" err="1"/>
              <a:t>сверхостром</a:t>
            </a:r>
            <a:r>
              <a:rPr lang="ru-RU" dirty="0"/>
              <a:t>— 1-2 дня, </a:t>
            </a:r>
            <a:r>
              <a:rPr lang="ru-RU" dirty="0" err="1"/>
              <a:t>под-остром</a:t>
            </a:r>
            <a:r>
              <a:rPr lang="ru-RU" dirty="0"/>
              <a:t> — 2-3 </a:t>
            </a:r>
            <a:r>
              <a:rPr lang="ru-RU" dirty="0" err="1"/>
              <a:t>нед</a:t>
            </a:r>
            <a:r>
              <a:rPr lang="ru-RU" dirty="0"/>
              <a:t> и более.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0"/>
            <a:ext cx="8604448" cy="6858000"/>
          </a:xfrm>
        </p:spPr>
        <p:txBody>
          <a:bodyPr>
            <a:normAutofit fontScale="92500" lnSpcReduction="10000"/>
          </a:bodyPr>
          <a:lstStyle/>
          <a:p>
            <a:pPr marL="0" indent="0" algn="ctr">
              <a:buNone/>
            </a:pPr>
            <a:r>
              <a:rPr lang="ru-RU" sz="2800" dirty="0"/>
              <a:t>При абортивной форме наблюдают умеренную диарею, слизистая оболочка рта не поражена. Возможна латентная форма, устанавливаемая только серологическими исследованиями. Во многих случаях бывает рецидив латентной инфекции. Известно также, что чума крупного рогатого скота может осложняться </a:t>
            </a:r>
            <a:r>
              <a:rPr lang="ru-RU" sz="2800" dirty="0" err="1"/>
              <a:t>секундарными</a:t>
            </a:r>
            <a:r>
              <a:rPr lang="ru-RU" sz="2800" dirty="0"/>
              <a:t> болезнями и протекать в виде смешанной с пироплазмозом, </a:t>
            </a:r>
            <a:r>
              <a:rPr lang="ru-RU" sz="2800" dirty="0" err="1"/>
              <a:t>трипанозомозом</a:t>
            </a:r>
            <a:r>
              <a:rPr lang="ru-RU" sz="2800" dirty="0"/>
              <a:t> или </a:t>
            </a:r>
            <a:r>
              <a:rPr lang="ru-RU" sz="2800" dirty="0" err="1"/>
              <a:t>эймериозом</a:t>
            </a:r>
            <a:r>
              <a:rPr lang="ru-RU" sz="2800" dirty="0"/>
              <a:t> инфекции.</a:t>
            </a:r>
          </a:p>
          <a:p>
            <a:pPr marL="0" indent="0" algn="ctr">
              <a:buNone/>
            </a:pPr>
            <a:r>
              <a:rPr lang="ru-RU" sz="2800" b="1" dirty="0"/>
              <a:t>У </a:t>
            </a:r>
            <a:r>
              <a:rPr lang="ru-RU" sz="2800" dirty="0"/>
              <a:t>овец и коз болезнь протекает, как правило, легко и проявляется небольшой гипертермией, катаром конъюнктивы и слизистой оболочки носа, учащенным дыханием и сухим кашлем. При тяжелом течении наблюдают общую слабость, желтовато-белое истечение из глаз и носа, кашель, затрудненное дыхание (бронхопневмония), частые выделения жидких, перемешанных со слизью каловых масс зелено-бурого цвета. Сильное исхудание и асфиксия приводят к смерти.</a:t>
            </a:r>
          </a:p>
        </p:txBody>
      </p:sp>
    </p:spTree>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132</TotalTime>
  <Words>1557</Words>
  <Application>Microsoft Office PowerPoint</Application>
  <PresentationFormat>Экран (4:3)</PresentationFormat>
  <Paragraphs>111</Paragraphs>
  <Slides>20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Franklin Gothic Book</vt:lpstr>
      <vt:lpstr>Times New Roman</vt:lpstr>
      <vt:lpstr>Обрезка</vt:lpstr>
      <vt:lpstr>Комплексная диагностика, мероприятия по профилактике и ликвидация Чумы КРС</vt:lpstr>
      <vt:lpstr>Определение </vt:lpstr>
      <vt:lpstr>Возбудитель </vt:lpstr>
      <vt:lpstr>Эпизоотология</vt:lpstr>
      <vt:lpstr>Течение и симптомы</vt:lpstr>
      <vt:lpstr>Первая стадия</vt:lpstr>
      <vt:lpstr>Вторая стадия</vt:lpstr>
      <vt:lpstr>Третья стадия</vt:lpstr>
      <vt:lpstr>Презентация PowerPoint</vt:lpstr>
      <vt:lpstr>Пат. картина</vt:lpstr>
      <vt:lpstr>Презентация PowerPoint</vt:lpstr>
      <vt:lpstr>Диагноз </vt:lpstr>
      <vt:lpstr>Презентация PowerPoint</vt:lpstr>
      <vt:lpstr>Иммунитет и специфическая профилактика</vt:lpstr>
      <vt:lpstr>Профилактика </vt:lpstr>
      <vt:lpstr>Презентация PowerPoint</vt:lpstr>
      <vt:lpstr>Меры борьбы</vt:lpstr>
      <vt:lpstr>По условиям карантина запрещается:</vt:lpstr>
      <vt:lpstr>Мероприятия по ликвидации</vt:lpstr>
      <vt:lpstr>Снятие карантина</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Чума КРС</dc:title>
  <dc:creator>Настя</dc:creator>
  <cp:lastModifiedBy>Полина Шатилова</cp:lastModifiedBy>
  <cp:revision>20</cp:revision>
  <dcterms:created xsi:type="dcterms:W3CDTF">2014-04-19T11:54:56Z</dcterms:created>
  <dcterms:modified xsi:type="dcterms:W3CDTF">2020-04-28T11:59:02Z</dcterms:modified>
</cp:coreProperties>
</file>