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8" r:id="rId7"/>
    <p:sldId id="261" r:id="rId8"/>
    <p:sldId id="262" r:id="rId9"/>
    <p:sldId id="264" r:id="rId10"/>
    <p:sldId id="263" r:id="rId11"/>
    <p:sldId id="265" r:id="rId12"/>
    <p:sldId id="266" r:id="rId13"/>
    <p:sldId id="267"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D0F7C29-D36E-45A9-9B79-7C0813751DBC}" type="datetimeFigureOut">
              <a:rPr lang="ru-RU" smtClean="0"/>
              <a:t>23.05.2020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D0F7C29-D36E-45A9-9B79-7C0813751DBC}" type="datetimeFigureOut">
              <a:rPr lang="ru-RU" smtClean="0"/>
              <a:t>23.05.2020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D0F7C29-D36E-45A9-9B79-7C0813751DBC}" type="datetimeFigureOut">
              <a:rPr lang="ru-RU" smtClean="0"/>
              <a:t>23.05.2020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0F7C29-D36E-45A9-9B79-7C0813751DBC}" type="datetimeFigureOut">
              <a:rPr lang="ru-RU" smtClean="0"/>
              <a:t>23.05.2020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D0F7C29-D36E-45A9-9B79-7C0813751DBC}" type="datetimeFigureOut">
              <a:rPr lang="ru-RU" smtClean="0"/>
              <a:t>23.05.2020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0F7C29-D36E-45A9-9B79-7C0813751DBC}" type="datetimeFigureOut">
              <a:rPr lang="ru-RU" smtClean="0"/>
              <a:t>23.05.2020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D0F7C29-D36E-45A9-9B79-7C0813751DBC}" type="datetimeFigureOut">
              <a:rPr lang="ru-RU" smtClean="0"/>
              <a:t>23.05.2020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DC86653-CF8E-4F03-B220-05E317DB757E}"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D0F7C29-D36E-45A9-9B79-7C0813751DBC}" type="datetimeFigureOut">
              <a:rPr lang="ru-RU" smtClean="0"/>
              <a:t>23.05.2020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DC86653-CF8E-4F03-B220-05E317DB757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F7C29-D36E-45A9-9B79-7C0813751DBC}" type="datetimeFigureOut">
              <a:rPr lang="ru-RU" smtClean="0"/>
              <a:t>23.05.2020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DC86653-CF8E-4F03-B220-05E317DB757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D0F7C29-D36E-45A9-9B79-7C0813751DBC}" type="datetimeFigureOut">
              <a:rPr lang="ru-RU" smtClean="0"/>
              <a:t>23.05.2020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D0F7C29-D36E-45A9-9B79-7C0813751DBC}" type="datetimeFigureOut">
              <a:rPr lang="ru-RU" smtClean="0"/>
              <a:t>23.05.2020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0F7C29-D36E-45A9-9B79-7C0813751DBC}" type="datetimeFigureOut">
              <a:rPr lang="ru-RU" smtClean="0"/>
              <a:t>23.05.2020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DC86653-CF8E-4F03-B220-05E317DB757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411760" y="4725144"/>
            <a:ext cx="6400800" cy="1752600"/>
          </a:xfrm>
        </p:spPr>
        <p:txBody>
          <a:bodyPr>
            <a:normAutofit/>
          </a:bodyPr>
          <a:lstStyle/>
          <a:p>
            <a:pPr algn="r"/>
            <a:r>
              <a:rPr lang="ru-RU" sz="2800" dirty="0" smtClean="0">
                <a:effectLst/>
                <a:latin typeface="Times New Roman" pitchFamily="18" charset="0"/>
                <a:cs typeface="Times New Roman" pitchFamily="18" charset="0"/>
              </a:rPr>
              <a:t>Выполнила: студентка </a:t>
            </a:r>
            <a:r>
              <a:rPr lang="ru-RU" sz="2800" dirty="0" smtClean="0">
                <a:effectLst/>
                <a:latin typeface="Times New Roman" pitchFamily="18" charset="0"/>
                <a:cs typeface="Times New Roman" pitchFamily="18" charset="0"/>
              </a:rPr>
              <a:t>544 </a:t>
            </a:r>
            <a:r>
              <a:rPr lang="ru-RU" sz="2800" dirty="0" smtClean="0">
                <a:effectLst/>
                <a:latin typeface="Times New Roman" pitchFamily="18" charset="0"/>
                <a:cs typeface="Times New Roman" pitchFamily="18" charset="0"/>
              </a:rPr>
              <a:t>группы</a:t>
            </a:r>
          </a:p>
          <a:p>
            <a:pPr algn="r"/>
            <a:r>
              <a:rPr lang="ru-RU" sz="2800" dirty="0" smtClean="0">
                <a:effectLst/>
                <a:latin typeface="Times New Roman" pitchFamily="18" charset="0"/>
                <a:cs typeface="Times New Roman" pitchFamily="18" charset="0"/>
              </a:rPr>
              <a:t>Пьянкова Мария</a:t>
            </a:r>
            <a:endParaRPr lang="ru-RU" sz="2800" b="1" dirty="0">
              <a:effectLst/>
              <a:latin typeface="Times New Roman" pitchFamily="18" charset="0"/>
              <a:cs typeface="Times New Roman" pitchFamily="18" charset="0"/>
            </a:endParaRPr>
          </a:p>
        </p:txBody>
      </p:sp>
      <p:sp>
        <p:nvSpPr>
          <p:cNvPr id="2" name="Заголовок 1"/>
          <p:cNvSpPr>
            <a:spLocks noGrp="1"/>
          </p:cNvSpPr>
          <p:nvPr>
            <p:ph type="ctrTitle"/>
          </p:nvPr>
        </p:nvSpPr>
        <p:spPr>
          <a:xfrm>
            <a:off x="467544" y="404664"/>
            <a:ext cx="8208912" cy="4320480"/>
          </a:xfrm>
        </p:spPr>
        <p:txBody>
          <a:bodyPr/>
          <a:lstStyle/>
          <a:p>
            <a:pPr algn="ctr"/>
            <a:r>
              <a:rPr lang="ru-RU" sz="4400" b="1" dirty="0">
                <a:effectLst/>
                <a:latin typeface="Times New Roman" pitchFamily="18" charset="0"/>
                <a:cs typeface="Times New Roman" pitchFamily="18" charset="0"/>
              </a:rPr>
              <a:t>Комплексная диагностика,  мероприятия по профилактике и </a:t>
            </a:r>
            <a:r>
              <a:rPr lang="ru-RU" sz="4400" b="1" dirty="0" smtClean="0">
                <a:effectLst/>
                <a:latin typeface="Times New Roman" pitchFamily="18" charset="0"/>
                <a:cs typeface="Times New Roman" pitchFamily="18" charset="0"/>
              </a:rPr>
              <a:t>ликвидации контагиозной плевропневмонии крупного рогатого скота</a:t>
            </a:r>
            <a:endParaRPr lang="ru-RU" sz="4400" b="1" dirty="0">
              <a:effectLst/>
              <a:latin typeface="Times New Roman" pitchFamily="18" charset="0"/>
              <a:cs typeface="Times New Roman" pitchFamily="18" charset="0"/>
            </a:endParaRP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95536" y="357166"/>
            <a:ext cx="8462744" cy="6168178"/>
          </a:xfrm>
        </p:spPr>
        <p:txBody>
          <a:bodyPr>
            <a:normAutofit fontScale="92500" lnSpcReduction="10000"/>
          </a:bodyPr>
          <a:lstStyle/>
          <a:p>
            <a:pPr marL="18288" indent="0">
              <a:buNone/>
            </a:pPr>
            <a:r>
              <a:rPr lang="ru-RU" sz="2800" dirty="0" smtClean="0">
                <a:effectLst/>
                <a:latin typeface="Times New Roman" pitchFamily="18" charset="0"/>
                <a:cs typeface="Times New Roman" pitchFamily="18" charset="0"/>
              </a:rPr>
              <a:t>В лабораторию для серологического исследования посылают сыворотку крови. </a:t>
            </a:r>
          </a:p>
          <a:p>
            <a:pPr marL="18288" indent="0">
              <a:buNone/>
            </a:pPr>
            <a:r>
              <a:rPr lang="ru-RU" sz="2800" dirty="0" smtClean="0">
                <a:effectLst/>
                <a:latin typeface="Times New Roman" pitchFamily="18" charset="0"/>
                <a:cs typeface="Times New Roman" pitchFamily="18" charset="0"/>
              </a:rPr>
              <a:t>Для бактериологического (биологического) исследования от павших или убитых животных направляют: 1) при остром течении -- выпот из </a:t>
            </a:r>
            <a:r>
              <a:rPr lang="ru-RU" sz="2800" dirty="0" err="1" smtClean="0">
                <a:effectLst/>
                <a:latin typeface="Times New Roman" pitchFamily="18" charset="0"/>
                <a:cs typeface="Times New Roman" pitchFamily="18" charset="0"/>
              </a:rPr>
              <a:t>междольчатой</a:t>
            </a:r>
            <a:r>
              <a:rPr lang="ru-RU" sz="2800" dirty="0" smtClean="0">
                <a:effectLst/>
                <a:latin typeface="Times New Roman" pitchFamily="18" charset="0"/>
                <a:cs typeface="Times New Roman" pitchFamily="18" charset="0"/>
              </a:rPr>
              <a:t> соединительной ткани легкого, плевральный выпот (взятый стерильно). Одновременно посылают кусочки пораженного легкого размером 4x5 см, консервированные глицерином; 2) при хроническом течении -- кусочки секвестров, не подвергшихся полному распаду (некрозу).</a:t>
            </a:r>
          </a:p>
          <a:p>
            <a:pPr marL="18288" indent="0">
              <a:buNone/>
            </a:pPr>
            <a:r>
              <a:rPr lang="ru-RU" sz="2800" dirty="0" smtClean="0">
                <a:effectLst/>
                <a:latin typeface="Times New Roman" pitchFamily="18" charset="0"/>
                <a:cs typeface="Times New Roman" pitchFamily="18" charset="0"/>
              </a:rPr>
              <a:t>Во всех случаях необходимо посылать средостенные лимфатические узлы (избегая надрезов). Для гистологического исследования направляют зафиксированные патологически измененные легкие или часть их.</a:t>
            </a:r>
          </a:p>
          <a:p>
            <a:endParaRPr lang="ru-RU" dirty="0"/>
          </a:p>
        </p:txBody>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23528" y="404664"/>
            <a:ext cx="8496944" cy="6048672"/>
          </a:xfrm>
        </p:spPr>
        <p:txBody>
          <a:bodyPr>
            <a:noAutofit/>
          </a:bodyPr>
          <a:lstStyle/>
          <a:p>
            <a:pPr marL="18288" indent="0">
              <a:buNone/>
            </a:pPr>
            <a:r>
              <a:rPr lang="ru-RU" sz="2400" dirty="0">
                <a:effectLst/>
                <a:latin typeface="Times New Roman" pitchFamily="18" charset="0"/>
                <a:cs typeface="Times New Roman" pitchFamily="18" charset="0"/>
              </a:rPr>
              <a:t>При отсутствии четких патологоанатомических изменений рекомендуется ставить </a:t>
            </a:r>
            <a:r>
              <a:rPr lang="ru-RU" sz="2400" dirty="0" err="1">
                <a:effectLst/>
                <a:latin typeface="Times New Roman" pitchFamily="18" charset="0"/>
                <a:cs typeface="Times New Roman" pitchFamily="18" charset="0"/>
              </a:rPr>
              <a:t>биопробу</a:t>
            </a:r>
            <a:r>
              <a:rPr lang="ru-RU" sz="2400" dirty="0">
                <a:effectLst/>
                <a:latin typeface="Times New Roman" pitchFamily="18" charset="0"/>
                <a:cs typeface="Times New Roman" pitchFamily="18" charset="0"/>
              </a:rPr>
              <a:t> на 2...3 здоровых телятах из заведомо благополучных хозяйств. </a:t>
            </a:r>
          </a:p>
          <a:p>
            <a:pPr marL="18288" indent="0">
              <a:buNone/>
            </a:pPr>
            <a:r>
              <a:rPr lang="ru-RU" sz="2400" dirty="0" smtClean="0">
                <a:effectLst/>
                <a:latin typeface="Times New Roman" pitchFamily="18" charset="0"/>
                <a:cs typeface="Times New Roman" pitchFamily="18" charset="0"/>
              </a:rPr>
              <a:t>Лечение проводят преимущественно для смягчения тяжелых поствакцинальных реакций. Наряду с физиотерапевтическими средствами и оперативным вмешательством животным, имеющим </a:t>
            </a:r>
            <a:r>
              <a:rPr lang="ru-RU" sz="2400" dirty="0" err="1" smtClean="0">
                <a:effectLst/>
                <a:latin typeface="Times New Roman" pitchFamily="18" charset="0"/>
                <a:cs typeface="Times New Roman" pitchFamily="18" charset="0"/>
              </a:rPr>
              <a:t>поствакцинальные</a:t>
            </a:r>
            <a:r>
              <a:rPr lang="ru-RU" sz="2400" dirty="0" smtClean="0">
                <a:effectLst/>
                <a:latin typeface="Times New Roman" pitchFamily="18" charset="0"/>
                <a:cs typeface="Times New Roman" pitchFamily="18" charset="0"/>
              </a:rPr>
              <a:t> осложнения, внутривенно вводят 10%-ный раствор </a:t>
            </a:r>
            <a:r>
              <a:rPr lang="ru-RU" sz="2400" dirty="0" err="1" smtClean="0">
                <a:effectLst/>
                <a:latin typeface="Times New Roman" pitchFamily="18" charset="0"/>
                <a:cs typeface="Times New Roman" pitchFamily="18" charset="0"/>
              </a:rPr>
              <a:t>неосальварсана</a:t>
            </a:r>
            <a:r>
              <a:rPr lang="ru-RU" sz="2400" dirty="0" smtClean="0">
                <a:effectLst/>
                <a:latin typeface="Times New Roman" pitchFamily="18" charset="0"/>
                <a:cs typeface="Times New Roman" pitchFamily="18" charset="0"/>
              </a:rPr>
              <a:t>, внутривенно или подкожно -- </a:t>
            </a:r>
            <a:r>
              <a:rPr lang="ru-RU" sz="2400" dirty="0" err="1" smtClean="0">
                <a:effectLst/>
                <a:latin typeface="Times New Roman" pitchFamily="18" charset="0"/>
                <a:cs typeface="Times New Roman" pitchFamily="18" charset="0"/>
              </a:rPr>
              <a:t>сульфамезатен-натрий</a:t>
            </a:r>
            <a:r>
              <a:rPr lang="ru-RU" sz="2400" dirty="0" smtClean="0">
                <a:effectLst/>
                <a:latin typeface="Times New Roman" pitchFamily="18" charset="0"/>
                <a:cs typeface="Times New Roman" pitchFamily="18" charset="0"/>
              </a:rPr>
              <a:t>, внутримышечно -- </a:t>
            </a:r>
            <a:r>
              <a:rPr lang="ru-RU" sz="2400" dirty="0" err="1" smtClean="0">
                <a:effectLst/>
                <a:latin typeface="Times New Roman" pitchFamily="18" charset="0"/>
                <a:cs typeface="Times New Roman" pitchFamily="18" charset="0"/>
              </a:rPr>
              <a:t>бронхоциллин</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тилозин</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хлорамфеникол</a:t>
            </a:r>
            <a:r>
              <a:rPr lang="ru-RU" sz="2400" dirty="0" smtClean="0">
                <a:effectLst/>
                <a:latin typeface="Times New Roman" pitchFamily="18" charset="0"/>
                <a:cs typeface="Times New Roman" pitchFamily="18" charset="0"/>
              </a:rPr>
              <a:t> или </a:t>
            </a:r>
            <a:r>
              <a:rPr lang="ru-RU" sz="2400" dirty="0" err="1" smtClean="0">
                <a:effectLst/>
                <a:latin typeface="Times New Roman" pitchFamily="18" charset="0"/>
                <a:cs typeface="Times New Roman" pitchFamily="18" charset="0"/>
              </a:rPr>
              <a:t>спирамицин</a:t>
            </a:r>
            <a:r>
              <a:rPr lang="ru-RU" sz="2400" dirty="0" smtClean="0">
                <a:effectLst/>
                <a:latin typeface="Times New Roman" pitchFamily="18" charset="0"/>
                <a:cs typeface="Times New Roman" pitchFamily="18" charset="0"/>
              </a:rPr>
              <a:t>.</a:t>
            </a:r>
          </a:p>
          <a:p>
            <a:pPr marL="18288" indent="0">
              <a:buNone/>
            </a:pPr>
            <a:r>
              <a:rPr lang="ru-RU" sz="2400" dirty="0" smtClean="0">
                <a:effectLst/>
                <a:latin typeface="Times New Roman" pitchFamily="18" charset="0"/>
                <a:cs typeface="Times New Roman" pitchFamily="18" charset="0"/>
              </a:rPr>
              <a:t>Переболевшие КПП животные приобретают напряженный иммунитет продолжительностью свыше 2 лет.</a:t>
            </a:r>
            <a:endParaRPr lang="ru-RU" sz="2400" dirty="0">
              <a:effectLst/>
              <a:latin typeface="Times New Roman" pitchFamily="18" charset="0"/>
              <a:cs typeface="Times New Roman" pitchFamily="18" charset="0"/>
            </a:endParaRPr>
          </a:p>
        </p:txBody>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lstStyle/>
          <a:p>
            <a:pPr algn="ctr"/>
            <a:r>
              <a:rPr lang="ru-RU" sz="3600" b="1" dirty="0" smtClean="0">
                <a:effectLst/>
                <a:latin typeface="Times New Roman" pitchFamily="18" charset="0"/>
                <a:cs typeface="Times New Roman" pitchFamily="18" charset="0"/>
              </a:rPr>
              <a:t>Профилактика </a:t>
            </a:r>
            <a:endParaRPr lang="ru-RU" sz="3600" b="1" dirty="0">
              <a:effectLst/>
              <a:latin typeface="Times New Roman" pitchFamily="18" charset="0"/>
              <a:cs typeface="Times New Roman" pitchFamily="18" charset="0"/>
            </a:endParaRPr>
          </a:p>
        </p:txBody>
      </p:sp>
      <p:sp>
        <p:nvSpPr>
          <p:cNvPr id="3" name="Содержимое 2"/>
          <p:cNvSpPr>
            <a:spLocks noGrp="1"/>
          </p:cNvSpPr>
          <p:nvPr>
            <p:ph sz="quarter" idx="13"/>
          </p:nvPr>
        </p:nvSpPr>
        <p:spPr>
          <a:xfrm>
            <a:off x="395536" y="1124744"/>
            <a:ext cx="8424936" cy="5400600"/>
          </a:xfrm>
        </p:spPr>
        <p:txBody>
          <a:bodyPr>
            <a:normAutofit/>
          </a:bodyPr>
          <a:lstStyle/>
          <a:p>
            <a:pPr marL="18288" indent="0">
              <a:buNone/>
            </a:pPr>
            <a:r>
              <a:rPr lang="ru-RU" sz="2800" dirty="0" smtClean="0">
                <a:effectLst/>
                <a:latin typeface="Times New Roman" pitchFamily="18" charset="0"/>
                <a:cs typeface="Times New Roman" pitchFamily="18" charset="0"/>
              </a:rPr>
              <a:t>Россия благополучна по КПП, поэтому основное внимание ветеринарной службы сосредоточено на предотвращении заноса возбудителя болезни на территорию нашей страны из-за рубежа.</a:t>
            </a:r>
          </a:p>
          <a:p>
            <a:pPr marL="18288" indent="0">
              <a:buNone/>
            </a:pPr>
            <a:r>
              <a:rPr lang="ru-RU" sz="2800" dirty="0" smtClean="0">
                <a:effectLst/>
                <a:latin typeface="Times New Roman" pitchFamily="18" charset="0"/>
                <a:cs typeface="Times New Roman" pitchFamily="18" charset="0"/>
              </a:rPr>
              <a:t>Чтобы избежать заноса инфекции в благополучные регионы, закупку скота проводят только из благополучных стран и областей или регионов, в которых за последние 6 </a:t>
            </a:r>
            <a:r>
              <a:rPr lang="ru-RU" sz="2800" dirty="0" err="1" smtClean="0">
                <a:effectLst/>
                <a:latin typeface="Times New Roman" pitchFamily="18" charset="0"/>
                <a:cs typeface="Times New Roman" pitchFamily="18" charset="0"/>
              </a:rPr>
              <a:t>мес</a:t>
            </a:r>
            <a:r>
              <a:rPr lang="ru-RU" sz="2800" dirty="0" smtClean="0">
                <a:effectLst/>
                <a:latin typeface="Times New Roman" pitchFamily="18" charset="0"/>
                <a:cs typeface="Times New Roman" pitchFamily="18" charset="0"/>
              </a:rPr>
              <a:t> не было зарегистрировано ни одного случая заболевания КПП. Результаты двукратного с интервалом 2 </a:t>
            </a:r>
            <a:r>
              <a:rPr lang="ru-RU" sz="2800" dirty="0" err="1" smtClean="0">
                <a:effectLst/>
                <a:latin typeface="Times New Roman" pitchFamily="18" charset="0"/>
                <a:cs typeface="Times New Roman" pitchFamily="18" charset="0"/>
              </a:rPr>
              <a:t>мес</a:t>
            </a:r>
            <a:r>
              <a:rPr lang="ru-RU" sz="2800" dirty="0" smtClean="0">
                <a:effectLst/>
                <a:latin typeface="Times New Roman" pitchFamily="18" charset="0"/>
                <a:cs typeface="Times New Roman" pitchFamily="18" charset="0"/>
              </a:rPr>
              <a:t> серологического исследования (РСК) животных перед закупкой должны быть отрицательными.</a:t>
            </a:r>
          </a:p>
          <a:p>
            <a:endParaRPr lang="ru-RU" dirty="0"/>
          </a:p>
        </p:txBody>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lstStyle/>
          <a:p>
            <a:pPr algn="ctr"/>
            <a:r>
              <a:rPr lang="ru-RU" sz="3600" b="1" dirty="0" smtClean="0">
                <a:effectLst/>
                <a:latin typeface="Times New Roman" pitchFamily="18" charset="0"/>
                <a:cs typeface="Times New Roman" pitchFamily="18" charset="0"/>
              </a:rPr>
              <a:t>Меры борьбы</a:t>
            </a:r>
            <a:endParaRPr lang="ru-RU" sz="3600" b="1" dirty="0">
              <a:effectLst/>
              <a:latin typeface="Times New Roman" pitchFamily="18" charset="0"/>
              <a:cs typeface="Times New Roman" pitchFamily="18" charset="0"/>
            </a:endParaRPr>
          </a:p>
        </p:txBody>
      </p:sp>
      <p:sp>
        <p:nvSpPr>
          <p:cNvPr id="3" name="Содержимое 2"/>
          <p:cNvSpPr>
            <a:spLocks noGrp="1"/>
          </p:cNvSpPr>
          <p:nvPr>
            <p:ph sz="quarter" idx="13"/>
          </p:nvPr>
        </p:nvSpPr>
        <p:spPr>
          <a:xfrm>
            <a:off x="251520" y="908720"/>
            <a:ext cx="8572560" cy="5357850"/>
          </a:xfrm>
        </p:spPr>
        <p:txBody>
          <a:bodyPr>
            <a:normAutofit/>
          </a:bodyPr>
          <a:lstStyle/>
          <a:p>
            <a:pPr marL="18288" indent="0">
              <a:buNone/>
            </a:pPr>
            <a:r>
              <a:rPr lang="ru-RU" sz="2800" dirty="0" smtClean="0">
                <a:effectLst/>
                <a:latin typeface="Times New Roman" pitchFamily="18" charset="0"/>
                <a:cs typeface="Times New Roman" pitchFamily="18" charset="0"/>
              </a:rPr>
              <a:t>Успех борьбы с болезнью зависит от длительности и степени ее распространения, своевременного и точного распознавания диагноза, строгого выполнения общих и специфических мероприятий, предусмотренных действующими нормативными документами по борьбе с КПП крупного рогатого скота.</a:t>
            </a:r>
          </a:p>
          <a:p>
            <a:pPr marL="18288" indent="0">
              <a:buNone/>
            </a:pPr>
            <a:r>
              <a:rPr lang="ru-RU" sz="2800" dirty="0" smtClean="0">
                <a:effectLst/>
                <a:latin typeface="Times New Roman" pitchFamily="18" charset="0"/>
                <a:cs typeface="Times New Roman" pitchFamily="18" charset="0"/>
              </a:rPr>
              <a:t>Если заболевание возникло в ранее благополучной стране, то рекомендуется подвергнуть убою в кратчайший срок всех больных, подозрительных по заболеванию и подозреваемых в заражении животных. </a:t>
            </a:r>
            <a:endParaRPr lang="ru-RU" sz="2800" dirty="0">
              <a:effectLst/>
              <a:latin typeface="Times New Roman" pitchFamily="18" charset="0"/>
              <a:cs typeface="Times New Roman" pitchFamily="18" charset="0"/>
            </a:endParaRPr>
          </a:p>
        </p:txBody>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467544" y="476672"/>
            <a:ext cx="8208912" cy="5976663"/>
          </a:xfrm>
        </p:spPr>
        <p:txBody>
          <a:bodyPr>
            <a:normAutofit/>
          </a:bodyPr>
          <a:lstStyle/>
          <a:p>
            <a:pPr marL="18288" indent="0">
              <a:buNone/>
            </a:pPr>
            <a:r>
              <a:rPr lang="ru-RU" sz="2800" dirty="0">
                <a:effectLst/>
                <a:latin typeface="Times New Roman" pitchFamily="18" charset="0"/>
                <a:cs typeface="Times New Roman" pitchFamily="18" charset="0"/>
              </a:rPr>
              <a:t>После тщательной очистки и дезинфекции помещений и мест обитания животных спустя 4 - 6 </a:t>
            </a:r>
            <a:r>
              <a:rPr lang="ru-RU" sz="2800" dirty="0" err="1">
                <a:effectLst/>
                <a:latin typeface="Times New Roman" pitchFamily="18" charset="0"/>
                <a:cs typeface="Times New Roman" pitchFamily="18" charset="0"/>
              </a:rPr>
              <a:t>мес</a:t>
            </a:r>
            <a:r>
              <a:rPr lang="ru-RU" sz="2800" dirty="0">
                <a:effectLst/>
                <a:latin typeface="Times New Roman" pitchFamily="18" charset="0"/>
                <a:cs typeface="Times New Roman" pitchFamily="18" charset="0"/>
              </a:rPr>
              <a:t> допускается завоз здоровых животных.</a:t>
            </a:r>
          </a:p>
          <a:p>
            <a:pPr marL="18288" indent="0">
              <a:buNone/>
            </a:pPr>
            <a:r>
              <a:rPr lang="ru-RU" sz="2800" dirty="0">
                <a:effectLst/>
                <a:latin typeface="Times New Roman" pitchFamily="18" charset="0"/>
                <a:cs typeface="Times New Roman" pitchFamily="18" charset="0"/>
              </a:rPr>
              <a:t>Согласно Международному ветеринарно-санитарному кодексу МЭБ (1968)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 что практиковался вынужденный убой больных, инфицированных и подозреваемых в заражении животных.</a:t>
            </a:r>
          </a:p>
          <a:p>
            <a:pPr marL="18288" indent="0">
              <a:buNone/>
            </a:pPr>
            <a:endParaRPr lang="ru-RU" dirty="0"/>
          </a:p>
        </p:txBody>
      </p:sp>
    </p:spTree>
    <p:extLst>
      <p:ext uri="{BB962C8B-B14F-4D97-AF65-F5344CB8AC3E}">
        <p14:creationId xmlns:p14="http://schemas.microsoft.com/office/powerpoint/2010/main" val="355546527"/>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1619672" y="1124744"/>
            <a:ext cx="6096000" cy="3657599"/>
          </a:xfrm>
        </p:spPr>
        <p:txBody>
          <a:bodyPr>
            <a:normAutofit/>
          </a:bodyPr>
          <a:lstStyle/>
          <a:p>
            <a:pPr marL="18288" indent="0" algn="ctr">
              <a:buNone/>
            </a:pPr>
            <a:r>
              <a:rPr lang="ru-RU" sz="4400" dirty="0" smtClean="0"/>
              <a:t>Спасибо за внимание!</a:t>
            </a:r>
            <a:endParaRPr lang="ru-RU" sz="4400" dirty="0"/>
          </a:p>
        </p:txBody>
      </p:sp>
    </p:spTree>
    <p:extLst>
      <p:ext uri="{BB962C8B-B14F-4D97-AF65-F5344CB8AC3E}">
        <p14:creationId xmlns:p14="http://schemas.microsoft.com/office/powerpoint/2010/main" val="385039455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457200" y="548680"/>
            <a:ext cx="8229600" cy="5760680"/>
          </a:xfrm>
        </p:spPr>
        <p:txBody>
          <a:bodyPr>
            <a:normAutofit lnSpcReduction="10000"/>
          </a:bodyPr>
          <a:lstStyle/>
          <a:p>
            <a:pPr marL="18288" indent="0">
              <a:buNone/>
            </a:pPr>
            <a:r>
              <a:rPr lang="ru-RU" sz="3600" i="1" dirty="0" smtClean="0">
                <a:effectLst/>
                <a:latin typeface="Times New Roman" pitchFamily="18" charset="0"/>
                <a:cs typeface="Times New Roman" pitchFamily="18" charset="0"/>
              </a:rPr>
              <a:t>Контагиозная плевропневмония крупного рогатого скота </a:t>
            </a:r>
            <a:r>
              <a:rPr lang="ru-RU" sz="3200" dirty="0" smtClean="0">
                <a:effectLst/>
                <a:latin typeface="Times New Roman" pitchFamily="18" charset="0"/>
                <a:cs typeface="Times New Roman" pitchFamily="18" charset="0"/>
              </a:rPr>
              <a:t>(</a:t>
            </a:r>
            <a:r>
              <a:rPr lang="ru-RU" sz="3200" dirty="0" err="1" smtClean="0">
                <a:effectLst/>
                <a:latin typeface="Times New Roman" pitchFamily="18" charset="0"/>
                <a:cs typeface="Times New Roman" pitchFamily="18" charset="0"/>
              </a:rPr>
              <a:t>Pleuropneumonia</a:t>
            </a:r>
            <a:r>
              <a:rPr lang="ru-RU" sz="3200" dirty="0" smtClean="0">
                <a:effectLst/>
                <a:latin typeface="Times New Roman" pitchFamily="18" charset="0"/>
                <a:cs typeface="Times New Roman" pitchFamily="18" charset="0"/>
              </a:rPr>
              <a:t> </a:t>
            </a:r>
            <a:r>
              <a:rPr lang="ru-RU" sz="3200" dirty="0" err="1" smtClean="0">
                <a:effectLst/>
                <a:latin typeface="Times New Roman" pitchFamily="18" charset="0"/>
                <a:cs typeface="Times New Roman" pitchFamily="18" charset="0"/>
              </a:rPr>
              <a:t>contagiosa</a:t>
            </a:r>
            <a:r>
              <a:rPr lang="ru-RU" sz="3200" dirty="0" smtClean="0">
                <a:effectLst/>
                <a:latin typeface="Times New Roman" pitchFamily="18" charset="0"/>
                <a:cs typeface="Times New Roman" pitchFamily="18" charset="0"/>
              </a:rPr>
              <a:t> </a:t>
            </a:r>
            <a:r>
              <a:rPr lang="ru-RU" sz="3200" dirty="0" err="1" smtClean="0">
                <a:effectLst/>
                <a:latin typeface="Times New Roman" pitchFamily="18" charset="0"/>
                <a:cs typeface="Times New Roman" pitchFamily="18" charset="0"/>
              </a:rPr>
              <a:t>bovum</a:t>
            </a:r>
            <a:r>
              <a:rPr lang="ru-RU" sz="3200" dirty="0" smtClean="0">
                <a:effectLst/>
                <a:latin typeface="Times New Roman" pitchFamily="18" charset="0"/>
                <a:cs typeface="Times New Roman" pitchFamily="18" charset="0"/>
              </a:rPr>
              <a:t>; повальное воспаление легких, </a:t>
            </a:r>
            <a:r>
              <a:rPr lang="ru-RU" sz="3200" dirty="0" err="1" smtClean="0">
                <a:effectLst/>
                <a:latin typeface="Times New Roman" pitchFamily="18" charset="0"/>
                <a:cs typeface="Times New Roman" pitchFamily="18" charset="0"/>
              </a:rPr>
              <a:t>перипневмония</a:t>
            </a:r>
            <a:r>
              <a:rPr lang="ru-RU" sz="3200" dirty="0" smtClean="0">
                <a:effectLst/>
                <a:latin typeface="Times New Roman" pitchFamily="18" charset="0"/>
                <a:cs typeface="Times New Roman" pitchFamily="18" charset="0"/>
              </a:rPr>
              <a:t>) -- </a:t>
            </a:r>
            <a:r>
              <a:rPr lang="ru-RU" sz="3200" dirty="0" err="1" smtClean="0">
                <a:effectLst/>
                <a:latin typeface="Times New Roman" pitchFamily="18" charset="0"/>
                <a:cs typeface="Times New Roman" pitchFamily="18" charset="0"/>
              </a:rPr>
              <a:t>высококонтагиозная</a:t>
            </a:r>
            <a:r>
              <a:rPr lang="ru-RU" sz="3200" dirty="0" smtClean="0">
                <a:effectLst/>
                <a:latin typeface="Times New Roman" pitchFamily="18" charset="0"/>
                <a:cs typeface="Times New Roman" pitchFamily="18" charset="0"/>
              </a:rPr>
              <a:t> болезнь, характеризующаяся лихорадкой, фибринозной интерстициальной пневмонией, серозно-фибринозным плевритом с последующим образованием анемических некрозов и секвестров в легких, скоплением большого количества экссудата в грудной полости.</a:t>
            </a:r>
            <a:endParaRPr lang="ru-RU" sz="3200" dirty="0">
              <a:effectLst/>
              <a:latin typeface="Times New Roman" pitchFamily="18" charset="0"/>
              <a:cs typeface="Times New Roman" pitchFamily="18" charset="0"/>
            </a:endParaRP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539552" y="476672"/>
            <a:ext cx="8064896" cy="5976663"/>
          </a:xfrm>
        </p:spPr>
        <p:txBody>
          <a:bodyPr>
            <a:normAutofit fontScale="92500" lnSpcReduction="20000"/>
          </a:bodyPr>
          <a:lstStyle/>
          <a:p>
            <a:pPr marL="0">
              <a:spcBef>
                <a:spcPts val="0"/>
              </a:spcBef>
              <a:buNone/>
            </a:pPr>
            <a:r>
              <a:rPr lang="ru-RU" sz="3900" b="1" i="1" dirty="0" smtClean="0">
                <a:effectLst/>
                <a:latin typeface="Times New Roman" pitchFamily="18" charset="0"/>
                <a:cs typeface="Times New Roman" pitchFamily="18" charset="0"/>
              </a:rPr>
              <a:t>Возбудитель</a:t>
            </a:r>
            <a:r>
              <a:rPr lang="ru-RU" sz="3600" dirty="0" smtClean="0">
                <a:effectLst/>
                <a:latin typeface="Times New Roman" pitchFamily="18" charset="0"/>
                <a:cs typeface="Times New Roman" pitchFamily="18" charset="0"/>
              </a:rPr>
              <a:t> — </a:t>
            </a:r>
            <a:r>
              <a:rPr lang="en-US" sz="3600" dirty="0" err="1" smtClean="0">
                <a:effectLst/>
                <a:latin typeface="Times New Roman" pitchFamily="18" charset="0"/>
                <a:cs typeface="Times New Roman" pitchFamily="18" charset="0"/>
              </a:rPr>
              <a:t>Mycoplasma</a:t>
            </a:r>
            <a:r>
              <a:rPr lang="en-US" sz="3600" dirty="0" smtClean="0">
                <a:effectLst/>
                <a:latin typeface="Times New Roman" pitchFamily="18" charset="0"/>
                <a:cs typeface="Times New Roman" pitchFamily="18" charset="0"/>
              </a:rPr>
              <a:t> </a:t>
            </a:r>
            <a:r>
              <a:rPr lang="en-US" sz="3600" dirty="0" err="1" smtClean="0">
                <a:effectLst/>
                <a:latin typeface="Times New Roman" pitchFamily="18" charset="0"/>
                <a:cs typeface="Times New Roman" pitchFamily="18" charset="0"/>
              </a:rPr>
              <a:t>mycoides</a:t>
            </a:r>
            <a:r>
              <a:rPr lang="en-US" sz="3600" dirty="0" smtClean="0">
                <a:effectLst/>
                <a:latin typeface="Times New Roman" pitchFamily="18" charset="0"/>
                <a:cs typeface="Times New Roman" pitchFamily="18" charset="0"/>
              </a:rPr>
              <a:t> var. </a:t>
            </a:r>
            <a:r>
              <a:rPr lang="en-US" sz="3600" dirty="0" err="1" smtClean="0">
                <a:effectLst/>
                <a:latin typeface="Times New Roman" pitchFamily="18" charset="0"/>
                <a:cs typeface="Times New Roman" pitchFamily="18" charset="0"/>
              </a:rPr>
              <a:t>mycoides</a:t>
            </a:r>
            <a:r>
              <a:rPr lang="en-US"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п</a:t>
            </a:r>
            <a:r>
              <a:rPr lang="en-US" sz="3600" dirty="0" smtClean="0">
                <a:effectLst/>
                <a:latin typeface="Times New Roman" pitchFamily="18" charset="0"/>
                <a:cs typeface="Times New Roman" pitchFamily="18" charset="0"/>
              </a:rPr>
              <a:t>o </a:t>
            </a:r>
            <a:r>
              <a:rPr lang="ru-RU" sz="3600" dirty="0" smtClean="0">
                <a:effectLst/>
                <a:latin typeface="Times New Roman" pitchFamily="18" charset="0"/>
                <a:cs typeface="Times New Roman" pitchFamily="18" charset="0"/>
              </a:rPr>
              <a:t>современной классификации относится к классу </a:t>
            </a:r>
            <a:r>
              <a:rPr lang="en-US" sz="3600" dirty="0" err="1" smtClean="0">
                <a:effectLst/>
                <a:latin typeface="Times New Roman" pitchFamily="18" charset="0"/>
                <a:cs typeface="Times New Roman" pitchFamily="18" charset="0"/>
              </a:rPr>
              <a:t>Mollicutes</a:t>
            </a:r>
            <a:r>
              <a:rPr lang="en-US" sz="3600" dirty="0" smtClean="0">
                <a:effectLst/>
                <a:latin typeface="Times New Roman" pitchFamily="18" charset="0"/>
                <a:cs typeface="Times New Roman" pitchFamily="18" charset="0"/>
              </a:rPr>
              <a:t>, </a:t>
            </a:r>
            <a:r>
              <a:rPr lang="ru-RU" sz="3600" dirty="0" smtClean="0">
                <a:effectLst/>
                <a:latin typeface="Times New Roman" pitchFamily="18" charset="0"/>
                <a:cs typeface="Times New Roman" pitchFamily="18" charset="0"/>
              </a:rPr>
              <a:t>роду </a:t>
            </a:r>
            <a:r>
              <a:rPr lang="en-US" sz="3600" dirty="0" smtClean="0">
                <a:effectLst/>
                <a:latin typeface="Times New Roman" pitchFamily="18" charset="0"/>
                <a:cs typeface="Times New Roman" pitchFamily="18" charset="0"/>
              </a:rPr>
              <a:t>Mycoplasma.</a:t>
            </a:r>
            <a:endParaRPr lang="ru-RU" sz="3600" dirty="0" smtClean="0">
              <a:effectLst/>
              <a:latin typeface="Times New Roman" pitchFamily="18" charset="0"/>
              <a:cs typeface="Times New Roman" pitchFamily="18" charset="0"/>
            </a:endParaRPr>
          </a:p>
          <a:p>
            <a:pPr marL="0">
              <a:spcBef>
                <a:spcPts val="0"/>
              </a:spcBef>
              <a:buNone/>
            </a:pPr>
            <a:r>
              <a:rPr lang="ru-RU" sz="3600" dirty="0">
                <a:effectLst/>
                <a:latin typeface="Times New Roman" pitchFamily="18" charset="0"/>
                <a:cs typeface="Times New Roman" pitchFamily="18" charset="0"/>
              </a:rPr>
              <a:t>И</a:t>
            </a:r>
            <a:r>
              <a:rPr lang="ru-RU" sz="3600" dirty="0" smtClean="0">
                <a:effectLst/>
                <a:latin typeface="Times New Roman" pitchFamily="18" charset="0"/>
                <a:cs typeface="Times New Roman" pitchFamily="18" charset="0"/>
              </a:rPr>
              <a:t>меет </a:t>
            </a:r>
            <a:r>
              <a:rPr lang="ru-RU" sz="3600" dirty="0" err="1" smtClean="0">
                <a:effectLst/>
                <a:latin typeface="Times New Roman" pitchFamily="18" charset="0"/>
                <a:cs typeface="Times New Roman" pitchFamily="18" charset="0"/>
              </a:rPr>
              <a:t>кокковидную</a:t>
            </a:r>
            <a:r>
              <a:rPr lang="ru-RU" sz="3600" dirty="0">
                <a:effectLst/>
                <a:latin typeface="Times New Roman" pitchFamily="18" charset="0"/>
                <a:cs typeface="Times New Roman" pitchFamily="18" charset="0"/>
              </a:rPr>
              <a:t>, диплококковую, нитевидную, ветвящуюся, звездчатую и другие формы. Возбудитель КПП лишен клеточной стенки, присущей бактериям, и окружен лишь трехслойной цитоплазматической мембраной. Микроб неподвижный, грамотрицательный, хорошо окрашивается анилиновыми красителями, аэроб.</a:t>
            </a:r>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457200" y="428604"/>
            <a:ext cx="8229600" cy="6240756"/>
          </a:xfrm>
        </p:spPr>
        <p:txBody>
          <a:bodyPr>
            <a:normAutofit fontScale="92500" lnSpcReduction="10000"/>
          </a:bodyPr>
          <a:lstStyle/>
          <a:p>
            <a:pPr marL="18288" indent="0" algn="ctr">
              <a:buNone/>
            </a:pPr>
            <a:r>
              <a:rPr lang="ru-RU" sz="3600" b="1" dirty="0" smtClean="0">
                <a:effectLst/>
                <a:latin typeface="Times New Roman" pitchFamily="18" charset="0"/>
                <a:cs typeface="Times New Roman" pitchFamily="18" charset="0"/>
              </a:rPr>
              <a:t>Эпизоотологические данные</a:t>
            </a:r>
          </a:p>
          <a:p>
            <a:pPr marL="18288" indent="0">
              <a:buNone/>
            </a:pPr>
            <a:r>
              <a:rPr lang="ru-RU" sz="2800" dirty="0" smtClean="0">
                <a:effectLst/>
                <a:latin typeface="Times New Roman" pitchFamily="18" charset="0"/>
                <a:cs typeface="Times New Roman" pitchFamily="18" charset="0"/>
              </a:rPr>
              <a:t>В естественных условиях восприимчив крупный рогатый скот, в том числе буйволы, яки, бизоны, зебу. </a:t>
            </a:r>
          </a:p>
          <a:p>
            <a:pPr marL="18288" indent="0">
              <a:buNone/>
            </a:pPr>
            <a:r>
              <a:rPr lang="ru-RU" sz="2800" dirty="0" smtClean="0">
                <a:effectLst/>
                <a:latin typeface="Times New Roman" pitchFamily="18" charset="0"/>
                <a:cs typeface="Times New Roman" pitchFamily="18" charset="0"/>
              </a:rPr>
              <a:t>Источник возбудителя инфекции - больные животные, особенно хронически больные, у которых могут отсутствовать типичные клинические признаки болезни. </a:t>
            </a:r>
          </a:p>
          <a:p>
            <a:pPr marL="18288" indent="0">
              <a:buNone/>
            </a:pPr>
            <a:r>
              <a:rPr lang="ru-RU" sz="2800" dirty="0" smtClean="0">
                <a:effectLst/>
                <a:latin typeface="Times New Roman" pitchFamily="18" charset="0"/>
                <a:cs typeface="Times New Roman" pitchFamily="18" charset="0"/>
              </a:rPr>
              <a:t>Заражение происходит даже при кратковременном контакте больных и здоровых животных. </a:t>
            </a:r>
          </a:p>
          <a:p>
            <a:pPr marL="18288" indent="0">
              <a:buNone/>
            </a:pPr>
            <a:r>
              <a:rPr lang="ru-RU" sz="2800" dirty="0" smtClean="0">
                <a:effectLst/>
                <a:latin typeface="Times New Roman" pitchFamily="18" charset="0"/>
                <a:cs typeface="Times New Roman" pitchFamily="18" charset="0"/>
              </a:rPr>
              <a:t>Возбудитель болезни выделяется из организма больного животного с истечением из носа, каплями слизи при кашле, реже с мочой, молоком и околоплодной жидкостью. </a:t>
            </a:r>
            <a:r>
              <a:rPr lang="ru-RU" sz="2800" dirty="0" err="1" smtClean="0">
                <a:effectLst/>
                <a:latin typeface="Times New Roman" pitchFamily="18" charset="0"/>
                <a:cs typeface="Times New Roman" pitchFamily="18" charset="0"/>
              </a:rPr>
              <a:t>Бронхогенный</a:t>
            </a:r>
            <a:r>
              <a:rPr lang="ru-RU" sz="2800" dirty="0" smtClean="0">
                <a:effectLst/>
                <a:latin typeface="Times New Roman" pitchFamily="18" charset="0"/>
                <a:cs typeface="Times New Roman" pitchFamily="18" charset="0"/>
              </a:rPr>
              <a:t> путь распространения возбудителя в организме - наиболее вероятный. </a:t>
            </a:r>
          </a:p>
          <a:p>
            <a:pPr marL="18288" indent="0">
              <a:buNone/>
            </a:pPr>
            <a:r>
              <a:rPr lang="ru-RU" sz="2800" dirty="0" smtClean="0">
                <a:effectLst/>
                <a:latin typeface="Times New Roman" pitchFamily="18" charset="0"/>
                <a:cs typeface="Times New Roman" pitchFamily="18" charset="0"/>
              </a:rPr>
              <a:t>Эпизоотия может длиться годами.</a:t>
            </a:r>
            <a:endParaRPr lang="ru-RU" sz="2800" dirty="0">
              <a:effectLst/>
              <a:latin typeface="Times New Roman" pitchFamily="18" charset="0"/>
              <a:cs typeface="Times New Roman" pitchFamily="18" charset="0"/>
            </a:endParaRP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23528" y="332656"/>
            <a:ext cx="8496944" cy="6192688"/>
          </a:xfrm>
        </p:spPr>
        <p:txBody>
          <a:bodyPr>
            <a:normAutofit fontScale="92500" lnSpcReduction="20000"/>
          </a:bodyPr>
          <a:lstStyle/>
          <a:p>
            <a:pPr algn="ctr">
              <a:buNone/>
            </a:pPr>
            <a:r>
              <a:rPr lang="ru-RU" sz="4600" b="1" dirty="0" smtClean="0">
                <a:effectLst/>
                <a:latin typeface="Times New Roman" pitchFamily="18" charset="0"/>
                <a:cs typeface="Times New Roman" pitchFamily="18" charset="0"/>
              </a:rPr>
              <a:t>Клинические признаки</a:t>
            </a:r>
            <a:r>
              <a:rPr lang="ru-RU" dirty="0" smtClean="0"/>
              <a:t>	</a:t>
            </a:r>
          </a:p>
          <a:p>
            <a:pPr>
              <a:buNone/>
            </a:pPr>
            <a:r>
              <a:rPr lang="ru-RU" sz="2600" dirty="0" smtClean="0">
                <a:effectLst/>
                <a:latin typeface="Times New Roman" pitchFamily="18" charset="0"/>
                <a:cs typeface="Times New Roman" pitchFamily="18" charset="0"/>
              </a:rPr>
              <a:t>Инкубационный период 2-4 </a:t>
            </a:r>
            <a:r>
              <a:rPr lang="ru-RU" sz="2600" dirty="0" err="1" smtClean="0">
                <a:effectLst/>
                <a:latin typeface="Times New Roman" pitchFamily="18" charset="0"/>
                <a:cs typeface="Times New Roman" pitchFamily="18" charset="0"/>
              </a:rPr>
              <a:t>нед</a:t>
            </a:r>
            <a:r>
              <a:rPr lang="ru-RU" sz="2600" dirty="0" smtClean="0">
                <a:effectLst/>
                <a:latin typeface="Times New Roman" pitchFamily="18" charset="0"/>
                <a:cs typeface="Times New Roman" pitchFamily="18" charset="0"/>
              </a:rPr>
              <a:t>. </a:t>
            </a:r>
          </a:p>
          <a:p>
            <a:pPr>
              <a:buNone/>
            </a:pPr>
            <a:r>
              <a:rPr lang="ru-RU" sz="2600" dirty="0" smtClean="0">
                <a:effectLst/>
                <a:latin typeface="Times New Roman" pitchFamily="18" charset="0"/>
                <a:cs typeface="Times New Roman" pitchFamily="18" charset="0"/>
              </a:rPr>
              <a:t>	Различают:</a:t>
            </a:r>
          </a:p>
          <a:p>
            <a:pPr>
              <a:buFont typeface="Arial" pitchFamily="34" charset="0"/>
              <a:buChar char="•"/>
            </a:pPr>
            <a:r>
              <a:rPr lang="ru-RU" sz="2600" dirty="0" err="1" smtClean="0">
                <a:effectLst/>
                <a:latin typeface="Times New Roman" pitchFamily="18" charset="0"/>
                <a:cs typeface="Times New Roman" pitchFamily="18" charset="0"/>
              </a:rPr>
              <a:t>Сверхострое</a:t>
            </a:r>
            <a:r>
              <a:rPr lang="ru-RU" sz="2600" dirty="0" smtClean="0">
                <a:effectLst/>
                <a:latin typeface="Times New Roman" pitchFamily="18" charset="0"/>
                <a:cs typeface="Times New Roman" pitchFamily="18" charset="0"/>
              </a:rPr>
              <a:t>; </a:t>
            </a:r>
          </a:p>
          <a:p>
            <a:pPr>
              <a:buFont typeface="Arial" pitchFamily="34" charset="0"/>
              <a:buChar char="•"/>
            </a:pPr>
            <a:r>
              <a:rPr lang="ru-RU" sz="2600" dirty="0" smtClean="0">
                <a:effectLst/>
                <a:latin typeface="Times New Roman" pitchFamily="18" charset="0"/>
                <a:cs typeface="Times New Roman" pitchFamily="18" charset="0"/>
              </a:rPr>
              <a:t>Острое; </a:t>
            </a:r>
          </a:p>
          <a:p>
            <a:pPr>
              <a:buFont typeface="Arial" pitchFamily="34" charset="0"/>
              <a:buChar char="•"/>
            </a:pPr>
            <a:r>
              <a:rPr lang="ru-RU" sz="2600" dirty="0" err="1" smtClean="0">
                <a:effectLst/>
                <a:latin typeface="Times New Roman" pitchFamily="18" charset="0"/>
                <a:cs typeface="Times New Roman" pitchFamily="18" charset="0"/>
              </a:rPr>
              <a:t>Подострое</a:t>
            </a:r>
            <a:r>
              <a:rPr lang="ru-RU" sz="2600" dirty="0" smtClean="0">
                <a:effectLst/>
                <a:latin typeface="Times New Roman" pitchFamily="18" charset="0"/>
                <a:cs typeface="Times New Roman" pitchFamily="18" charset="0"/>
              </a:rPr>
              <a:t>; </a:t>
            </a:r>
          </a:p>
          <a:p>
            <a:pPr>
              <a:buFont typeface="Arial" pitchFamily="34" charset="0"/>
              <a:buChar char="•"/>
            </a:pPr>
            <a:r>
              <a:rPr lang="ru-RU" sz="2600" dirty="0" smtClean="0">
                <a:effectLst/>
                <a:latin typeface="Times New Roman" pitchFamily="18" charset="0"/>
                <a:cs typeface="Times New Roman" pitchFamily="18" charset="0"/>
              </a:rPr>
              <a:t>хроническое течение;  </a:t>
            </a:r>
          </a:p>
          <a:p>
            <a:pPr>
              <a:buFont typeface="Arial" pitchFamily="34" charset="0"/>
              <a:buChar char="•"/>
            </a:pPr>
            <a:r>
              <a:rPr lang="ru-RU" sz="2600" dirty="0" smtClean="0">
                <a:effectLst/>
                <a:latin typeface="Times New Roman" pitchFamily="18" charset="0"/>
                <a:cs typeface="Times New Roman" pitchFamily="18" charset="0"/>
              </a:rPr>
              <a:t>атипичную форму. </a:t>
            </a:r>
          </a:p>
          <a:p>
            <a:pPr marL="18288" indent="0">
              <a:buNone/>
            </a:pPr>
            <a:r>
              <a:rPr lang="ru-RU" sz="2600" dirty="0" smtClean="0">
                <a:effectLst/>
                <a:latin typeface="Times New Roman" pitchFamily="18" charset="0"/>
                <a:cs typeface="Times New Roman" pitchFamily="18" charset="0"/>
              </a:rPr>
              <a:t>При </a:t>
            </a:r>
            <a:r>
              <a:rPr lang="ru-RU" sz="2600" dirty="0">
                <a:effectLst/>
                <a:latin typeface="Times New Roman" pitchFamily="18" charset="0"/>
                <a:cs typeface="Times New Roman" pitchFamily="18" charset="0"/>
              </a:rPr>
              <a:t>сверхостром течении резко выражены признаки поражения плевры (экссудативный плеврит) или лёгких. Дыхание затруднено, прерывисто, возникает кашель. Температура тела выше 41°C. Аппетит отсутствует, жвачка прекращается, развивается диарея. Животные погибают на 2-8-е сутки. </a:t>
            </a:r>
          </a:p>
          <a:p>
            <a:pPr>
              <a:buFont typeface="Arial" pitchFamily="34" charset="0"/>
              <a:buChar char="•"/>
            </a:pPr>
            <a:endParaRPr lang="ru-RU" sz="2600" dirty="0" smtClean="0">
              <a:effectLst/>
              <a:latin typeface="Times New Roman" pitchFamily="18" charset="0"/>
              <a:cs typeface="Times New Roman" pitchFamily="18" charset="0"/>
            </a:endParaRPr>
          </a:p>
          <a:p>
            <a:pPr>
              <a:buNone/>
            </a:pPr>
            <a:r>
              <a:rPr lang="ru-RU" dirty="0" smtClean="0"/>
              <a:t>		</a:t>
            </a:r>
            <a:endParaRPr lang="ru-RU" dirty="0"/>
          </a:p>
        </p:txBody>
      </p:sp>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95536" y="404665"/>
            <a:ext cx="8424936" cy="6120680"/>
          </a:xfrm>
        </p:spPr>
        <p:txBody>
          <a:bodyPr>
            <a:normAutofit/>
          </a:bodyPr>
          <a:lstStyle/>
          <a:p>
            <a:pPr marL="18288" indent="0">
              <a:buNone/>
            </a:pPr>
            <a:r>
              <a:rPr lang="ru-RU" dirty="0" smtClean="0">
                <a:effectLst/>
                <a:latin typeface="Times New Roman" pitchFamily="18" charset="0"/>
                <a:cs typeface="Times New Roman" pitchFamily="18" charset="0"/>
              </a:rPr>
              <a:t>При </a:t>
            </a:r>
            <a:r>
              <a:rPr lang="ru-RU" dirty="0">
                <a:effectLst/>
                <a:latin typeface="Times New Roman" pitchFamily="18" charset="0"/>
                <a:cs typeface="Times New Roman" pitchFamily="18" charset="0"/>
              </a:rPr>
              <a:t>остром течении отмечают период, характеризующийся кашлем, невысоким подъёмом температуры тела. Затем температура поднимается до 42°C (лихорадка, как правило, постоянного и реже ремитирующего типа). Дыхание учащённое, поверхностное. Сердечный толчок стучащий, пульс слабый. Животное болезненно реагирует на надавливание в области межрёберных промежутков и позвоночника. Общее состояние животного ухудшается, отмечают потерю аппетита, снижение удоя. Кашель, вначале сухой, короткий, болезненный, затем становится сильным, глухим, влажным. Перкуссией выявляется притупление, при аускультации не обнаруживают дыхательных шумов. Поражение плевры сопровождается шумами трения, при наличии каверн в лёгких слышен звук падающей капли. Наблюдают двустороннее истечение из носовой полости. На нижней поверхности грудной клетки и конечностях появляются отёки. Отмечается также запор, сменяющийся поносом. Больные животные погибают через 14-28 </a:t>
            </a:r>
            <a:r>
              <a:rPr lang="ru-RU" dirty="0" err="1">
                <a:effectLst/>
                <a:latin typeface="Times New Roman" pitchFamily="18" charset="0"/>
                <a:cs typeface="Times New Roman" pitchFamily="18" charset="0"/>
              </a:rPr>
              <a:t>сут</a:t>
            </a:r>
            <a:r>
              <a:rPr lang="ru-RU" dirty="0">
                <a:effectLst/>
                <a:latin typeface="Times New Roman" pitchFamily="18" charset="0"/>
                <a:cs typeface="Times New Roman" pitchFamily="18" charset="0"/>
              </a:rPr>
              <a:t>. Иногда процесс принимает подострое или хроническое течение. </a:t>
            </a:r>
          </a:p>
          <a:p>
            <a:pPr marL="18288" indent="0">
              <a:buNone/>
            </a:pPr>
            <a:endParaRPr lang="ru-RU" dirty="0"/>
          </a:p>
        </p:txBody>
      </p:sp>
    </p:spTree>
    <p:extLst>
      <p:ext uri="{BB962C8B-B14F-4D97-AF65-F5344CB8AC3E}">
        <p14:creationId xmlns:p14="http://schemas.microsoft.com/office/powerpoint/2010/main" val="298072507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23528" y="404664"/>
            <a:ext cx="8496944" cy="6120680"/>
          </a:xfrm>
        </p:spPr>
        <p:txBody>
          <a:bodyPr>
            <a:normAutofit lnSpcReduction="10000"/>
          </a:bodyPr>
          <a:lstStyle/>
          <a:p>
            <a:pPr marL="0">
              <a:spcBef>
                <a:spcPts val="0"/>
              </a:spcBef>
              <a:buNone/>
            </a:pPr>
            <a:r>
              <a:rPr lang="ru-RU" sz="2800" dirty="0" smtClean="0">
                <a:effectLst/>
                <a:latin typeface="Times New Roman" pitchFamily="18" charset="0"/>
                <a:cs typeface="Times New Roman" pitchFamily="18" charset="0"/>
              </a:rPr>
              <a:t>При подостром течении болезнь проявляется редким кашлем, диареей, лихорадкой. </a:t>
            </a:r>
          </a:p>
          <a:p>
            <a:pPr marL="0">
              <a:spcBef>
                <a:spcPts val="0"/>
              </a:spcBef>
              <a:buNone/>
            </a:pPr>
            <a:r>
              <a:rPr lang="ru-RU" sz="2800" dirty="0" smtClean="0">
                <a:effectLst/>
                <a:latin typeface="Times New Roman" pitchFamily="18" charset="0"/>
                <a:cs typeface="Times New Roman" pitchFamily="18" charset="0"/>
              </a:rPr>
              <a:t>Хроническое течение характеризуется исхуданием, кашлем, периодическими расстройствами деятельности желудочно-кишечного тракта. Перкуссией и аускультацией устанавливают наличие секвестров в лёгких. Во время кашля выбрасываются гнойные хлопья. Иногда возникают отёки брюшной стенки, нижнего края шеи, конечностей. Процесс может длиться неделями и месяцами. Большинство хронически больных животных гибнет или их выбраковывают на мясо. </a:t>
            </a:r>
          </a:p>
          <a:p>
            <a:pPr marL="0">
              <a:spcBef>
                <a:spcPts val="0"/>
              </a:spcBef>
              <a:buNone/>
            </a:pPr>
            <a:r>
              <a:rPr lang="ru-RU" sz="2800" dirty="0" smtClean="0">
                <a:effectLst/>
                <a:latin typeface="Times New Roman" pitchFamily="18" charset="0"/>
                <a:cs typeface="Times New Roman" pitchFamily="18" charset="0"/>
              </a:rPr>
              <a:t>Атипичная форма болезни проявляется непродолжительной лихорадкой, вялостью, снижением аппетита и быстропроходящим кашлем.</a:t>
            </a:r>
          </a:p>
          <a:p>
            <a:endParaRPr lang="ru-RU" dirty="0"/>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pPr algn="ctr"/>
            <a:r>
              <a:rPr lang="ru-RU" sz="3600" dirty="0" smtClean="0">
                <a:effectLst/>
                <a:latin typeface="Times New Roman" pitchFamily="18" charset="0"/>
                <a:cs typeface="Times New Roman" pitchFamily="18" charset="0"/>
              </a:rPr>
              <a:t>Патологоанатомические изменения</a:t>
            </a:r>
            <a:endParaRPr lang="ru-RU" sz="3600" dirty="0">
              <a:effectLst/>
              <a:latin typeface="Times New Roman" pitchFamily="18" charset="0"/>
              <a:cs typeface="Times New Roman" pitchFamily="18" charset="0"/>
            </a:endParaRPr>
          </a:p>
        </p:txBody>
      </p:sp>
      <p:sp>
        <p:nvSpPr>
          <p:cNvPr id="3" name="Содержимое 2"/>
          <p:cNvSpPr>
            <a:spLocks noGrp="1"/>
          </p:cNvSpPr>
          <p:nvPr>
            <p:ph sz="quarter" idx="13"/>
          </p:nvPr>
        </p:nvSpPr>
        <p:spPr>
          <a:xfrm>
            <a:off x="251520" y="836712"/>
            <a:ext cx="8606760" cy="5688632"/>
          </a:xfrm>
        </p:spPr>
        <p:txBody>
          <a:bodyPr>
            <a:noAutofit/>
          </a:bodyPr>
          <a:lstStyle/>
          <a:p>
            <a:pPr marL="0">
              <a:spcBef>
                <a:spcPts val="0"/>
              </a:spcBef>
              <a:buNone/>
            </a:pPr>
            <a:r>
              <a:rPr lang="ru-RU" sz="2400" dirty="0" smtClean="0">
                <a:effectLst/>
                <a:latin typeface="Times New Roman" pitchFamily="18" charset="0"/>
                <a:cs typeface="Times New Roman" pitchFamily="18" charset="0"/>
              </a:rPr>
              <a:t>Основные изменения обнаруживают в грудной полости. Чаще всего поражается одно лёгкое. Процесс обычно локализуется в задних и средних долях. Поражённые участки выступают над поверхностью. Они плотны на ощупь. При разрезе обнаруживают участки разной степени </a:t>
            </a:r>
            <a:r>
              <a:rPr lang="ru-RU" sz="2400" dirty="0" err="1" smtClean="0">
                <a:effectLst/>
                <a:latin typeface="Times New Roman" pitchFamily="18" charset="0"/>
                <a:cs typeface="Times New Roman" pitchFamily="18" charset="0"/>
              </a:rPr>
              <a:t>гепатизации</a:t>
            </a:r>
            <a:r>
              <a:rPr lang="ru-RU" sz="2400" dirty="0" smtClean="0">
                <a:effectLst/>
                <a:latin typeface="Times New Roman" pitchFamily="18" charset="0"/>
                <a:cs typeface="Times New Roman" pitchFamily="18" charset="0"/>
              </a:rPr>
              <a:t>, лёгкие пронизаны широкими соединительнотканными тяжами, чаще красновато-жёлтого цвета, в тяжах видны расширенные лимфатические сосуды («мраморность» лёгких). При более поздних стадиях процесса видны участки омертвевшей лёгочной ткани (секвестры), вокруг которых имеется капсула. Часто обнаруживают поражение плевры - утолщение, фибринозные напластования, в более поздних случаях - соединительнотканные спайки между плевральными листками.</a:t>
            </a:r>
          </a:p>
          <a:p>
            <a:pPr marL="0">
              <a:spcBef>
                <a:spcPts val="0"/>
              </a:spcBef>
              <a:buNone/>
            </a:pPr>
            <a:r>
              <a:rPr lang="ru-RU" sz="2400" dirty="0" smtClean="0">
                <a:effectLst/>
                <a:latin typeface="Times New Roman" pitchFamily="18" charset="0"/>
                <a:cs typeface="Times New Roman" pitchFamily="18" charset="0"/>
              </a:rPr>
              <a:t>В грудной полости - экссудат с примесью хлопьев фибрина. Отмечают увеличение лимфатических узлов грудной полости, их отёчность, </a:t>
            </a:r>
            <a:r>
              <a:rPr lang="ru-RU" sz="2400" dirty="0" err="1" smtClean="0">
                <a:effectLst/>
                <a:latin typeface="Times New Roman" pitchFamily="18" charset="0"/>
                <a:cs typeface="Times New Roman" pitchFamily="18" charset="0"/>
              </a:rPr>
              <a:t>саловидность</a:t>
            </a:r>
            <a:r>
              <a:rPr lang="ru-RU" sz="2400" dirty="0" smtClean="0">
                <a:effectLst/>
                <a:latin typeface="Times New Roman" pitchFamily="18" charset="0"/>
                <a:cs typeface="Times New Roman" pitchFamily="18" charset="0"/>
              </a:rPr>
              <a:t> на разрезе, наличие мелких очажков некроза в них.</a:t>
            </a:r>
            <a:endParaRPr lang="ru-RU" sz="2400" dirty="0">
              <a:effectLst/>
              <a:latin typeface="Times New Roman" pitchFamily="18" charset="0"/>
              <a:cs typeface="Times New Roman" pitchFamily="18" charset="0"/>
            </a:endParaRPr>
          </a:p>
        </p:txBody>
      </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457200" y="404664"/>
            <a:ext cx="8229600" cy="6048672"/>
          </a:xfrm>
        </p:spPr>
        <p:txBody>
          <a:bodyPr>
            <a:normAutofit/>
          </a:bodyPr>
          <a:lstStyle/>
          <a:p>
            <a:pPr>
              <a:buNone/>
            </a:pPr>
            <a:r>
              <a:rPr lang="ru-RU" sz="3600" dirty="0" smtClean="0"/>
              <a:t>	</a:t>
            </a:r>
            <a:r>
              <a:rPr lang="ru-RU" sz="4800" b="1" i="1" dirty="0" smtClean="0">
                <a:effectLst/>
                <a:latin typeface="Times New Roman" pitchFamily="18" charset="0"/>
                <a:cs typeface="Times New Roman" pitchFamily="18" charset="0"/>
              </a:rPr>
              <a:t>Диагноз</a:t>
            </a:r>
            <a:r>
              <a:rPr lang="ru-RU" sz="4000" dirty="0" smtClean="0">
                <a:effectLst/>
                <a:latin typeface="Times New Roman" pitchFamily="18" charset="0"/>
                <a:cs typeface="Times New Roman" pitchFamily="18" charset="0"/>
              </a:rPr>
              <a:t> основывается на эпизоотологических, клинических и патологоанатомических данных и результатах лабораторного исследования (</a:t>
            </a:r>
            <a:r>
              <a:rPr lang="ru-RU" sz="4000" dirty="0" err="1" smtClean="0">
                <a:effectLst/>
                <a:latin typeface="Times New Roman" pitchFamily="18" charset="0"/>
                <a:cs typeface="Times New Roman" pitchFamily="18" charset="0"/>
              </a:rPr>
              <a:t>биопроба</a:t>
            </a:r>
            <a:r>
              <a:rPr lang="ru-RU" sz="4000" dirty="0" smtClean="0">
                <a:effectLst/>
                <a:latin typeface="Times New Roman" pitchFamily="18" charset="0"/>
                <a:cs typeface="Times New Roman" pitchFamily="18" charset="0"/>
              </a:rPr>
              <a:t>, бактериологические и серологические исследования). </a:t>
            </a:r>
            <a:endParaRPr lang="ru-RU" sz="4000" dirty="0">
              <a:effectLst/>
              <a:latin typeface="Times New Roman" pitchFamily="18" charset="0"/>
              <a:cs typeface="Times New Roman" pitchFamily="18" charset="0"/>
            </a:endParaRPr>
          </a:p>
        </p:txBody>
      </p:sp>
    </p:spTree>
  </p:cSld>
  <p:clrMapOvr>
    <a:masterClrMapping/>
  </p:clrMapOvr>
  <p:transition spd="slow">
    <p:push dir="u"/>
  </p:transition>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63</TotalTime>
  <Words>872</Words>
  <Application>Microsoft Office PowerPoint</Application>
  <PresentationFormat>Экран (4:3)</PresentationFormat>
  <Paragraphs>46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Воздушный поток</vt:lpstr>
      <vt:lpstr>Комплексная диагностика,  мероприятия по профилактике и ликвидации контагиозной плевропневмонии крупного рогатого скота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Патологоанатомические изменения</vt:lpstr>
      <vt:lpstr>Презентация PowerPoint</vt:lpstr>
      <vt:lpstr>Презентация PowerPoint</vt:lpstr>
      <vt:lpstr>Презентация PowerPoint</vt:lpstr>
      <vt:lpstr>Профилактика </vt:lpstr>
      <vt:lpstr>Меры борьбы</vt:lpstr>
      <vt:lpstr>Презентация PowerPoint</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Контагиозная плевропневмония КРС</dc:title>
  <dc:creator>Настя</dc:creator>
  <cp:lastModifiedBy>Мария Пьянкова</cp:lastModifiedBy>
  <cp:revision>9</cp:revision>
  <dcterms:created xsi:type="dcterms:W3CDTF">2014-04-19T11:09:57Z</dcterms:created>
  <dcterms:modified xsi:type="dcterms:W3CDTF">2020-05-23T19:49:07Z</dcterms:modified>
</cp:coreProperties>
</file>