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71" r:id="rId11"/>
    <p:sldId id="264" r:id="rId12"/>
    <p:sldId id="272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2" autoAdjust="0"/>
    <p:restoredTop sz="94660"/>
  </p:normalViewPr>
  <p:slideViewPr>
    <p:cSldViewPr>
      <p:cViewPr varScale="1">
        <p:scale>
          <a:sx n="70" d="100"/>
          <a:sy n="70" d="100"/>
        </p:scale>
        <p:origin x="15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96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89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730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726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14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485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037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91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77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87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86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4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54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18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62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1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464C69-D5E3-4A85-BC1B-058171F3DCEA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21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86742" cy="1943076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 диагностика, меры профилактики и </a:t>
            </a:r>
            <a:r>
              <a:rPr lang="ru-RU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ликвидации</a:t>
            </a:r>
            <a:br>
              <a:rPr lang="ru-RU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Злокачественной катаральной горячки</a:t>
            </a:r>
            <a:endParaRPr lang="ru-RU" sz="36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4869160"/>
            <a:ext cx="2987824" cy="170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Выполнил Семенов А.С. 542</a:t>
            </a:r>
          </a:p>
          <a:p>
            <a:pPr algn="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00042"/>
            <a:ext cx="9144000" cy="6669360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dirty="0">
                <a:solidFill>
                  <a:schemeClr val="tx1"/>
                </a:solidFill>
              </a:rPr>
              <a:t>Истечения из носа вначале серозно-слизистые, затем гнойные с примесью крови, фибрина и обрывков эпителия. Выделяющийся секрет засыхает вокруг крыльев носа в виде бурых корочек. Слизистая оболочка носа воспалена, покрыта грязно-серыми наложениями, при снятии которых обнажаются кровоточащие язвы. Выделения из ноздрей имеют гнилостный запах. В результате набухания слизистых оболочек, сужения просвета и закупорки носовых ходов дыхание становится учащенным, напряженным и хрипящим. При вовлечении в процесс слизистой оболочки гортани возможны явления удушья. При поражении дыхательных путей развивается бронхит; появляется вначале катаральная, позднее крупозная пневмония, сопровождающаяся болезненным кашлем.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dirty="0">
                <a:solidFill>
                  <a:schemeClr val="tx1"/>
                </a:solidFill>
              </a:rPr>
              <a:t>Воспаление слизистых оболочек придаточных полостей головы сопровождается повышением местной температуры, появлением тупого звука при перкуссии данных полостей. При переходе воспаления на костную основу рогов нарушается связь с подлежащими тканями и роговые чехлы отпадают.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49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dirty="0"/>
              <a:t>Затруднение глотания, обильная саливация, колики, запор или </a:t>
            </a:r>
            <a:r>
              <a:rPr lang="ru-RU" sz="2400" dirty="0" err="1"/>
              <a:t>про-фузная</a:t>
            </a:r>
            <a:r>
              <a:rPr lang="ru-RU" sz="2400" dirty="0"/>
              <a:t> диарея свидетельствуют о поражении слизистых оболочек желудочно-кишечного тракта. Каловые массы жидкие, со зловонным запахом, содержат примесь крови, фибринозных хлопьев и отторгнутого эпителия слизистой оболочки кишечника. </a:t>
            </a:r>
            <a:r>
              <a:rPr lang="ru-RU" sz="2400" dirty="0" err="1"/>
              <a:t>Интестинальная</a:t>
            </a:r>
            <a:r>
              <a:rPr lang="ru-RU" sz="2400" dirty="0"/>
              <a:t>, или кишечная, форма заканчивается через 4...9 дней смертью животного.</a:t>
            </a:r>
          </a:p>
          <a:p>
            <a:r>
              <a:rPr lang="ru-RU" sz="2400" dirty="0"/>
              <a:t>Поражение гениталий характеризуется появлением на слизистой оболочке влагалища крупозных пленок и язв, а у стельных животных — абортами. Воспалительный процесс может распространяться на слизистую оболочку мочевого пузыря и на почки. В результате возникают цистит и нефрит. У больных животных мочеиспускание затруднено и болезненно, моча кислой реакции, в ней обнаруживают белок, кровь, мочевые цилиндры, почечный эпителий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85728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dirty="0">
                <a:solidFill>
                  <a:schemeClr val="tx1"/>
                </a:solidFill>
              </a:rPr>
              <a:t>Доступные для пальпации лимфатические узлы увеличены. Часто на коже всего тела или головы, шеи, спины, живота, вымени, носового зеркала появляется папулезно-везикулярная сыпь с образованием бурых струпьев, после их отторжения видны облысевшие участки кожи. Параллельно с </a:t>
            </a:r>
            <a:r>
              <a:rPr lang="ru-RU" sz="2400" dirty="0" err="1">
                <a:solidFill>
                  <a:schemeClr val="tx1"/>
                </a:solidFill>
              </a:rPr>
              <a:t>генерализованным</a:t>
            </a:r>
            <a:r>
              <a:rPr lang="ru-RU" sz="2400" dirty="0">
                <a:solidFill>
                  <a:schemeClr val="tx1"/>
                </a:solidFill>
              </a:rPr>
              <a:t> поражением лимфатических узлов развиваются лейкопения и мононуклеоз с появлением больших незрелых форменных элементов. Острое течение продолжается 4... 10 дней и в 90... 100 % случаев заканчивается летальным исходом.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i="1" dirty="0">
                <a:solidFill>
                  <a:schemeClr val="tx1"/>
                </a:solidFill>
              </a:rPr>
              <a:t>Подострое течение </a:t>
            </a:r>
            <a:r>
              <a:rPr lang="ru-RU" sz="2400" dirty="0">
                <a:solidFill>
                  <a:schemeClr val="tx1"/>
                </a:solidFill>
              </a:rPr>
              <a:t>характеризуется теми же симптомами, что и острое. Однако они развиваются медленнее и слабее выражены. Болезнь затягивается, и животные погибают к 14...21-му дню.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i="1" dirty="0">
                <a:solidFill>
                  <a:schemeClr val="tx1"/>
                </a:solidFill>
              </a:rPr>
              <a:t>Атипичная, абортивная, </a:t>
            </a:r>
            <a:r>
              <a:rPr lang="ru-RU" sz="2400" dirty="0">
                <a:solidFill>
                  <a:schemeClr val="tx1"/>
                </a:solidFill>
              </a:rPr>
              <a:t>или </a:t>
            </a:r>
            <a:r>
              <a:rPr lang="ru-RU" sz="2400" i="1" dirty="0">
                <a:solidFill>
                  <a:schemeClr val="tx1"/>
                </a:solidFill>
              </a:rPr>
              <a:t>доброкачественная, форма </a:t>
            </a:r>
            <a:r>
              <a:rPr lang="ru-RU" sz="2400" dirty="0">
                <a:solidFill>
                  <a:schemeClr val="tx1"/>
                </a:solidFill>
              </a:rPr>
              <a:t>болезни сопровождается незначительной и кратковременной лихорадкой, </a:t>
            </a:r>
            <a:r>
              <a:rPr lang="ru-RU" sz="2400" dirty="0" err="1">
                <a:solidFill>
                  <a:schemeClr val="tx1"/>
                </a:solidFill>
              </a:rPr>
              <a:t>слабовыра-женным</a:t>
            </a:r>
            <a:r>
              <a:rPr lang="ru-RU" sz="2400" dirty="0">
                <a:solidFill>
                  <a:schemeClr val="tx1"/>
                </a:solidFill>
              </a:rPr>
              <a:t> воспалением слизистых оболочек носа, глаз и ротовой полости, но хорошо заметным поражением кожи в форме экзантемы. Животные, как правило, выздоравливают, но у некоторых из них могут быть рецидивы со смертельным исходом.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7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4290"/>
            <a:ext cx="8964488" cy="731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Патологоанатомические признаки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47800"/>
            <a:ext cx="9144000" cy="6010200"/>
          </a:xfrm>
        </p:spPr>
        <p:txBody>
          <a:bodyPr>
            <a:noAutofit/>
          </a:bodyPr>
          <a:lstStyle/>
          <a:p>
            <a:r>
              <a:rPr lang="ru-RU" sz="2200" dirty="0"/>
              <a:t>При осмотре головы на слизистой оболочке губ и ротовой полости обнаруживают участки покраснений и некроза, в носовой полости и придаточных полостях — фибринозные наложения и гнойный экссудат. Слизистые оболочки гортани и трахеи покрыты </a:t>
            </a:r>
            <a:r>
              <a:rPr lang="ru-RU" sz="2200" dirty="0" err="1"/>
              <a:t>дифтеритическими</a:t>
            </a:r>
            <a:r>
              <a:rPr lang="ru-RU" sz="2200" dirty="0"/>
              <a:t> пленками. Мозговые оболочки диффузно гиперемированы с очагами кровоизлияния и отечны (</a:t>
            </a:r>
            <a:r>
              <a:rPr lang="ru-RU" sz="2200" dirty="0" err="1"/>
              <a:t>лимфоцитарный</a:t>
            </a:r>
            <a:r>
              <a:rPr lang="ru-RU" sz="2200" dirty="0"/>
              <a:t> </a:t>
            </a:r>
            <a:r>
              <a:rPr lang="ru-RU" sz="2200" dirty="0" err="1"/>
              <a:t>лептоменингит</a:t>
            </a:r>
            <a:r>
              <a:rPr lang="ru-RU" sz="2200" dirty="0"/>
              <a:t> и негнойный энцефалит).</a:t>
            </a:r>
          </a:p>
          <a:p>
            <a:r>
              <a:rPr lang="ru-RU" sz="2200" dirty="0"/>
              <a:t>В передних долях легких очаговая бронхопневмония, в задних — острый интерстициальный отек. Сердечная мышца дряблая, на эндокарде полосчатые кровоизлияния. Печень и почки гиперемированы, </a:t>
            </a:r>
            <a:r>
              <a:rPr lang="ru-RU" sz="2200" dirty="0" err="1"/>
              <a:t>дегенеративно</a:t>
            </a:r>
            <a:r>
              <a:rPr lang="ru-RU" sz="2200" dirty="0"/>
              <a:t> изменены, под их капсулой находят множественные точечные и пятнистые кровоизлияния. Селезенка или не увеличена, или слегка набухшая, пульпа ее не размягчена, вишнево-красного цвета. На слизистых оболочках сычуга, кишечника и мочеполового аппарата </a:t>
            </a:r>
            <a:r>
              <a:rPr lang="ru-RU" sz="2200" dirty="0" err="1"/>
              <a:t>язвенногеморрагические</a:t>
            </a:r>
            <a:r>
              <a:rPr lang="ru-RU" sz="2200" dirty="0"/>
              <a:t> поражения.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728"/>
            <a:ext cx="8820472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Диагностика и дифференциальная диагностика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88" y="1357298"/>
            <a:ext cx="9134012" cy="5805264"/>
          </a:xfrm>
        </p:spPr>
        <p:txBody>
          <a:bodyPr>
            <a:noAutofit/>
          </a:bodyPr>
          <a:lstStyle/>
          <a:p>
            <a:r>
              <a:rPr lang="ru-RU" sz="2300" dirty="0"/>
              <a:t>Болезнь диагностируют на основании эпизоотологических данных, клинических признаков и </a:t>
            </a:r>
            <a:r>
              <a:rPr lang="ru-RU" sz="2300" dirty="0" err="1"/>
              <a:t>па-тологоанатомических</a:t>
            </a:r>
            <a:r>
              <a:rPr lang="ru-RU" sz="2300" dirty="0"/>
              <a:t> изменений. Доказана принципиальная возможность использовать в качестве методов лабораторной диагностики РСК, ПЦР и гистологические исследования. Специфичность телец-включений, несмотря на частое их обнаружение, оспаривается.</a:t>
            </a:r>
          </a:p>
          <a:p>
            <a:r>
              <a:rPr lang="ru-RU" sz="2300" dirty="0"/>
              <a:t>При дифференциальной диагностике необходимо исключить чуму крупного рогатого скота, ящур, бешенство, лептоспироз, </a:t>
            </a:r>
            <a:r>
              <a:rPr lang="ru-RU" sz="2300" dirty="0" err="1"/>
              <a:t>листериоз</a:t>
            </a:r>
            <a:r>
              <a:rPr lang="ru-RU" sz="2300" dirty="0"/>
              <a:t>, вирусную диарею, инфекционный </a:t>
            </a:r>
            <a:r>
              <a:rPr lang="ru-RU" sz="2300" dirty="0" err="1"/>
              <a:t>ринотрахеит</a:t>
            </a:r>
            <a:r>
              <a:rPr lang="ru-RU" sz="2300" dirty="0"/>
              <a:t> и отравления. Применение лабораторных методов (бактериологических, вирусологических, серологических и др.) для проведения дифференциальной диагностики обязательно.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93304"/>
            <a:ext cx="8229600" cy="62646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Профилактика.</a:t>
            </a:r>
            <a:r>
              <a:rPr lang="ru-RU" b="1" dirty="0"/>
              <a:t> </a:t>
            </a:r>
            <a:r>
              <a:rPr lang="ru-RU" dirty="0"/>
              <a:t>Чтобы не допустить возникновения ЗКГ, необходимо строго выполнять ветеринарно-санитарные правила содержания животных, тщательно проводить механическую очистку и профилактическую дезинфекцию помещений, раздельно содержать в помещении и выпасать крупный и мелкий рогатый скот.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Лечение.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dirty="0"/>
              <a:t>Проводят в основном симптоматическое лечение, направленное на предупреждение осложнений и повышение </a:t>
            </a:r>
            <a:r>
              <a:rPr lang="ru-RU" dirty="0" err="1"/>
              <a:t>резистентности</a:t>
            </a:r>
            <a:r>
              <a:rPr lang="ru-RU" dirty="0"/>
              <a:t> организма. С учетом формы болезни применяют сердечные, успокаивающие, противовоспалительные, </a:t>
            </a:r>
            <a:r>
              <a:rPr lang="ru-RU" dirty="0" err="1"/>
              <a:t>антимикробные</a:t>
            </a:r>
            <a:r>
              <a:rPr lang="ru-RU" dirty="0"/>
              <a:t>, диуретические, нормализующие </a:t>
            </a:r>
            <a:r>
              <a:rPr lang="ru-RU" dirty="0" err="1"/>
              <a:t>осмотическо-динамическое</a:t>
            </a:r>
            <a:r>
              <a:rPr lang="ru-RU" dirty="0"/>
              <a:t> равновесие, общеукрепляющие средства, биогенные стимуляторы, </a:t>
            </a:r>
            <a:r>
              <a:rPr lang="ru-RU" dirty="0" err="1"/>
              <a:t>иммуномодуляторы</a:t>
            </a:r>
            <a:r>
              <a:rPr lang="ru-RU" dirty="0"/>
              <a:t>, антибиотики, препараты </a:t>
            </a:r>
            <a:r>
              <a:rPr lang="ru-RU" dirty="0" err="1"/>
              <a:t>нитрофуранового</a:t>
            </a:r>
            <a:r>
              <a:rPr lang="ru-RU" dirty="0"/>
              <a:t> ряда и сульфаниламидные.</a:t>
            </a:r>
          </a:p>
          <a:p>
            <a:pPr>
              <a:buNone/>
            </a:pPr>
            <a:r>
              <a:rPr lang="ru-RU" dirty="0"/>
              <a:t>С первых дней заболевания животным создают необходимые условия кормления и содержания: их ставят в затемненное помещение, в рацион включают мягкие и сочные корма, выпаивают подкисленную воду. На голову накладывают холодные компрессы. В необходимых случаях проводят трахеотомию и трепанацию черепа.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6347713" cy="731168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Меры борьбы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При установлении диагноза хозяйство, ферму, двор объявляют неблагополучными по ЗКГ и вводят ограничения. Запрещают ввод и вывод скота для племенных и производственных целей, совместный выпас и водопой крупного и мелкого рогатого скота, вывоз и использование сырого молока от больных и подозрительных по заболеванию животных. Все поголовье неблагополучного стада подлежит ежедневному клиническому осмотру с измерением температуры тела. Больных и подозрительных по заболеванию животных немедленно изолируют и лечат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Текущую дезинфекцию помещений, инвентаря, транспортных средств и прочих предметов проводят после каждого случая выделения больного животного, а затем периодически вплоть до ликвидации вспышки. Обрабатывают горячим раствором гидроксида натрия, серно-карболовой смесью, хлорной известью или осветленным раствором хлорной извести, раствором формальдегида, взвесью свежегашеной извести (гидроксид кальция). Навоз, остатки корма и подстилку обеззараживают биотермическим способом, а навозную жижу — хлорной известью. При входе в помещения устанавливают дезинфицирующие коврики.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00174"/>
            <a:ext cx="9036496" cy="674136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Убой </a:t>
            </a:r>
            <a:r>
              <a:rPr lang="ru-RU" sz="2000" dirty="0"/>
              <a:t>больных и подозрительных по заболеванию животных на мясо разрешается при отсутствии у них высокой температуры и истощения. Туши направляют на проварку, а головы и пораженные органы — на утилизацию. Шкуры дезинфицируют раствором карбоната натрия в насыщенном растворе хлорида натрия при экспозиции 24 ч. Молоко используют в пищу людям и в корм животным только после обеззараживания его кипячением на месте.</a:t>
            </a:r>
          </a:p>
          <a:p>
            <a:pPr algn="ctr"/>
            <a:r>
              <a:rPr lang="ru-RU" sz="2000" dirty="0"/>
              <a:t>Хозяйство, населенный пункт объявляют благополучным по злокачественной катаральной горячке через 2 </a:t>
            </a:r>
            <a:r>
              <a:rPr lang="ru-RU" sz="2000" dirty="0" err="1"/>
              <a:t>мес</a:t>
            </a:r>
            <a:r>
              <a:rPr lang="ru-RU" sz="2000" dirty="0"/>
              <a:t> после последнего случая выделения больного животного и проведения заключительной дезинфекции.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858000"/>
          </a:xfrm>
        </p:spPr>
        <p:txBody>
          <a:bodyPr>
            <a:noAutofit/>
          </a:bodyPr>
          <a:lstStyle/>
          <a:p>
            <a:r>
              <a:rPr lang="ru-RU" sz="3200" b="1" dirty="0"/>
              <a:t>Злокачественная катаральная горячка </a:t>
            </a:r>
            <a:r>
              <a:rPr lang="ru-RU" sz="3200" dirty="0"/>
              <a:t>(лат. — </a:t>
            </a:r>
            <a:r>
              <a:rPr lang="ru-RU" sz="3200" dirty="0" err="1"/>
              <a:t>Coryza</a:t>
            </a:r>
            <a:r>
              <a:rPr lang="ru-RU" sz="3200" dirty="0"/>
              <a:t> </a:t>
            </a:r>
            <a:r>
              <a:rPr lang="ru-RU" sz="3200" dirty="0" err="1"/>
              <a:t>gangraenosa</a:t>
            </a:r>
            <a:r>
              <a:rPr lang="ru-RU" sz="3200" dirty="0"/>
              <a:t>; англ. — </a:t>
            </a:r>
            <a:r>
              <a:rPr lang="ru-RU" sz="3200" dirty="0" err="1"/>
              <a:t>Malignantcatarrhal</a:t>
            </a:r>
            <a:r>
              <a:rPr lang="ru-RU" sz="3200" dirty="0"/>
              <a:t> </a:t>
            </a:r>
            <a:r>
              <a:rPr lang="ru-RU" sz="3200" dirty="0" err="1"/>
              <a:t>fever</a:t>
            </a:r>
            <a:r>
              <a:rPr lang="ru-RU" sz="3200" dirty="0"/>
              <a:t> </a:t>
            </a:r>
            <a:r>
              <a:rPr lang="ru-RU" sz="3200" dirty="0" err="1"/>
              <a:t>of</a:t>
            </a:r>
            <a:r>
              <a:rPr lang="ru-RU" sz="3200" dirty="0"/>
              <a:t> </a:t>
            </a:r>
            <a:r>
              <a:rPr lang="ru-RU" sz="3200" dirty="0" err="1"/>
              <a:t>ruminats</a:t>
            </a:r>
            <a:r>
              <a:rPr lang="ru-RU" sz="3200" dirty="0"/>
              <a:t>; ЗКГ) — спорадическая неконтагиозная, преимущественно остро протекающая болезнь крупного рогатого скота, буйволов, оленей, а также диких парнокопытных животных, характеризующаяся лихорадкой постоянного типа, крупозным воспалением слизистых оболочек дыхательных путей и желудочно-кишечного тракта, поражением глаз и центральной нервной системы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6347713" cy="731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Возбудитель болезни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1510" y="714356"/>
            <a:ext cx="8552490" cy="5929330"/>
          </a:xfrm>
        </p:spPr>
        <p:txBody>
          <a:bodyPr>
            <a:noAutofit/>
          </a:bodyPr>
          <a:lstStyle/>
          <a:p>
            <a:r>
              <a:rPr lang="ru-RU" sz="1800" dirty="0"/>
              <a:t>Возбудитель — ДНК-содержащий, окончательно не классифицированный вирус из семейства </a:t>
            </a:r>
            <a:r>
              <a:rPr lang="ru-RU" sz="1800" dirty="0" err="1"/>
              <a:t>Herpesviridae</a:t>
            </a:r>
            <a:r>
              <a:rPr lang="ru-RU" sz="1800" dirty="0"/>
              <a:t>: </a:t>
            </a:r>
            <a:r>
              <a:rPr lang="ru-RU" sz="1800" dirty="0" err="1"/>
              <a:t>лимфотроп-ный</a:t>
            </a:r>
            <a:r>
              <a:rPr lang="ru-RU" sz="1800" dirty="0"/>
              <a:t> </a:t>
            </a:r>
            <a:r>
              <a:rPr lang="ru-RU" sz="1800" dirty="0" err="1"/>
              <a:t>gammaherpesvirus</a:t>
            </a:r>
            <a:r>
              <a:rPr lang="ru-RU" sz="1800" dirty="0"/>
              <a:t>, называемый еще </a:t>
            </a:r>
            <a:r>
              <a:rPr lang="ru-RU" sz="1800" dirty="0" err="1"/>
              <a:t>alcelaphine</a:t>
            </a:r>
            <a:r>
              <a:rPr lang="ru-RU" sz="1800" dirty="0"/>
              <a:t> </a:t>
            </a:r>
            <a:r>
              <a:rPr lang="ru-RU" sz="1800" dirty="0" err="1"/>
              <a:t>herpesvirus</a:t>
            </a:r>
            <a:r>
              <a:rPr lang="ru-RU" sz="1800" dirty="0"/>
              <a:t> 1 (AHV-1), который </a:t>
            </a:r>
            <a:r>
              <a:rPr lang="ru-RU" sz="1800" dirty="0" err="1"/>
              <a:t>персистирует</a:t>
            </a:r>
            <a:r>
              <a:rPr lang="ru-RU" sz="1800" dirty="0"/>
              <a:t> в организме антилоп гну, вызывает ЗКГ у крупного рогатого скота в Африке, и овечий </a:t>
            </a:r>
            <a:r>
              <a:rPr lang="ru-RU" sz="1800" dirty="0" err="1"/>
              <a:t>герпесвирус</a:t>
            </a:r>
            <a:r>
              <a:rPr lang="ru-RU" sz="1800" dirty="0"/>
              <a:t> типа 2 (</a:t>
            </a:r>
            <a:r>
              <a:rPr lang="ru-RU" sz="1800" dirty="0" err="1"/>
              <a:t>ovid</a:t>
            </a:r>
            <a:r>
              <a:rPr lang="ru-RU" sz="1800" dirty="0"/>
              <a:t> </a:t>
            </a:r>
            <a:r>
              <a:rPr lang="ru-RU" sz="1800" dirty="0" err="1"/>
              <a:t>herpesvirus</a:t>
            </a:r>
            <a:r>
              <a:rPr lang="ru-RU" sz="1800" dirty="0"/>
              <a:t> 2, ОГТ-2), вызывающий заболевание крупного рогатого скота и оленей в странах Европы, Америки и др.</a:t>
            </a:r>
          </a:p>
          <a:p>
            <a:pPr marL="0" indent="0">
              <a:buNone/>
            </a:pPr>
            <a:r>
              <a:rPr lang="ru-RU" sz="1800" dirty="0"/>
              <a:t>При электронной микроскопии находят вирионы диаметром 140...280 нм с внешней оболочкой и центральным </a:t>
            </a:r>
            <a:r>
              <a:rPr lang="ru-RU" sz="1800" dirty="0" err="1"/>
              <a:t>капсидом</a:t>
            </a:r>
            <a:r>
              <a:rPr lang="ru-RU" sz="1800" dirty="0"/>
              <a:t>, а также вирионы диаметром 100 нм, состоящие из сетчатого </a:t>
            </a:r>
            <a:r>
              <a:rPr lang="ru-RU" sz="1800" dirty="0" err="1"/>
              <a:t>капсида</a:t>
            </a:r>
            <a:r>
              <a:rPr lang="ru-RU" sz="1800" dirty="0"/>
              <a:t>. Вирус ЗКГ непродолжительное время репродуцируется на куриных эмбрионах, культуре клеток щитовидной железы, легких и надпочечников телят, вызывая ЦПД, которое характеризуется образованием клеточного синцития и внутриядерных телец-включений типа А </a:t>
            </a:r>
            <a:r>
              <a:rPr lang="ru-RU" sz="1800" dirty="0" err="1"/>
              <a:t>Коудри</a:t>
            </a:r>
            <a:r>
              <a:rPr lang="ru-RU" sz="1800" dirty="0"/>
              <a:t>. В организме больных животных вирус обнаруживают в крови, мозге, паренхиматозных органах и лимфатических узлах.</a:t>
            </a:r>
          </a:p>
          <a:p>
            <a:pPr marL="0" indent="0">
              <a:buNone/>
            </a:pPr>
            <a:r>
              <a:rPr lang="ru-RU" sz="1800" dirty="0"/>
              <a:t>Вирус нестабилен. В </a:t>
            </a:r>
            <a:r>
              <a:rPr lang="ru-RU" sz="1800" dirty="0" err="1"/>
              <a:t>гепаринизированной</a:t>
            </a:r>
            <a:r>
              <a:rPr lang="ru-RU" sz="1800" dirty="0"/>
              <a:t> крови телят при комнатной температуре сохраняется 24 ч, а при 4 "С — 10... 12 дней. Он чувствителен к эфиру и хлороформу. В естественных условиях активен до 35 дней.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6347713" cy="875184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Эпизоотология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75184"/>
            <a:ext cx="9144000" cy="5982816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В </a:t>
            </a:r>
            <a:r>
              <a:rPr lang="ru-RU" sz="2000" dirty="0"/>
              <a:t>естественных условиях злокачественной катаральной горячкой болеют чаще крупный рогатый скот и одомашненные буйволы всех пород, линий и возрастов. Описаны случаи заболевания и выделения вируса от овец, коз, свиней и диких копытных. Африканские буйволы и верблюды считаются невосприимчивыми. Экспериментально удается воспроизвести болезнь на телятах, овцах, кроликах, морских свинках и белых мышах.</a:t>
            </a:r>
          </a:p>
          <a:p>
            <a:r>
              <a:rPr lang="ru-RU" sz="2000" dirty="0"/>
              <a:t>Крупный рогатый скот и буйволы обычно заболевают в возрасте от 1 до 4 лет. У более старых животных (в возрасте 8... 10 лет) болезнь протекает тяжелее, чем у молодых. Телята болеют редко. Быки и рабочие волы более предрасположены к заболеванию, чем коровы.</a:t>
            </a:r>
          </a:p>
          <a:p>
            <a:r>
              <a:rPr lang="ru-RU" sz="2000" dirty="0"/>
              <a:t>Источник возбудителя инфекции — больные животные и </a:t>
            </a:r>
            <a:r>
              <a:rPr lang="ru-RU" sz="2000" dirty="0" err="1"/>
              <a:t>вирусоноси-тели</a:t>
            </a:r>
            <a:r>
              <a:rPr lang="ru-RU" sz="2000" dirty="0"/>
              <a:t>, из организма которых вирус выделяется с носовым и </a:t>
            </a:r>
            <a:r>
              <a:rPr lang="ru-RU" sz="2000" dirty="0" err="1"/>
              <a:t>конъюнкти-вальным</a:t>
            </a:r>
            <a:r>
              <a:rPr lang="ru-RU" sz="2000" dirty="0"/>
              <a:t> секретами, но не со слюной и мочой. Длительность </a:t>
            </a:r>
            <a:r>
              <a:rPr lang="ru-RU" sz="2000" dirty="0" err="1"/>
              <a:t>вирусоноси-тельства</a:t>
            </a:r>
            <a:r>
              <a:rPr lang="ru-RU" sz="2000" dirty="0"/>
              <a:t>, способы заражения и пути выделения вируса окончательно не изучены. При непосредственном контакте больных животных со здоровыми, а также трансмиссивным путем болезнь не передается.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21296"/>
            <a:ext cx="9144000" cy="6336704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Полагают, что резервуаром возбудителя служат овцы, козы и дикие парнокопытные животные семейства оленей. Это обосновывается тем, что в большинстве случаев крупный рогатый скот заболевает после тесного и длительного контакта с овцами. В то же время известны случаи заболевания коров и телят, содержавшихся отдельно от овец, что свидетельствует о существовании других источников и резервуаров возбудителя.</a:t>
            </a:r>
          </a:p>
          <a:p>
            <a:r>
              <a:rPr lang="ru-RU" sz="2800" dirty="0"/>
              <a:t>Вирус способен проходить через плаценту и заражать плоды. Новорожденные могут передавать возбудитель другим животным, что приводит к дальнейшему распространению болезни.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стране ЗКГ встречается во всех зонах, но чаще — в центральных и северных областях страны. В 60...80 % случаев болезнь проявляется спорадически, реже — в виде небольших эпизоотических вспышек продолжительностью 40...50 дней. В этот период выделяются ежедневно по 1...2 больной особи. Наиболее тяжело болеют животные в начале вспышки, когда летальность достигает 90...100 %. В затухающих очагах ЗКГ протекает легче. Считается, что такое различие зависит от физиологического состояния животных: первыми заболевают наименее резистентные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хозяйствах, населенных пунктах и даже дворах болезнь может проявляться стационарно на протяжении 5...11 лет подряд.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 регистрируют чаще осенью, иногда зимой и весной и очень редко летом. Предрасполагающими факторами служат резкое понижение температуры и повышение влажности воздуха, переохлаждение организма, плохая вентиляция, недостаточное кормление животных, дача им испорченных кормов, совместное содержание крупного и мелкого рогатого скота.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6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634771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Патогенез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16" y="836712"/>
            <a:ext cx="9123784" cy="602128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/>
              <a:t>Патогенез болезни детально не изучен. Высказывается мнение о том, что патогенетические механизмы связаны с аутоиммунными процессами. Вскоре после заражения вирус проникает в кровь, в течение инкубационного периода накапливается в лейкоцитах, селезенке и лимфатических узлах, а затем проникает в головной мозг, различные ткани и органы. Возбудитель вначале </a:t>
            </a:r>
            <a:r>
              <a:rPr lang="ru-RU" dirty="0" err="1"/>
              <a:t>фагоцитируется</a:t>
            </a:r>
            <a:r>
              <a:rPr lang="ru-RU" dirty="0"/>
              <a:t> большими гранулоцитами (стволовыми клетками), но не </a:t>
            </a:r>
            <a:r>
              <a:rPr lang="ru-RU" dirty="0" err="1"/>
              <a:t>лизируется</a:t>
            </a:r>
            <a:r>
              <a:rPr lang="ru-RU" dirty="0"/>
              <a:t> в них. Он обусловливает дисфункцию клеток, которая, в свою очередь, индуцирует </a:t>
            </a:r>
            <a:r>
              <a:rPr lang="ru-RU" dirty="0" err="1"/>
              <a:t>поликлональное</a:t>
            </a:r>
            <a:r>
              <a:rPr lang="ru-RU" dirty="0"/>
              <a:t> размножение Т-лимфоцитов и </a:t>
            </a:r>
            <a:r>
              <a:rPr lang="ru-RU" dirty="0" err="1"/>
              <a:t>аутоиммунно</a:t>
            </a:r>
            <a:r>
              <a:rPr lang="ru-RU" dirty="0"/>
              <a:t> действующий эффект </a:t>
            </a:r>
            <a:r>
              <a:rPr lang="ru-RU" dirty="0" err="1"/>
              <a:t>цитолитических</a:t>
            </a:r>
            <a:r>
              <a:rPr lang="ru-RU" dirty="0"/>
              <a:t> клеток.</a:t>
            </a:r>
          </a:p>
          <a:p>
            <a:pPr algn="ctr"/>
            <a:r>
              <a:rPr lang="ru-RU" dirty="0"/>
              <a:t>В ответ на действие вируса проявляется </a:t>
            </a:r>
            <a:r>
              <a:rPr lang="ru-RU" dirty="0" err="1"/>
              <a:t>периваскулярная</a:t>
            </a:r>
            <a:r>
              <a:rPr lang="ru-RU" dirty="0"/>
              <a:t> инфильтрация тканей преимущественно </a:t>
            </a:r>
            <a:r>
              <a:rPr lang="ru-RU" dirty="0" err="1"/>
              <a:t>лимфоцитарного</a:t>
            </a:r>
            <a:r>
              <a:rPr lang="ru-RU" dirty="0"/>
              <a:t> типа. В начале болезни отмечают рассеянный негнойный энцефалит, приводящий к разлитому корковому торможению, что проявляется клиническими признаками тяжелого поражения головного мозга уже в первый день болезни. В последующие 2...3 дня в процесс вовлекаются слизистые оболочки глаз, органов дыхания и пищеварения. Воспаленная эпителиальная ткань </a:t>
            </a:r>
            <a:r>
              <a:rPr lang="ru-RU" dirty="0" err="1"/>
              <a:t>некротизируется</a:t>
            </a:r>
            <a:r>
              <a:rPr lang="ru-RU" dirty="0"/>
              <a:t>, образуются эрозии и язвы.</a:t>
            </a:r>
          </a:p>
          <a:p>
            <a:pPr algn="ctr"/>
            <a:r>
              <a:rPr lang="ru-RU" dirty="0"/>
              <a:t>Омертвевшие ткани служат хорошей питательной средой для микробов кишечной группы и стрептококков, которые выделяют токсины, вызывают </a:t>
            </a:r>
            <a:r>
              <a:rPr lang="ru-RU" dirty="0" err="1"/>
              <a:t>крупозно-дифтеритические</a:t>
            </a:r>
            <a:r>
              <a:rPr lang="ru-RU" dirty="0"/>
              <a:t> явления и обусловливают септицемию. Глубокие морфологические повреждения и функциональные расстройства приводят в конечном счете к смерти животного.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37303" cy="88377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Течение и клиническое проявление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129" y="1000108"/>
            <a:ext cx="9120871" cy="609329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Инкубационный период при ЗКГ колеблется от 2 </a:t>
            </a:r>
            <a:r>
              <a:rPr lang="ru-RU" dirty="0" err="1"/>
              <a:t>нед</a:t>
            </a:r>
            <a:r>
              <a:rPr lang="ru-RU" dirty="0"/>
              <a:t> до 10 мес. Различают </a:t>
            </a:r>
            <a:r>
              <a:rPr lang="ru-RU" dirty="0" err="1"/>
              <a:t>сверхострое</a:t>
            </a:r>
            <a:r>
              <a:rPr lang="ru-RU" dirty="0"/>
              <a:t>, острое и </a:t>
            </a:r>
            <a:r>
              <a:rPr lang="ru-RU" dirty="0" err="1"/>
              <a:t>подострое</a:t>
            </a:r>
            <a:r>
              <a:rPr lang="ru-RU" dirty="0"/>
              <a:t> течение, а также последовательно сменяющиеся четыре формы болезни: с поражением большинства основных органов; слизистой оболочки кишечника (кишечная форма); слизистых оболочек рта, носа и конъюнктивы; </a:t>
            </a:r>
            <a:r>
              <a:rPr lang="ru-RU" dirty="0" err="1"/>
              <a:t>атипичную</a:t>
            </a:r>
            <a:r>
              <a:rPr lang="ru-RU" dirty="0"/>
              <a:t>, или абортивную, с поражением кожи преимущественно в области головы.</a:t>
            </a:r>
          </a:p>
          <a:p>
            <a:r>
              <a:rPr lang="ru-RU" dirty="0"/>
              <a:t>Болезнь начинается с повышения температуры тела до 40...42 "С, которая держится на постоянном уровне с небольшими колебаниями. Уже в продромальном периоде отмечают признаки поражения центральной нервной системы. Животные становятся пугливыми, настороженными, у них отмечают буйство или, напротив, угнетение, безучастность, потерю равновесия, общую слабость, мышечную дрожь, а позднее — </a:t>
            </a:r>
            <a:r>
              <a:rPr lang="ru-RU" dirty="0" err="1"/>
              <a:t>клонические</a:t>
            </a:r>
            <a:r>
              <a:rPr lang="ru-RU" dirty="0"/>
              <a:t> </a:t>
            </a:r>
            <a:r>
              <a:rPr lang="ru-RU" dirty="0" err="1"/>
              <a:t>эпилептиформные</a:t>
            </a:r>
            <a:r>
              <a:rPr lang="ru-RU" dirty="0"/>
              <a:t> припадки, коматозное состояние.</a:t>
            </a:r>
          </a:p>
          <a:p>
            <a:r>
              <a:rPr lang="ru-RU" dirty="0"/>
              <a:t>При </a:t>
            </a:r>
            <a:r>
              <a:rPr lang="ru-RU" i="1" dirty="0" err="1"/>
              <a:t>сверхостром</a:t>
            </a:r>
            <a:r>
              <a:rPr lang="ru-RU" i="1" dirty="0"/>
              <a:t> течении </a:t>
            </a:r>
            <a:r>
              <a:rPr lang="ru-RU" dirty="0"/>
              <a:t>кроме указанных признаков наблюдают потерю аппетита, жажду, атонию рубца, снижение молокоотдачи, затрудненное дыхание и учащенное сердцебиение. Пульс вначале жесткий, позднее малый и мягкий. Носовое зеркало сухое и горячее. Фекалии жидкие, кровянистые, нередко зловонные. На этой стадии болезнь может закончиться уже через 3...4 дня смертью животного.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858000"/>
          </a:xfrm>
        </p:spPr>
        <p:txBody>
          <a:bodyPr>
            <a:noAutofit/>
          </a:bodyPr>
          <a:lstStyle/>
          <a:p>
            <a:r>
              <a:rPr lang="ru-RU" sz="1800" dirty="0"/>
              <a:t>При </a:t>
            </a:r>
            <a:r>
              <a:rPr lang="ru-RU" sz="1800" i="1" dirty="0"/>
              <a:t>остром течении </a:t>
            </a:r>
            <a:r>
              <a:rPr lang="ru-RU" sz="1800" dirty="0"/>
              <a:t>вслед за описанными выше признаками уже на первый или второй день появляется воспаление слизистых оболочек ротовой и носовой полостей. При поражении глаз отмечают обильное слезотечение, светобоязнь, покраснение и отек конъюнктивы, слипание век. Диффузный паренхиматозный кератит характеризуется изменением цвета роговицы: она становится матовой, дымчатой, затем молочно-белой. Нередко в роговице образуются мелкие пузырьки и язвы. Развивающиеся иридоциклит и кератит могут привести к перфорации роговицы и выпадению радужной оболочки с капсулой хрусталика. В результате больное животное слепнет на один или оба глаза. В случае выздоровления изменения в роговице подвергаются обратному развитию, но зрение остается ослабленным или не восстанавливается вообще; реже роговица не поражается.</a:t>
            </a:r>
          </a:p>
          <a:p>
            <a:r>
              <a:rPr lang="ru-RU" sz="1800" dirty="0" smtClean="0"/>
              <a:t>Слизистая </a:t>
            </a:r>
            <a:r>
              <a:rPr lang="ru-RU" sz="1800" dirty="0"/>
              <a:t>оболочка рта сухая, горячая, покрасневшая. На деснах, губах и языке заметны </a:t>
            </a:r>
            <a:r>
              <a:rPr lang="ru-RU" sz="1800" dirty="0" err="1"/>
              <a:t>дифтеритические</a:t>
            </a:r>
            <a:r>
              <a:rPr lang="ru-RU" sz="1800" dirty="0"/>
              <a:t> наложения, после их удаления обнажаются кровоточащие эрозии с неровными краями.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1514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Ион</vt:lpstr>
      <vt:lpstr>Комплексная диагностика, меры профилактики и ликвидации Злокачественной катаральной горячки</vt:lpstr>
      <vt:lpstr>Презентация PowerPoint</vt:lpstr>
      <vt:lpstr>Возбудитель болезни</vt:lpstr>
      <vt:lpstr>Эпизоотология</vt:lpstr>
      <vt:lpstr>Презентация PowerPoint</vt:lpstr>
      <vt:lpstr>В нашей стране ЗКГ встречается во всех зонах, но чаще — в центральных и северных областях страны. В 60...80 % случаев болезнь проявляется спорадически, реже — в виде небольших эпизоотических вспышек продолжительностью 40...50 дней. В этот период выделяются ежедневно по 1...2 больной особи. Наиболее тяжело болеют животные в начале вспышки, когда летальность достигает 90...100 %. В затухающих очагах ЗКГ протекает легче. Считается, что такое различие зависит от физиологического состояния животных: первыми заболевают наименее резистентные особи. В отдельных хозяйствах, населенных пунктах и даже дворах болезнь может проявляться стационарно на протяжении 5...11 лет подряд. Заболевание регистрируют чаще осенью, иногда зимой и весной и очень редко летом. Предрасполагающими факторами служат резкое понижение температуры и повышение влажности воздуха, переохлаждение организма, плохая вентиляция, недостаточное кормление животных, дача им испорченных кормов, совместное содержание крупного и мелкого рогатого скота. </vt:lpstr>
      <vt:lpstr>Патогенез</vt:lpstr>
      <vt:lpstr>Течение и клиническое проявление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Патологоанатомические признаки</vt:lpstr>
      <vt:lpstr>Диагностика и дифференциальная диагностика</vt:lpstr>
      <vt:lpstr>Презентация PowerPoint</vt:lpstr>
      <vt:lpstr>Меры борьбы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Сахарок</dc:creator>
  <cp:lastModifiedBy>Сахарок</cp:lastModifiedBy>
  <cp:revision>9</cp:revision>
  <dcterms:created xsi:type="dcterms:W3CDTF">2015-09-03T13:24:51Z</dcterms:created>
  <dcterms:modified xsi:type="dcterms:W3CDTF">2020-11-17T21:15:30Z</dcterms:modified>
</cp:coreProperties>
</file>