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3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
        <p:nvSpPr>
          <p:cNvPr id="7" name="Title 6"/>
          <p:cNvSpPr>
            <a:spLocks noGrp="1"/>
          </p:cNvSpPr>
          <p:nvPr>
            <p:ph type="title"/>
          </p:nvPr>
        </p:nvSpPr>
        <p:spPr/>
        <p:txBody>
          <a:bodyPr/>
          <a:lstStyle/>
          <a:p>
            <a:r>
              <a:rPr lang="ru-RU"/>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5" name="Date Placeholder 4"/>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D9B21B-953A-494B-BC0C-B3FCB22743A7}"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DD9B21B-953A-494B-BC0C-B3FCB22743A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D9B21B-953A-494B-BC0C-B3FCB22743A7}"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54234EF-C3F8-4A36-8A3C-55FAC6E4F169}" type="datetimeFigureOut">
              <a:rPr lang="ru-RU" smtClean="0"/>
              <a:pPr/>
              <a:t>06.04.2020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DD9B21B-953A-494B-BC0C-B3FCB22743A7}"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D54234EF-C3F8-4A36-8A3C-55FAC6E4F169}" type="datetimeFigureOut">
              <a:rPr lang="ru-RU" smtClean="0"/>
              <a:pPr/>
              <a:t>06.04.2020</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DD9B21B-953A-494B-BC0C-B3FCB22743A7}"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2208" y="-531440"/>
            <a:ext cx="9180512" cy="3960440"/>
          </a:xfrm>
        </p:spPr>
        <p:txBody>
          <a:bodyPr>
            <a:noAutofit/>
          </a:bodyPr>
          <a:lstStyle/>
          <a:p>
            <a:pPr algn="ctr"/>
            <a:r>
              <a:rPr lang="ru-RU" sz="4000" dirty="0"/>
              <a:t>Комплексная диагностика, мероприятия по профилактике и ликвидация Чумы КРС</a:t>
            </a:r>
          </a:p>
        </p:txBody>
      </p:sp>
      <p:sp>
        <p:nvSpPr>
          <p:cNvPr id="3" name="Подзаголовок 2"/>
          <p:cNvSpPr>
            <a:spLocks noGrp="1"/>
          </p:cNvSpPr>
          <p:nvPr>
            <p:ph type="subTitle" idx="1"/>
          </p:nvPr>
        </p:nvSpPr>
        <p:spPr>
          <a:xfrm>
            <a:off x="2743200" y="4581128"/>
            <a:ext cx="6400800" cy="1157828"/>
          </a:xfrm>
        </p:spPr>
        <p:txBody>
          <a:bodyPr/>
          <a:lstStyle/>
          <a:p>
            <a:r>
              <a:rPr lang="ru-RU" dirty="0"/>
              <a:t>Выполнила студентка 54</a:t>
            </a:r>
            <a:r>
              <a:rPr lang="en-US" dirty="0"/>
              <a:t>1</a:t>
            </a:r>
            <a:r>
              <a:rPr lang="ru-RU" dirty="0"/>
              <a:t> группы </a:t>
            </a:r>
          </a:p>
          <a:p>
            <a:r>
              <a:rPr lang="ru-RU" dirty="0"/>
              <a:t>Гребенщикова У.В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36712"/>
            <a:ext cx="9144000" cy="6021288"/>
          </a:xfrm>
        </p:spPr>
        <p:txBody>
          <a:bodyPr>
            <a:noAutofit/>
          </a:bodyPr>
          <a:lstStyle/>
          <a:p>
            <a:r>
              <a:rPr lang="ru-RU" dirty="0"/>
              <a:t>Подкожная клетчатка отечная, с очаговыми кровоизлияниями.</a:t>
            </a:r>
          </a:p>
          <a:p>
            <a:r>
              <a:rPr lang="ru-RU" dirty="0"/>
              <a:t> Кровь водянистая, темного цвета, плохо свертывается. </a:t>
            </a:r>
          </a:p>
          <a:p>
            <a:r>
              <a:rPr lang="ru-RU" dirty="0"/>
              <a:t>На слизистой оболочке рта, зева, гортани, пищевода, дна рубца, сычуга, слепой, ободочной и прямой кишки обнаруживают полосчатое или диффузное покраснение, петехии, некрозы, серо-желтого или коричневого цвета наложения, под которыми находятся ярко-красные эрозии и язвы. </a:t>
            </a:r>
          </a:p>
          <a:p>
            <a:r>
              <a:rPr lang="ru-RU" dirty="0"/>
              <a:t>Книжка заполнена сухими кормовыми массами. </a:t>
            </a:r>
          </a:p>
          <a:p>
            <a:r>
              <a:rPr lang="ru-RU" dirty="0"/>
              <a:t>Стенка сычуга обычно инфильтрирована (как бы пропитана водой). </a:t>
            </a:r>
          </a:p>
          <a:p>
            <a:r>
              <a:rPr lang="ru-RU" dirty="0" err="1"/>
              <a:t>Пейеровы</a:t>
            </a:r>
            <a:r>
              <a:rPr lang="ru-RU" dirty="0"/>
              <a:t> бляшки отечны и </a:t>
            </a:r>
            <a:r>
              <a:rPr lang="ru-RU" dirty="0" err="1"/>
              <a:t>геморрагически</a:t>
            </a:r>
            <a:r>
              <a:rPr lang="ru-RU" dirty="0"/>
              <a:t> воспалены. </a:t>
            </a:r>
          </a:p>
          <a:p>
            <a:r>
              <a:rPr lang="ru-RU" dirty="0"/>
              <a:t>Лимфатические узлы </a:t>
            </a:r>
            <a:r>
              <a:rPr lang="ru-RU" dirty="0" err="1"/>
              <a:t>гиперемированы</a:t>
            </a:r>
            <a:r>
              <a:rPr lang="ru-RU" dirty="0"/>
              <a:t> и отечны. </a:t>
            </a:r>
          </a:p>
          <a:p>
            <a:r>
              <a:rPr lang="ru-RU" dirty="0"/>
              <a:t>В миндалинах бывают мелкие гнойные фокусы. </a:t>
            </a:r>
          </a:p>
        </p:txBody>
      </p:sp>
      <p:sp>
        <p:nvSpPr>
          <p:cNvPr id="2" name="Заголовок 1"/>
          <p:cNvSpPr>
            <a:spLocks noGrp="1"/>
          </p:cNvSpPr>
          <p:nvPr>
            <p:ph type="title"/>
          </p:nvPr>
        </p:nvSpPr>
        <p:spPr>
          <a:xfrm>
            <a:off x="2339752" y="0"/>
            <a:ext cx="3927950" cy="836712"/>
          </a:xfrm>
        </p:spPr>
        <p:txBody>
          <a:bodyPr/>
          <a:lstStyle/>
          <a:p>
            <a:r>
              <a:rPr lang="ru-RU" dirty="0"/>
              <a:t>Пат. картина</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6632"/>
            <a:ext cx="9144000" cy="6741368"/>
          </a:xfrm>
        </p:spPr>
        <p:txBody>
          <a:bodyPr>
            <a:normAutofit/>
          </a:bodyPr>
          <a:lstStyle/>
          <a:p>
            <a:r>
              <a:rPr lang="ru-RU" dirty="0"/>
              <a:t>Легкие отечны. </a:t>
            </a:r>
          </a:p>
          <a:p>
            <a:r>
              <a:rPr lang="ru-RU" dirty="0"/>
              <a:t>Слизистые оболочки дыхательных путей набухшие и покрасневшие, на них можно обнаружить точечные или полосчатые кровоизлияния, слизисто-гнойный экссудат, иногда крупозные наложения и эрозии. </a:t>
            </a:r>
          </a:p>
          <a:p>
            <a:r>
              <a:rPr lang="ru-RU" dirty="0"/>
              <a:t>Печень отечная, дряблая, желтого цвета. </a:t>
            </a:r>
          </a:p>
          <a:p>
            <a:r>
              <a:rPr lang="ru-RU" dirty="0"/>
              <a:t>Желчный пузырь сильно наполнен, его слизистая оболочка усеяна мелкими кровоизлияниями и эрозиями с </a:t>
            </a:r>
            <a:r>
              <a:rPr lang="ru-RU" dirty="0" err="1"/>
              <a:t>псевдомембранами</a:t>
            </a:r>
            <a:r>
              <a:rPr lang="ru-RU" dirty="0"/>
              <a:t>. </a:t>
            </a:r>
          </a:p>
          <a:p>
            <a:r>
              <a:rPr lang="ru-RU" dirty="0"/>
              <a:t>Селезенка не изменена. </a:t>
            </a:r>
          </a:p>
          <a:p>
            <a:r>
              <a:rPr lang="ru-RU" dirty="0"/>
              <a:t>Почки перерождены, слизистые оболочки лоханок набухшие, с кровоизлияниями. </a:t>
            </a:r>
          </a:p>
          <a:p>
            <a:r>
              <a:rPr lang="ru-RU" dirty="0"/>
              <a:t>Мозговые оболочки </a:t>
            </a:r>
            <a:r>
              <a:rPr lang="ru-RU" dirty="0" err="1"/>
              <a:t>гиперемированы</a:t>
            </a:r>
            <a:r>
              <a:rPr lang="ru-RU" dirty="0"/>
              <a:t>, отечны и </a:t>
            </a:r>
            <a:r>
              <a:rPr lang="ru-RU" dirty="0" err="1"/>
              <a:t>геморрагически</a:t>
            </a:r>
            <a:r>
              <a:rPr lang="ru-RU" dirty="0"/>
              <a:t> воспалены. </a:t>
            </a:r>
          </a:p>
          <a:p>
            <a:r>
              <a:rPr lang="ru-RU" dirty="0"/>
              <a:t>Сердце растянуто, миокард дряблый, перерожденный. Кровоизлияния на эндо- и эпикарде.</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725470"/>
            <a:ext cx="9144000" cy="6132530"/>
          </a:xfrm>
        </p:spPr>
        <p:txBody>
          <a:bodyPr>
            <a:normAutofit/>
          </a:bodyPr>
          <a:lstStyle/>
          <a:p>
            <a:pPr>
              <a:buNone/>
            </a:pPr>
            <a:r>
              <a:rPr lang="ru-RU" sz="4400" dirty="0"/>
              <a:t>	Диагноз на чуму крупного рогатого скота ставят на основании:</a:t>
            </a:r>
          </a:p>
          <a:p>
            <a:r>
              <a:rPr lang="ru-RU" sz="4400" dirty="0"/>
              <a:t>результатов лабораторных исследований;</a:t>
            </a:r>
          </a:p>
          <a:p>
            <a:r>
              <a:rPr lang="ru-RU" sz="4400" dirty="0"/>
              <a:t>клинических, </a:t>
            </a:r>
          </a:p>
          <a:p>
            <a:r>
              <a:rPr lang="ru-RU" sz="4400" dirty="0"/>
              <a:t>Патологоанатомических;</a:t>
            </a:r>
          </a:p>
          <a:p>
            <a:r>
              <a:rPr lang="ru-RU" sz="4400" dirty="0"/>
              <a:t>эпизоотологических данных. </a:t>
            </a:r>
          </a:p>
        </p:txBody>
      </p:sp>
      <p:sp>
        <p:nvSpPr>
          <p:cNvPr id="4" name="Заголовок 1"/>
          <p:cNvSpPr>
            <a:spLocks noGrp="1"/>
          </p:cNvSpPr>
          <p:nvPr>
            <p:ph type="title"/>
          </p:nvPr>
        </p:nvSpPr>
        <p:spPr>
          <a:xfrm>
            <a:off x="2051720" y="116632"/>
            <a:ext cx="4690864" cy="725470"/>
          </a:xfrm>
        </p:spPr>
        <p:txBody>
          <a:bodyPr>
            <a:normAutofit fontScale="90000"/>
          </a:bodyPr>
          <a:lstStyle/>
          <a:p>
            <a:pPr algn="ctr"/>
            <a:r>
              <a:rPr lang="ru-RU" dirty="0"/>
              <a:t>Диагноз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6632"/>
            <a:ext cx="9144000" cy="6741368"/>
          </a:xfrm>
        </p:spPr>
        <p:txBody>
          <a:bodyPr>
            <a:normAutofit/>
          </a:bodyPr>
          <a:lstStyle/>
          <a:p>
            <a:r>
              <a:rPr lang="ru-RU" dirty="0"/>
              <a:t>Лабораторную диагностику болезни проводят научно-исследовательские институты или зональные специализированные ветеринарные лаборатории путем идентификации вируса (при помощи РН), его антигена (РСК, РДП, РТГА, РИФ), специфических антител (РСК, РН в культуре клеток) и </a:t>
            </a:r>
            <a:r>
              <a:rPr lang="ru-RU" dirty="0" err="1"/>
              <a:t>вирусспецифических</a:t>
            </a:r>
            <a:r>
              <a:rPr lang="ru-RU" dirty="0"/>
              <a:t> изменений в ткани (внутриядерные и цитоплазматические включения).</a:t>
            </a:r>
          </a:p>
          <a:p>
            <a:r>
              <a:rPr lang="ru-RU" dirty="0"/>
              <a:t>Для исследования в лабораторию направляют кровь, </a:t>
            </a:r>
            <a:r>
              <a:rPr lang="ru-RU" dirty="0" err="1"/>
              <a:t>предлопаточные</a:t>
            </a:r>
            <a:r>
              <a:rPr lang="ru-RU" dirty="0"/>
              <a:t> и </a:t>
            </a:r>
            <a:r>
              <a:rPr lang="ru-RU" dirty="0" err="1"/>
              <a:t>мезентериальные</a:t>
            </a:r>
            <a:r>
              <a:rPr lang="ru-RU" dirty="0"/>
              <a:t> лимфатические узлы, кусочки селезенки, взятые от больных животных, убитых в период проявления у них характерных клинических признаков болезни. </a:t>
            </a:r>
          </a:p>
          <a:p>
            <a:r>
              <a:rPr lang="ru-RU" dirty="0"/>
              <a:t>От павших животных направляют лимфатические узлы и кусочки селезенки, взятые не позднее 6 ч после их гибели. </a:t>
            </a:r>
          </a:p>
          <a:p>
            <a:r>
              <a:rPr lang="ru-RU" dirty="0"/>
              <a:t>Для серологического исследования кровь берут как можно быстрее после появления клинических признаков и повторно спустя 10... 14 дней.</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589240"/>
          </a:xfrm>
        </p:spPr>
        <p:txBody>
          <a:bodyPr>
            <a:normAutofit/>
          </a:bodyPr>
          <a:lstStyle/>
          <a:p>
            <a:r>
              <a:rPr lang="ru-RU" dirty="0"/>
              <a:t>Переболевший чумой крупный рогатый скот приобретает сначала нестерильный, затем стерильный, практически пожизненный иммунитет (на срок более 5 лет). Телята от переболевших матерей получают </a:t>
            </a:r>
            <a:r>
              <a:rPr lang="ru-RU" dirty="0" err="1"/>
              <a:t>колостральный</a:t>
            </a:r>
            <a:r>
              <a:rPr lang="ru-RU" dirty="0"/>
              <a:t> иммунитет.</a:t>
            </a:r>
          </a:p>
          <a:p>
            <a:r>
              <a:rPr lang="ru-RU" dirty="0"/>
              <a:t>Пассивная иммунизация защищает животных от заболевания только в течение 14 дней. Ее применение целесообразно при кратковременной опасности заражения, например при транспортировке разных групп скота.</a:t>
            </a:r>
          </a:p>
          <a:p>
            <a:r>
              <a:rPr lang="ru-RU" dirty="0"/>
              <a:t>Для активной иммунизации используют инактивированные и живые вакцины. В нашей стране выпускают вирус-вакцину против чумы крупного рогатого скота сухую </a:t>
            </a:r>
            <a:r>
              <a:rPr lang="ru-RU" dirty="0" err="1"/>
              <a:t>культуральную</a:t>
            </a:r>
            <a:r>
              <a:rPr lang="ru-RU" dirty="0"/>
              <a:t> из штамма К37/70, которая вызывает в организме привитых животных выработку специфических антител, передающихся потомству и защищающих молодняк в первые месяцы жизни.</a:t>
            </a:r>
          </a:p>
          <a:p>
            <a:endParaRPr lang="ru-RU" dirty="0"/>
          </a:p>
        </p:txBody>
      </p:sp>
      <p:sp>
        <p:nvSpPr>
          <p:cNvPr id="2" name="Заголовок 1"/>
          <p:cNvSpPr>
            <a:spLocks noGrp="1"/>
          </p:cNvSpPr>
          <p:nvPr>
            <p:ph type="title"/>
          </p:nvPr>
        </p:nvSpPr>
        <p:spPr>
          <a:xfrm>
            <a:off x="827584" y="138141"/>
            <a:ext cx="7239000" cy="1143000"/>
          </a:xfrm>
        </p:spPr>
        <p:txBody>
          <a:bodyPr>
            <a:normAutofit fontScale="90000"/>
          </a:bodyPr>
          <a:lstStyle/>
          <a:p>
            <a:pPr algn="ctr"/>
            <a:r>
              <a:rPr lang="ru-RU" dirty="0"/>
              <a:t>Иммунитет и специфическая профилактика</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36712"/>
            <a:ext cx="9144000" cy="6021288"/>
          </a:xfrm>
        </p:spPr>
        <p:txBody>
          <a:bodyPr>
            <a:normAutofit fontScale="92500" lnSpcReduction="10000"/>
          </a:bodyPr>
          <a:lstStyle/>
          <a:p>
            <a:r>
              <a:rPr lang="ru-RU" sz="3600" dirty="0"/>
              <a:t>Основным звеном в комплексе мероприятий по охране территории РФ от чумы крупного рогатого скота является специфическая иммунопрофилактика. </a:t>
            </a:r>
          </a:p>
          <a:p>
            <a:r>
              <a:rPr lang="ru-RU" sz="3600" dirty="0"/>
              <a:t>В пограничных зонах, угрожаемых по заносу возбудителя данной инфекции, создают иммунный пояс на глубину административного района, но не менее 30...50 км, путем обязательной ежегодной плановой иммунизации всего находящегося в зоне поголовья крупного рогатого скота.</a:t>
            </a:r>
          </a:p>
        </p:txBody>
      </p:sp>
      <p:sp>
        <p:nvSpPr>
          <p:cNvPr id="2" name="Заголовок 1"/>
          <p:cNvSpPr>
            <a:spLocks noGrp="1"/>
          </p:cNvSpPr>
          <p:nvPr>
            <p:ph type="title"/>
          </p:nvPr>
        </p:nvSpPr>
        <p:spPr>
          <a:xfrm>
            <a:off x="827584" y="476672"/>
            <a:ext cx="7239000" cy="194280"/>
          </a:xfrm>
        </p:spPr>
        <p:txBody>
          <a:bodyPr>
            <a:normAutofit fontScale="90000"/>
          </a:bodyPr>
          <a:lstStyle/>
          <a:p>
            <a:pPr algn="ctr"/>
            <a:r>
              <a:rPr lang="ru-RU" dirty="0"/>
              <a:t>Профилактика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60648"/>
            <a:ext cx="9144000" cy="6597352"/>
          </a:xfrm>
        </p:spPr>
        <p:txBody>
          <a:bodyPr>
            <a:normAutofit fontScale="92500" lnSpcReduction="10000"/>
          </a:bodyPr>
          <a:lstStyle/>
          <a:p>
            <a:pPr>
              <a:buNone/>
            </a:pPr>
            <a:r>
              <a:rPr lang="ru-RU" dirty="0"/>
              <a:t>	Общие ветеринарно-санитарные мероприятия включают: </a:t>
            </a:r>
          </a:p>
          <a:p>
            <a:r>
              <a:rPr lang="ru-RU" dirty="0"/>
              <a:t>изучение эпизоотической обстановки зоны и характера хозяйственного использования животных; </a:t>
            </a:r>
          </a:p>
          <a:p>
            <a:r>
              <a:rPr lang="ru-RU" dirty="0"/>
              <a:t>проведение убоя животных на мясо только на бойнях или убойных пунктах с обязательным ветеринарным осмотром до и после убоя; </a:t>
            </a:r>
          </a:p>
          <a:p>
            <a:r>
              <a:rPr lang="ru-RU" dirty="0"/>
              <a:t>закрепление за каждым стадом отдельного участка пастбища с изолированным водопоем; </a:t>
            </a:r>
          </a:p>
          <a:p>
            <a:r>
              <a:rPr lang="ru-RU" dirty="0"/>
              <a:t>недопущение смешивания животных разных стад, а также соприкосновения домашних животных с дикими; </a:t>
            </a:r>
          </a:p>
          <a:p>
            <a:r>
              <a:rPr lang="ru-RU" dirty="0"/>
              <a:t>недопущение появления в пограничной зоне безнадзорного скота; ветеринарный контроль отловленных или отстрелянных в приграничной зоне диких животных, а также найденных трупов; </a:t>
            </a:r>
          </a:p>
          <a:p>
            <a:r>
              <a:rPr lang="ru-RU" dirty="0"/>
              <a:t>перемещение и ввод новых животных только после ветеринарного осмотра и профилактического </a:t>
            </a:r>
            <a:r>
              <a:rPr lang="ru-RU" dirty="0" err="1"/>
              <a:t>карантиниро-вания</a:t>
            </a:r>
            <a:r>
              <a:rPr lang="ru-RU" dirty="0"/>
              <a:t> в течение 30 дней; </a:t>
            </a:r>
          </a:p>
          <a:p>
            <a:r>
              <a:rPr lang="ru-RU" dirty="0"/>
              <a:t>транспортировку животных, продуктов и сырья животного происхождения только через пограничные контрольные ветеринарные пункты в установленном порядке; </a:t>
            </a:r>
          </a:p>
          <a:p>
            <a:r>
              <a:rPr lang="ru-RU" dirty="0" err="1"/>
              <a:t>ветеринарно-просветитель-ную</a:t>
            </a:r>
            <a:r>
              <a:rPr lang="ru-RU" dirty="0"/>
              <a:t> работу с населением и руководителями хозяйств торговых, заготовительных организаций.</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08720"/>
            <a:ext cx="9144000" cy="5949280"/>
          </a:xfrm>
        </p:spPr>
        <p:txBody>
          <a:bodyPr>
            <a:noAutofit/>
          </a:bodyPr>
          <a:lstStyle/>
          <a:p>
            <a:r>
              <a:rPr lang="ru-RU" sz="3200" dirty="0"/>
              <a:t>При подтверждении диагноза администрация района (области) в установленном порядке выносит решение об объявлении населенных пунктов или территориально обособленных хозяйств (ферм, отделений) неблагополучными по чуме крупного рогатого скота и установлении в них карантина с указанием границ </a:t>
            </a:r>
            <a:r>
              <a:rPr lang="ru-RU" sz="3200" dirty="0" err="1"/>
              <a:t>карантинируемой</a:t>
            </a:r>
            <a:r>
              <a:rPr lang="ru-RU" sz="3200" dirty="0"/>
              <a:t> и угрожаемой по заносу возбудителя (глубиной от 50 до 100 км) зон, с обязательной организацией охранно-карантинных милицейских постов для несения службы по соблюдению карантина.</a:t>
            </a:r>
          </a:p>
        </p:txBody>
      </p:sp>
      <p:sp>
        <p:nvSpPr>
          <p:cNvPr id="2" name="Заголовок 1"/>
          <p:cNvSpPr>
            <a:spLocks noGrp="1"/>
          </p:cNvSpPr>
          <p:nvPr>
            <p:ph type="title"/>
          </p:nvPr>
        </p:nvSpPr>
        <p:spPr>
          <a:xfrm>
            <a:off x="457200" y="170970"/>
            <a:ext cx="8229600" cy="737750"/>
          </a:xfrm>
        </p:spPr>
        <p:txBody>
          <a:bodyPr>
            <a:normAutofit fontScale="90000"/>
          </a:bodyPr>
          <a:lstStyle/>
          <a:p>
            <a:pPr algn="ctr"/>
            <a:r>
              <a:rPr lang="ru-RU" dirty="0"/>
              <a:t>Меры борьбы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268760"/>
            <a:ext cx="9144000" cy="5374950"/>
          </a:xfrm>
        </p:spPr>
        <p:txBody>
          <a:bodyPr>
            <a:normAutofit fontScale="92500" lnSpcReduction="10000"/>
          </a:bodyPr>
          <a:lstStyle/>
          <a:p>
            <a:pPr>
              <a:buNone/>
            </a:pPr>
            <a:r>
              <a:rPr lang="ru-RU" dirty="0"/>
              <a:t>	1) вывозить из неблагополучных пунктов животных всех видов, а также продукты животноводства и растениеводства; </a:t>
            </a:r>
          </a:p>
          <a:p>
            <a:pPr>
              <a:buNone/>
            </a:pPr>
            <a:r>
              <a:rPr lang="ru-RU" dirty="0"/>
              <a:t>	2) приводить и привозить домашних, диких и цирковых животных; </a:t>
            </a:r>
          </a:p>
          <a:p>
            <a:pPr>
              <a:buNone/>
            </a:pPr>
            <a:r>
              <a:rPr lang="ru-RU" dirty="0"/>
              <a:t>	3) закупать, заготавливать скот, продукты, сырье животного и растительного происхождения; </a:t>
            </a:r>
          </a:p>
          <a:p>
            <a:pPr>
              <a:buNone/>
            </a:pPr>
            <a:r>
              <a:rPr lang="ru-RU" dirty="0"/>
              <a:t>	4) убивать домашних и диких животных на мясо, торговать сырым мясом, продуктами убоя животных и молоком (в крайних случаях мясо используют в пищу только в неблагополучном пункте, а молоко от здоровых животных  перерабатывают на топленое масло);</a:t>
            </a:r>
          </a:p>
          <a:p>
            <a:pPr>
              <a:buNone/>
            </a:pPr>
            <a:r>
              <a:rPr lang="ru-RU" dirty="0"/>
              <a:t>	5) устраивать мероприятия, связанные с массовым скоплением животных;</a:t>
            </a:r>
          </a:p>
          <a:p>
            <a:pPr>
              <a:buNone/>
            </a:pPr>
            <a:r>
              <a:rPr lang="ru-RU" dirty="0"/>
              <a:t>	6) проходить и проезжать через неблагополучный пункт на всех видах транспорта.</a:t>
            </a:r>
          </a:p>
          <a:p>
            <a:endParaRPr lang="ru-RU" dirty="0"/>
          </a:p>
        </p:txBody>
      </p:sp>
      <p:sp>
        <p:nvSpPr>
          <p:cNvPr id="2" name="Заголовок 1"/>
          <p:cNvSpPr>
            <a:spLocks noGrp="1"/>
          </p:cNvSpPr>
          <p:nvPr>
            <p:ph type="title"/>
          </p:nvPr>
        </p:nvSpPr>
        <p:spPr>
          <a:xfrm>
            <a:off x="0" y="116632"/>
            <a:ext cx="9144000" cy="1268760"/>
          </a:xfrm>
        </p:spPr>
        <p:txBody>
          <a:bodyPr>
            <a:normAutofit fontScale="90000"/>
          </a:bodyPr>
          <a:lstStyle/>
          <a:p>
            <a:pPr algn="ctr"/>
            <a:r>
              <a:rPr lang="ru-RU" dirty="0"/>
              <a:t>По условиям карантина запрещается:</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57232"/>
            <a:ext cx="9144000" cy="6000768"/>
          </a:xfrm>
        </p:spPr>
        <p:txBody>
          <a:bodyPr>
            <a:normAutofit fontScale="85000" lnSpcReduction="10000"/>
          </a:bodyPr>
          <a:lstStyle/>
          <a:p>
            <a:r>
              <a:rPr lang="ru-RU" dirty="0"/>
              <a:t>Крупный рогатый скот, буйволов, яков, овец, коз и верблюдов содержат изолированно в помещениях или загонах. </a:t>
            </a:r>
          </a:p>
          <a:p>
            <a:r>
              <a:rPr lang="ru-RU" dirty="0"/>
              <a:t>Принимают меры к недопущению на территорию неблагополучного хозяйства (фермы, двора) собак, кошек и других животных. </a:t>
            </a:r>
          </a:p>
          <a:p>
            <a:r>
              <a:rPr lang="ru-RU" dirty="0"/>
              <a:t>Уничтожают грызунов, организуют отпугивание птиц. </a:t>
            </a:r>
          </a:p>
          <a:p>
            <a:r>
              <a:rPr lang="ru-RU" dirty="0"/>
              <a:t>Помещения, загоны и другие места, где находятся животные, ежедневно подвергают дезинфекции. Собранные навоз, мусор, остатки корма сжигают. Жидкий навоз, навозную жижу обеззараживают формалином из расчета 7,5 л на 1т жижи.</a:t>
            </a:r>
          </a:p>
          <a:p>
            <a:r>
              <a:rPr lang="ru-RU" dirty="0"/>
              <a:t>Всех восприимчивых к чуме животных </a:t>
            </a:r>
            <a:r>
              <a:rPr lang="ru-RU" dirty="0" err="1"/>
              <a:t>термометрируют</a:t>
            </a:r>
            <a:r>
              <a:rPr lang="ru-RU" dirty="0"/>
              <a:t>. Больных и подозрительных по заболеванию убивают, остальных вакцинируют с последующим ежедневным клиническим осмотром и двукратной термометрией. Инструкция допускает убой всего стада (100... 150 голов) неблагополучного пункта. Трупы и туши животных сжигают вместе с кожей. Всю территорию убойной площадки тщательно дезинфицируют.</a:t>
            </a:r>
          </a:p>
          <a:p>
            <a:r>
              <a:rPr lang="ru-RU" dirty="0"/>
              <a:t>После уборки трупов, убоя больных и вакцинации здоровых животных проводят 3-кратную заключительную дезинфекцию с интервалом 1 день. </a:t>
            </a:r>
          </a:p>
        </p:txBody>
      </p:sp>
      <p:sp>
        <p:nvSpPr>
          <p:cNvPr id="2" name="Заголовок 1"/>
          <p:cNvSpPr>
            <a:spLocks noGrp="1"/>
          </p:cNvSpPr>
          <p:nvPr>
            <p:ph type="title"/>
          </p:nvPr>
        </p:nvSpPr>
        <p:spPr>
          <a:xfrm>
            <a:off x="457200" y="60324"/>
            <a:ext cx="8229600" cy="796908"/>
          </a:xfrm>
        </p:spPr>
        <p:txBody>
          <a:bodyPr/>
          <a:lstStyle/>
          <a:p>
            <a:pPr algn="ctr"/>
            <a:r>
              <a:rPr lang="ru-RU" dirty="0"/>
              <a:t>Мероприятия по ликвидации</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36712"/>
            <a:ext cx="9144000" cy="5805264"/>
          </a:xfrm>
        </p:spPr>
        <p:txBody>
          <a:bodyPr>
            <a:normAutofit fontScale="92500" lnSpcReduction="10000"/>
          </a:bodyPr>
          <a:lstStyle/>
          <a:p>
            <a:pPr algn="ctr"/>
            <a:r>
              <a:rPr lang="ru-RU" sz="3600" b="1" i="1" dirty="0"/>
              <a:t>Чума крупного рогатого скота </a:t>
            </a:r>
            <a:r>
              <a:rPr lang="ru-RU" sz="3600" dirty="0"/>
              <a:t>(</a:t>
            </a:r>
            <a:r>
              <a:rPr lang="ru-RU" sz="3600" dirty="0" err="1"/>
              <a:t>Pestis</a:t>
            </a:r>
            <a:r>
              <a:rPr lang="ru-RU" sz="3600" dirty="0"/>
              <a:t> </a:t>
            </a:r>
            <a:r>
              <a:rPr lang="ru-RU" sz="3600" dirty="0" err="1"/>
              <a:t>bovum</a:t>
            </a:r>
            <a:r>
              <a:rPr lang="ru-RU" sz="3600" dirty="0"/>
              <a:t>) — остро протекающая контагиозная </a:t>
            </a:r>
            <a:r>
              <a:rPr lang="ru-RU" sz="3600" dirty="0" err="1"/>
              <a:t>септицемическая</a:t>
            </a:r>
            <a:r>
              <a:rPr lang="ru-RU" sz="3600" dirty="0"/>
              <a:t> болезнь домашних и диких жвачных, проявляющаяся высокой лихорадкой, геморрагическим диатезом, </a:t>
            </a:r>
            <a:r>
              <a:rPr lang="ru-RU" sz="3600" dirty="0" err="1"/>
              <a:t>воспа-лительно-некротическим</a:t>
            </a:r>
            <a:r>
              <a:rPr lang="ru-RU" sz="3600" dirty="0"/>
              <a:t> поражением слизистых оболочек пищеварительного тракта, образованием эрозий и язв в ротовой полости, диареей, ринитом, конъюнктивитом, слизисто-гнойными истечениями из носа и глаз, чрезвычайно высокой заболеваемостью и летальностью.</a:t>
            </a:r>
          </a:p>
        </p:txBody>
      </p:sp>
      <p:sp>
        <p:nvSpPr>
          <p:cNvPr id="4" name="Заголовок 1"/>
          <p:cNvSpPr>
            <a:spLocks noGrp="1"/>
          </p:cNvSpPr>
          <p:nvPr>
            <p:ph type="title"/>
          </p:nvPr>
        </p:nvSpPr>
        <p:spPr>
          <a:xfrm>
            <a:off x="2483768" y="188640"/>
            <a:ext cx="4690864" cy="725470"/>
          </a:xfrm>
        </p:spPr>
        <p:txBody>
          <a:bodyPr>
            <a:normAutofit fontScale="90000"/>
          </a:bodyPr>
          <a:lstStyle/>
          <a:p>
            <a:pPr algn="ctr"/>
            <a:r>
              <a:rPr lang="ru-RU" dirty="0"/>
              <a:t>Определение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692696"/>
            <a:ext cx="9144000" cy="6165304"/>
          </a:xfrm>
        </p:spPr>
        <p:txBody>
          <a:bodyPr>
            <a:normAutofit fontScale="92500"/>
          </a:bodyPr>
          <a:lstStyle/>
          <a:p>
            <a:r>
              <a:rPr lang="ru-RU" sz="2800" dirty="0"/>
              <a:t>Карантин с неблагополучного пункта снимают через 21 день после гибели или убоя (уничтожения) последнего больного животного и проведения соответствующих заключительных мероприятий.</a:t>
            </a:r>
          </a:p>
          <a:p>
            <a:r>
              <a:rPr lang="ru-RU" sz="2800" dirty="0"/>
              <a:t>После снятия карантина с целью биологической пробы в помещение, где содержались больные животные, вводят 2...3 здоровых телят 8...10-ме-сячного возраста, не вакцинированных против чумы, и за ними наблюдают 30 дней. Если за этот период телята не заболеют, допускают ввод новых животных, которые были вакцинированы и содержались изолированно в течение 15 дней. В последующем на территории бывшего неблагополучного пункта проводят вакцинацию всего поголовья крупного рогатого скота 1 раз в год в течение 3 лет.</a:t>
            </a:r>
          </a:p>
          <a:p>
            <a:endParaRPr lang="ru-RU" dirty="0"/>
          </a:p>
        </p:txBody>
      </p:sp>
      <p:sp>
        <p:nvSpPr>
          <p:cNvPr id="2" name="Заголовок 1"/>
          <p:cNvSpPr>
            <a:spLocks noGrp="1"/>
          </p:cNvSpPr>
          <p:nvPr>
            <p:ph type="title"/>
          </p:nvPr>
        </p:nvSpPr>
        <p:spPr>
          <a:xfrm>
            <a:off x="683568" y="138376"/>
            <a:ext cx="7239000" cy="554320"/>
          </a:xfrm>
        </p:spPr>
        <p:txBody>
          <a:bodyPr>
            <a:normAutofit fontScale="90000"/>
          </a:bodyPr>
          <a:lstStyle/>
          <a:p>
            <a:pPr algn="ctr"/>
            <a:r>
              <a:rPr lang="ru-RU" dirty="0"/>
              <a:t>Снятие карантина</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980728"/>
            <a:ext cx="9144000" cy="5877272"/>
          </a:xfrm>
        </p:spPr>
        <p:txBody>
          <a:bodyPr>
            <a:normAutofit/>
          </a:bodyPr>
          <a:lstStyle/>
          <a:p>
            <a:pPr algn="ctr"/>
            <a:r>
              <a:rPr lang="ru-RU" sz="6000" dirty="0"/>
              <a:t>Возбудитель — РНК-содержащий вирус, относящийся к роду </a:t>
            </a:r>
            <a:r>
              <a:rPr lang="ru-RU" sz="6000" dirty="0" err="1"/>
              <a:t>Morbillivirus</a:t>
            </a:r>
            <a:r>
              <a:rPr lang="ru-RU" sz="6000" dirty="0"/>
              <a:t> семейства </a:t>
            </a:r>
            <a:r>
              <a:rPr lang="ru-RU" sz="6000" dirty="0" err="1"/>
              <a:t>парамиксовирусов</a:t>
            </a:r>
            <a:r>
              <a:rPr lang="ru-RU" sz="6000" dirty="0"/>
              <a:t>. </a:t>
            </a:r>
          </a:p>
        </p:txBody>
      </p:sp>
      <p:sp>
        <p:nvSpPr>
          <p:cNvPr id="4" name="Заголовок 1"/>
          <p:cNvSpPr>
            <a:spLocks noGrp="1"/>
          </p:cNvSpPr>
          <p:nvPr>
            <p:ph type="title"/>
          </p:nvPr>
        </p:nvSpPr>
        <p:spPr>
          <a:xfrm>
            <a:off x="2226568" y="222090"/>
            <a:ext cx="4690864" cy="725470"/>
          </a:xfrm>
        </p:spPr>
        <p:txBody>
          <a:bodyPr>
            <a:normAutofit fontScale="90000"/>
          </a:bodyPr>
          <a:lstStyle/>
          <a:p>
            <a:pPr algn="ctr"/>
            <a:r>
              <a:rPr lang="ru-RU" dirty="0"/>
              <a:t>Возбудитель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36712"/>
            <a:ext cx="9144000" cy="6021288"/>
          </a:xfrm>
        </p:spPr>
        <p:txBody>
          <a:bodyPr>
            <a:normAutofit lnSpcReduction="10000"/>
          </a:bodyPr>
          <a:lstStyle/>
          <a:p>
            <a:r>
              <a:rPr lang="ru-RU" dirty="0"/>
              <a:t>К чуме восприимчивы животные всех видов из отряда парнокопытных.</a:t>
            </a:r>
          </a:p>
          <a:p>
            <a:r>
              <a:rPr lang="ru-RU" dirty="0"/>
              <a:t>Молодняк более чувствителен к чуме, чем взрослые животные. Но в стационарно неблагополучных зонах он может приобретать от матерей </a:t>
            </a:r>
            <a:r>
              <a:rPr lang="ru-RU" dirty="0" err="1"/>
              <a:t>колостральный</a:t>
            </a:r>
            <a:r>
              <a:rPr lang="ru-RU" dirty="0"/>
              <a:t> иммунитет продолжительностью до 8... 11 мес.</a:t>
            </a:r>
          </a:p>
          <a:p>
            <a:r>
              <a:rPr lang="ru-RU" dirty="0"/>
              <a:t>Источник возбудителя инфекции — больные и переболевшие чумой животные, выделяющие вирус во внешнюю среду.</a:t>
            </a:r>
          </a:p>
          <a:p>
            <a:r>
              <a:rPr lang="ru-RU" dirty="0"/>
              <a:t>Факторами передачи возбудителя являются трупы павших и мясо вынужденно убитых животных, шкуры, кишечное сырье, кости, рога, копыта и шерсть. Собаки, хищники, птицы могут разносить вирус механически при поедании трупов павших от чумы животных. Механический перенос возбудителя возможен через одежду обслуживающего персонала, корм, воду, подстилку, предметы ухода, транспорт. </a:t>
            </a:r>
          </a:p>
          <a:p>
            <a:r>
              <a:rPr lang="ru-RU" dirty="0"/>
              <a:t>Эпизоотии чумы возникают в любое время года</a:t>
            </a:r>
          </a:p>
        </p:txBody>
      </p:sp>
      <p:sp>
        <p:nvSpPr>
          <p:cNvPr id="4" name="Заголовок 1"/>
          <p:cNvSpPr>
            <a:spLocks noGrp="1"/>
          </p:cNvSpPr>
          <p:nvPr>
            <p:ph type="title"/>
          </p:nvPr>
        </p:nvSpPr>
        <p:spPr>
          <a:xfrm>
            <a:off x="2411760" y="111242"/>
            <a:ext cx="4690864" cy="725470"/>
          </a:xfrm>
        </p:spPr>
        <p:txBody>
          <a:bodyPr>
            <a:normAutofit fontScale="90000"/>
          </a:bodyPr>
          <a:lstStyle/>
          <a:p>
            <a:pPr algn="ctr"/>
            <a:r>
              <a:rPr lang="ru-RU" dirty="0"/>
              <a:t>Эпизоотология</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44313"/>
            <a:ext cx="9144000" cy="6021288"/>
          </a:xfrm>
        </p:spPr>
        <p:txBody>
          <a:bodyPr>
            <a:normAutofit lnSpcReduction="10000"/>
          </a:bodyPr>
          <a:lstStyle/>
          <a:p>
            <a:r>
              <a:rPr lang="ru-RU" sz="3200" dirty="0"/>
              <a:t>Инкубационный период в естественных условиях составляет 3-7 дней (максимум 10-17 дней), при экспериментальном заражении — 2-4 дня. Болезнь протекает остро, реже — </a:t>
            </a:r>
            <a:r>
              <a:rPr lang="ru-RU" sz="3200" dirty="0" err="1"/>
              <a:t>сверхостро</a:t>
            </a:r>
            <a:r>
              <a:rPr lang="ru-RU" sz="3200" dirty="0"/>
              <a:t> и </a:t>
            </a:r>
            <a:r>
              <a:rPr lang="ru-RU" sz="3200" dirty="0" err="1"/>
              <a:t>подостро</a:t>
            </a:r>
            <a:r>
              <a:rPr lang="ru-RU" sz="3200" dirty="0"/>
              <a:t>; проявляется в типичной и абортивной формах.</a:t>
            </a:r>
          </a:p>
          <a:p>
            <a:r>
              <a:rPr lang="ru-RU" sz="3200" dirty="0"/>
              <a:t>У крупного рогатого скота и буйволов различают три стадии болезни: </a:t>
            </a:r>
          </a:p>
          <a:p>
            <a:pPr>
              <a:buFontTx/>
              <a:buChar char="-"/>
            </a:pPr>
            <a:r>
              <a:rPr lang="ru-RU" sz="3200" dirty="0"/>
              <a:t>лихорадочную (продромальный период), </a:t>
            </a:r>
          </a:p>
          <a:p>
            <a:pPr>
              <a:buFontTx/>
              <a:buChar char="-"/>
            </a:pPr>
            <a:r>
              <a:rPr lang="ru-RU" sz="3200" dirty="0"/>
              <a:t>стадию повреждения слизистых оболочек,</a:t>
            </a:r>
          </a:p>
          <a:p>
            <a:pPr>
              <a:buFontTx/>
              <a:buChar char="-"/>
            </a:pPr>
            <a:r>
              <a:rPr lang="ru-RU" sz="3200" dirty="0"/>
              <a:t>стадию выраженных желудочно-кишечных расстройств.</a:t>
            </a:r>
          </a:p>
          <a:p>
            <a:endParaRPr lang="ru-RU" dirty="0"/>
          </a:p>
        </p:txBody>
      </p:sp>
      <p:sp>
        <p:nvSpPr>
          <p:cNvPr id="4" name="Заголовок 1"/>
          <p:cNvSpPr>
            <a:spLocks noGrp="1"/>
          </p:cNvSpPr>
          <p:nvPr>
            <p:ph type="title"/>
          </p:nvPr>
        </p:nvSpPr>
        <p:spPr>
          <a:xfrm>
            <a:off x="539552" y="85675"/>
            <a:ext cx="7776864" cy="725470"/>
          </a:xfrm>
        </p:spPr>
        <p:txBody>
          <a:bodyPr>
            <a:normAutofit fontScale="90000"/>
          </a:bodyPr>
          <a:lstStyle/>
          <a:p>
            <a:pPr algn="ctr"/>
            <a:r>
              <a:rPr lang="ru-RU" dirty="0"/>
              <a:t>Течение и симптомы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68346"/>
            <a:ext cx="9144000" cy="5989654"/>
          </a:xfrm>
        </p:spPr>
        <p:txBody>
          <a:bodyPr>
            <a:noAutofit/>
          </a:bodyPr>
          <a:lstStyle/>
          <a:p>
            <a:r>
              <a:rPr lang="ru-RU" dirty="0"/>
              <a:t>Внезапное и резкое повышением температуры тела (до 41...42 °С в течение 2 дней), </a:t>
            </a:r>
          </a:p>
          <a:p>
            <a:r>
              <a:rPr lang="ru-RU" dirty="0"/>
              <a:t>Угнетение общего состояния (иногда легким беспокойством), </a:t>
            </a:r>
          </a:p>
          <a:p>
            <a:r>
              <a:rPr lang="ru-RU" dirty="0"/>
              <a:t>Снижение аппетита, </a:t>
            </a:r>
          </a:p>
          <a:p>
            <a:r>
              <a:rPr lang="ru-RU" dirty="0"/>
              <a:t>Прекращение жвачки, </a:t>
            </a:r>
          </a:p>
          <a:p>
            <a:r>
              <a:rPr lang="ru-RU" dirty="0"/>
              <a:t>Учащение пульса и дыхания, </a:t>
            </a:r>
          </a:p>
          <a:p>
            <a:r>
              <a:rPr lang="ru-RU" dirty="0"/>
              <a:t>Жажда, </a:t>
            </a:r>
          </a:p>
          <a:p>
            <a:r>
              <a:rPr lang="ru-RU" dirty="0"/>
              <a:t>Шерстный покров взъерошен, </a:t>
            </a:r>
          </a:p>
          <a:p>
            <a:r>
              <a:rPr lang="ru-RU" dirty="0"/>
              <a:t>Носовое зеркало сухое. </a:t>
            </a:r>
          </a:p>
          <a:p>
            <a:r>
              <a:rPr lang="ru-RU" dirty="0"/>
              <a:t>Видимые слизистые оболочки слегка набухшие и покрасневшие. </a:t>
            </a:r>
          </a:p>
          <a:p>
            <a:r>
              <a:rPr lang="ru-RU" dirty="0"/>
              <a:t>Наблюдаются светобоязнь, слезотечение и катаральный ринит. </a:t>
            </a:r>
          </a:p>
          <a:p>
            <a:r>
              <a:rPr lang="ru-RU" dirty="0"/>
              <a:t>Кал сухой, выделяется редко. </a:t>
            </a:r>
          </a:p>
        </p:txBody>
      </p:sp>
      <p:sp>
        <p:nvSpPr>
          <p:cNvPr id="2" name="Заголовок 1"/>
          <p:cNvSpPr>
            <a:spLocks noGrp="1"/>
          </p:cNvSpPr>
          <p:nvPr>
            <p:ph type="title"/>
          </p:nvPr>
        </p:nvSpPr>
        <p:spPr>
          <a:xfrm>
            <a:off x="457200" y="10507"/>
            <a:ext cx="8229600" cy="868346"/>
          </a:xfrm>
        </p:spPr>
        <p:txBody>
          <a:bodyPr/>
          <a:lstStyle/>
          <a:p>
            <a:pPr algn="ctr"/>
            <a:r>
              <a:rPr lang="ru-RU" dirty="0"/>
              <a:t>Первая стадия</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052736"/>
            <a:ext cx="9144000" cy="5805263"/>
          </a:xfrm>
        </p:spPr>
        <p:txBody>
          <a:bodyPr>
            <a:normAutofit fontScale="92500" lnSpcReduction="10000"/>
          </a:bodyPr>
          <a:lstStyle/>
          <a:p>
            <a:pPr>
              <a:buNone/>
            </a:pPr>
            <a:r>
              <a:rPr lang="ru-RU" sz="2800" dirty="0"/>
              <a:t>	Через 2...3 дня лихорадка достигает максимума. С этого времени воспалительные и некротические поражения видимых слизистых оболочек становятся более заметными. </a:t>
            </a:r>
          </a:p>
          <a:p>
            <a:r>
              <a:rPr lang="ru-RU" sz="2800" dirty="0"/>
              <a:t>Серозно-слизистый конъюнктивит сменяется гнойным. </a:t>
            </a:r>
          </a:p>
          <a:p>
            <a:r>
              <a:rPr lang="ru-RU" sz="2800" dirty="0"/>
              <a:t>Веки </a:t>
            </a:r>
            <a:r>
              <a:rPr lang="ru-RU" sz="2800" dirty="0" err="1"/>
              <a:t>валикообразно</a:t>
            </a:r>
            <a:r>
              <a:rPr lang="ru-RU" sz="2800" dirty="0"/>
              <a:t> отечны, на слизистой оболочке петехии. </a:t>
            </a:r>
          </a:p>
          <a:p>
            <a:r>
              <a:rPr lang="ru-RU" sz="2800" dirty="0"/>
              <a:t>Слизистая оболочка полости носа вначале полосчатая, позднее диффузно покрасневшая, покрыта многочисленными петехиями и слизисто-гнойным секретом, который вытекает из носовых отверстий и засыхает в виде корочек на носовом зеркале. </a:t>
            </a:r>
          </a:p>
          <a:p>
            <a:r>
              <a:rPr lang="ru-RU" sz="2800" dirty="0"/>
              <a:t>Животные беспокоятся, сильно чихают и мотают головой из стороны в сторону.</a:t>
            </a:r>
          </a:p>
          <a:p>
            <a:endParaRPr lang="ru-RU" dirty="0"/>
          </a:p>
        </p:txBody>
      </p:sp>
      <p:sp>
        <p:nvSpPr>
          <p:cNvPr id="2" name="Заголовок 1"/>
          <p:cNvSpPr>
            <a:spLocks noGrp="1"/>
          </p:cNvSpPr>
          <p:nvPr>
            <p:ph type="title"/>
          </p:nvPr>
        </p:nvSpPr>
        <p:spPr>
          <a:xfrm>
            <a:off x="683568" y="0"/>
            <a:ext cx="7239000" cy="1143000"/>
          </a:xfrm>
        </p:spPr>
        <p:txBody>
          <a:bodyPr/>
          <a:lstStyle/>
          <a:p>
            <a:pPr algn="ctr"/>
            <a:r>
              <a:rPr lang="ru-RU" dirty="0"/>
              <a:t>Вторая стадия</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899592"/>
            <a:ext cx="9144000" cy="5958408"/>
          </a:xfrm>
        </p:spPr>
        <p:txBody>
          <a:bodyPr>
            <a:normAutofit fontScale="92500" lnSpcReduction="10000"/>
          </a:bodyPr>
          <a:lstStyle/>
          <a:p>
            <a:r>
              <a:rPr lang="ru-RU" dirty="0"/>
              <a:t>Температура тела нормальная или понижена. </a:t>
            </a:r>
          </a:p>
          <a:p>
            <a:r>
              <a:rPr lang="ru-RU" dirty="0"/>
              <a:t>Состояние животных ухудшается.</a:t>
            </a:r>
          </a:p>
          <a:p>
            <a:r>
              <a:rPr lang="ru-RU" dirty="0"/>
              <a:t>Появляется </a:t>
            </a:r>
            <a:r>
              <a:rPr lang="ru-RU" dirty="0" err="1"/>
              <a:t>профузная</a:t>
            </a:r>
            <a:r>
              <a:rPr lang="ru-RU" dirty="0"/>
              <a:t> диарея. Водянистые серо-желтого или грязно-коричневого цвета испражнения смешаны со слизью, кровью, обрывками </a:t>
            </a:r>
            <a:r>
              <a:rPr lang="ru-RU" dirty="0" err="1"/>
              <a:t>некротизированого</a:t>
            </a:r>
            <a:r>
              <a:rPr lang="ru-RU" dirty="0"/>
              <a:t> эпителия кишечника. </a:t>
            </a:r>
          </a:p>
          <a:p>
            <a:r>
              <a:rPr lang="ru-RU" dirty="0"/>
              <a:t>Акт дефекации происходит непроизвольно, прямая кишка выпячивается наружу. Хвост, задняя часть тела и место нахождения животного загрязнены фекалиями. </a:t>
            </a:r>
          </a:p>
          <a:p>
            <a:r>
              <a:rPr lang="ru-RU" dirty="0"/>
              <a:t>Диарея ведет к дегидратации и быстрому исхуданию животного. </a:t>
            </a:r>
          </a:p>
          <a:p>
            <a:r>
              <a:rPr lang="ru-RU" dirty="0"/>
              <a:t>Моча выделяется часто и малыми порциями, от желтовато-красного до темно-коричневого цвета (</a:t>
            </a:r>
            <a:r>
              <a:rPr lang="ru-RU" dirty="0" err="1"/>
              <a:t>цвета</a:t>
            </a:r>
            <a:r>
              <a:rPr lang="ru-RU" dirty="0"/>
              <a:t> кофе). </a:t>
            </a:r>
          </a:p>
          <a:p>
            <a:r>
              <a:rPr lang="ru-RU" dirty="0"/>
              <a:t>Дыхание учащено до 60-80 в 1 мин, пульс 80-100 уд/мин (слабый, малый, нитевидный). </a:t>
            </a:r>
          </a:p>
          <a:p>
            <a:r>
              <a:rPr lang="ru-RU" dirty="0"/>
              <a:t>Наконец полностью обессиленные животные ложатся с распростертыми конечностями, и через 1 ч наступает смерть. </a:t>
            </a:r>
          </a:p>
          <a:p>
            <a:r>
              <a:rPr lang="ru-RU" dirty="0"/>
              <a:t>Длительность болезни при остром течении 4...10 дней, </a:t>
            </a:r>
            <a:r>
              <a:rPr lang="ru-RU" dirty="0" err="1"/>
              <a:t>сверхостром</a:t>
            </a:r>
            <a:r>
              <a:rPr lang="ru-RU" dirty="0"/>
              <a:t>— 1-2 дня, </a:t>
            </a:r>
            <a:r>
              <a:rPr lang="ru-RU" dirty="0" err="1"/>
              <a:t>под-остром</a:t>
            </a:r>
            <a:r>
              <a:rPr lang="ru-RU" dirty="0"/>
              <a:t> — 2-3 </a:t>
            </a:r>
            <a:r>
              <a:rPr lang="ru-RU" dirty="0" err="1"/>
              <a:t>нед</a:t>
            </a:r>
            <a:r>
              <a:rPr lang="ru-RU" dirty="0"/>
              <a:t> и более.</a:t>
            </a:r>
          </a:p>
        </p:txBody>
      </p:sp>
      <p:sp>
        <p:nvSpPr>
          <p:cNvPr id="2" name="Заголовок 1"/>
          <p:cNvSpPr>
            <a:spLocks noGrp="1"/>
          </p:cNvSpPr>
          <p:nvPr>
            <p:ph type="title"/>
          </p:nvPr>
        </p:nvSpPr>
        <p:spPr>
          <a:xfrm>
            <a:off x="827584" y="0"/>
            <a:ext cx="7239000" cy="1143000"/>
          </a:xfrm>
        </p:spPr>
        <p:txBody>
          <a:bodyPr/>
          <a:lstStyle/>
          <a:p>
            <a:pPr algn="ctr"/>
            <a:r>
              <a:rPr lang="ru-RU" dirty="0"/>
              <a:t>Третья стадия</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16632"/>
            <a:ext cx="9144000" cy="6858000"/>
          </a:xfrm>
        </p:spPr>
        <p:txBody>
          <a:bodyPr>
            <a:normAutofit fontScale="92500" lnSpcReduction="10000"/>
          </a:bodyPr>
          <a:lstStyle/>
          <a:p>
            <a:r>
              <a:rPr lang="ru-RU" sz="2800" dirty="0"/>
              <a:t>При абортивной форме наблюдают умеренную диарею, слизистая оболочка рта не поражена. Возможна латентная форма, устанавливаемая только серологическими исследованиями. Во многих случаях бывает рецидив латентной инфекции. Известно также, что чума крупного рогатого скота может осложняться </a:t>
            </a:r>
            <a:r>
              <a:rPr lang="ru-RU" sz="2800" dirty="0" err="1"/>
              <a:t>секундарными</a:t>
            </a:r>
            <a:r>
              <a:rPr lang="ru-RU" sz="2800" dirty="0"/>
              <a:t> болезнями и протекать в виде смешанной с пироплазмозом, </a:t>
            </a:r>
            <a:r>
              <a:rPr lang="ru-RU" sz="2800" dirty="0" err="1"/>
              <a:t>трипанозомозом</a:t>
            </a:r>
            <a:r>
              <a:rPr lang="ru-RU" sz="2800" dirty="0"/>
              <a:t> или </a:t>
            </a:r>
            <a:r>
              <a:rPr lang="ru-RU" sz="2800" dirty="0" err="1"/>
              <a:t>эймериозом</a:t>
            </a:r>
            <a:r>
              <a:rPr lang="ru-RU" sz="2800" dirty="0"/>
              <a:t> инфекции.</a:t>
            </a:r>
          </a:p>
          <a:p>
            <a:r>
              <a:rPr lang="ru-RU" sz="2800" b="1" dirty="0"/>
              <a:t>У </a:t>
            </a:r>
            <a:r>
              <a:rPr lang="ru-RU" sz="2800" dirty="0"/>
              <a:t>овец и коз болезнь протекает, как правило, легко и проявляется небольшой гипертермией, катаром конъюнктивы и слизистой оболочки носа, учащенным дыханием и сухим кашлем. При тяжелом течении наблюдают общую слабость, желтовато-белое истечение из глаз и носа, кашель, затрудненное дыхание (бронхопневмония), частые выделения жидких, перемешанных со слизью каловых масс зелено-бурого цвета. Сильное исхудание и асфиксия приводят к смерти.</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130</TotalTime>
  <Words>1806</Words>
  <Application>Microsoft Office PowerPoint</Application>
  <PresentationFormat>Экран (4:3)</PresentationFormat>
  <Paragraphs>111</Paragraphs>
  <Slides>20</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20</vt:i4>
      </vt:variant>
    </vt:vector>
  </HeadingPairs>
  <TitlesOfParts>
    <vt:vector size="23" baseType="lpstr">
      <vt:lpstr>Candara</vt:lpstr>
      <vt:lpstr>Symbol</vt:lpstr>
      <vt:lpstr>Волна</vt:lpstr>
      <vt:lpstr>Комплексная диагностика, мероприятия по профилактике и ликвидация Чумы КРС</vt:lpstr>
      <vt:lpstr>Определение </vt:lpstr>
      <vt:lpstr>Возбудитель </vt:lpstr>
      <vt:lpstr>Эпизоотология</vt:lpstr>
      <vt:lpstr>Течение и симптомы</vt:lpstr>
      <vt:lpstr>Первая стадия</vt:lpstr>
      <vt:lpstr>Вторая стадия</vt:lpstr>
      <vt:lpstr>Третья стадия</vt:lpstr>
      <vt:lpstr>Презентация PowerPoint</vt:lpstr>
      <vt:lpstr>Пат. картина</vt:lpstr>
      <vt:lpstr>Презентация PowerPoint</vt:lpstr>
      <vt:lpstr>Диагноз </vt:lpstr>
      <vt:lpstr>Презентация PowerPoint</vt:lpstr>
      <vt:lpstr>Иммунитет и специфическая профилактика</vt:lpstr>
      <vt:lpstr>Профилактика </vt:lpstr>
      <vt:lpstr>Презентация PowerPoint</vt:lpstr>
      <vt:lpstr>Меры борьбы</vt:lpstr>
      <vt:lpstr>По условиям карантина запрещается:</vt:lpstr>
      <vt:lpstr>Мероприятия по ликвидации</vt:lpstr>
      <vt:lpstr>Снятие карантина</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Чума КРС</dc:title>
  <dc:creator>Настя</dc:creator>
  <cp:lastModifiedBy>гребенщиков роман</cp:lastModifiedBy>
  <cp:revision>19</cp:revision>
  <dcterms:created xsi:type="dcterms:W3CDTF">2014-04-19T11:54:56Z</dcterms:created>
  <dcterms:modified xsi:type="dcterms:W3CDTF">2020-04-06T06:50:37Z</dcterms:modified>
</cp:coreProperties>
</file>