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64" r:id="rId5"/>
    <p:sldId id="259" r:id="rId6"/>
    <p:sldId id="260" r:id="rId7"/>
    <p:sldId id="268" r:id="rId8"/>
    <p:sldId id="261" r:id="rId9"/>
    <p:sldId id="262" r:id="rId10"/>
    <p:sldId id="263" r:id="rId11"/>
    <p:sldId id="265" r:id="rId12"/>
    <p:sldId id="266" r:id="rId13"/>
    <p:sldId id="267"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618" y="9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1D0F7C29-D36E-45A9-9B79-7C0813751DBC}" type="datetimeFigureOut">
              <a:rPr lang="ru-RU" smtClean="0"/>
              <a:pPr/>
              <a:t>06.04.2020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DC86653-CF8E-4F03-B220-05E317DB757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1D0F7C29-D36E-45A9-9B79-7C0813751DBC}" type="datetimeFigureOut">
              <a:rPr lang="ru-RU" smtClean="0"/>
              <a:pPr/>
              <a:t>06.04.2020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DC86653-CF8E-4F03-B220-05E317DB757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0F7C29-D36E-45A9-9B79-7C0813751DBC}" type="datetimeFigureOut">
              <a:rPr lang="ru-RU" smtClean="0"/>
              <a:pPr/>
              <a:t>06.04.2020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DC86653-CF8E-4F03-B220-05E317DB757E}" type="slidenum">
              <a:rPr lang="ru-RU" smtClean="0"/>
              <a:pPr/>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1D0F7C29-D36E-45A9-9B79-7C0813751DBC}" type="datetimeFigureOut">
              <a:rPr lang="ru-RU" smtClean="0"/>
              <a:pPr/>
              <a:t>06.04.2020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DC86653-CF8E-4F03-B220-05E317DB757E}" type="slidenum">
              <a:rPr lang="ru-RU" smtClean="0"/>
              <a:pPr/>
              <a:t>‹#›</a:t>
            </a:fld>
            <a:endParaRPr lang="ru-RU"/>
          </a:p>
        </p:txBody>
      </p:sp>
      <p:sp>
        <p:nvSpPr>
          <p:cNvPr id="7" name="Title 6"/>
          <p:cNvSpPr>
            <a:spLocks noGrp="1"/>
          </p:cNvSpPr>
          <p:nvPr>
            <p:ph type="title"/>
          </p:nvPr>
        </p:nvSpPr>
        <p:spPr/>
        <p:txBody>
          <a:bodyPr/>
          <a:lstStyle/>
          <a:p>
            <a:r>
              <a:rPr lang="ru-RU"/>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D0F7C29-D36E-45A9-9B79-7C0813751DBC}" type="datetimeFigureOut">
              <a:rPr lang="ru-RU" smtClean="0"/>
              <a:pPr/>
              <a:t>06.04.2020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DC86653-CF8E-4F03-B220-05E317DB757E}"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5" name="Date Placeholder 4"/>
          <p:cNvSpPr>
            <a:spLocks noGrp="1"/>
          </p:cNvSpPr>
          <p:nvPr>
            <p:ph type="dt" sz="half" idx="10"/>
          </p:nvPr>
        </p:nvSpPr>
        <p:spPr/>
        <p:txBody>
          <a:bodyPr/>
          <a:lstStyle/>
          <a:p>
            <a:fld id="{1D0F7C29-D36E-45A9-9B79-7C0813751DBC}" type="datetimeFigureOut">
              <a:rPr lang="ru-RU" smtClean="0"/>
              <a:pPr/>
              <a:t>06.04.2020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DC86653-CF8E-4F03-B220-05E317DB757E}" type="slidenum">
              <a:rPr lang="ru-RU" smtClean="0"/>
              <a:pPr/>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1D0F7C29-D36E-45A9-9B79-7C0813751DBC}" type="datetimeFigureOut">
              <a:rPr lang="ru-RU" smtClean="0"/>
              <a:pPr/>
              <a:t>06.04.2020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DC86653-CF8E-4F03-B220-05E317DB757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1D0F7C29-D36E-45A9-9B79-7C0813751DBC}" type="datetimeFigureOut">
              <a:rPr lang="ru-RU" smtClean="0"/>
              <a:pPr/>
              <a:t>06.04.2020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DC86653-CF8E-4F03-B220-05E317DB757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0F7C29-D36E-45A9-9B79-7C0813751DBC}" type="datetimeFigureOut">
              <a:rPr lang="ru-RU" smtClean="0"/>
              <a:pPr/>
              <a:t>06.04.2020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DC86653-CF8E-4F03-B220-05E317DB757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0F7C29-D36E-45A9-9B79-7C0813751DBC}" type="datetimeFigureOut">
              <a:rPr lang="ru-RU" smtClean="0"/>
              <a:pPr/>
              <a:t>06.04.2020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DC86653-CF8E-4F03-B220-05E317DB757E}" type="slidenum">
              <a:rPr lang="ru-RU" smtClean="0"/>
              <a:pPr/>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1D0F7C29-D36E-45A9-9B79-7C0813751DBC}" type="datetimeFigureOut">
              <a:rPr lang="ru-RU" smtClean="0"/>
              <a:pPr/>
              <a:t>06.04.2020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DC86653-CF8E-4F03-B220-05E317DB757E}" type="slidenum">
              <a:rPr lang="ru-RU" smtClean="0"/>
              <a:pPr/>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0F7C29-D36E-45A9-9B79-7C0813751DBC}" type="datetimeFigureOut">
              <a:rPr lang="ru-RU" smtClean="0"/>
              <a:pPr/>
              <a:t>06.04.2020</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DC86653-CF8E-4F03-B220-05E317DB757E}" type="slidenum">
              <a:rPr lang="ru-RU" smtClean="0"/>
              <a:pPr/>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9512" y="-99392"/>
            <a:ext cx="8784976" cy="3816424"/>
          </a:xfrm>
        </p:spPr>
        <p:txBody>
          <a:bodyPr>
            <a:normAutofit/>
          </a:bodyPr>
          <a:lstStyle/>
          <a:p>
            <a:r>
              <a:rPr lang="ru-RU" sz="4400" dirty="0"/>
              <a:t>Комплексная диагностика, мероприятия по профилактике и ликвидация Контагиозной плевропневмонии </a:t>
            </a:r>
          </a:p>
        </p:txBody>
      </p:sp>
      <p:sp>
        <p:nvSpPr>
          <p:cNvPr id="3" name="Подзаголовок 2"/>
          <p:cNvSpPr>
            <a:spLocks noGrp="1"/>
          </p:cNvSpPr>
          <p:nvPr>
            <p:ph type="subTitle" idx="1"/>
          </p:nvPr>
        </p:nvSpPr>
        <p:spPr>
          <a:xfrm>
            <a:off x="2743200" y="5105400"/>
            <a:ext cx="6400800" cy="1752600"/>
          </a:xfrm>
        </p:spPr>
        <p:txBody>
          <a:bodyPr/>
          <a:lstStyle/>
          <a:p>
            <a:r>
              <a:rPr lang="ru-RU" dirty="0"/>
              <a:t>Выполнила студентка 541 группы </a:t>
            </a:r>
          </a:p>
          <a:p>
            <a:r>
              <a:rPr lang="ru-RU" dirty="0"/>
              <a:t>Гребенщикова У.В</a:t>
            </a:r>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188640"/>
            <a:ext cx="8784976" cy="6480720"/>
          </a:xfrm>
        </p:spPr>
        <p:txBody>
          <a:bodyPr>
            <a:normAutofit lnSpcReduction="10000"/>
          </a:bodyPr>
          <a:lstStyle/>
          <a:p>
            <a:r>
              <a:rPr lang="ru-RU" sz="2400" dirty="0"/>
              <a:t>В лабораторию для серологического исследования посылают сыворотку крови. </a:t>
            </a:r>
          </a:p>
          <a:p>
            <a:r>
              <a:rPr lang="ru-RU" sz="2400" dirty="0"/>
              <a:t>Для бактериологического (биологического) исследования от павших или убитых животных направляют: 1) при остром течении -- выпот из </a:t>
            </a:r>
            <a:r>
              <a:rPr lang="ru-RU" sz="2400" dirty="0" err="1"/>
              <a:t>междольчатой</a:t>
            </a:r>
            <a:r>
              <a:rPr lang="ru-RU" sz="2400" dirty="0"/>
              <a:t> соединительной ткани легкого, плевральный выпот (взятый стерильно). Одновременно посылают кусочки пораженного легкого размером 4x5 см, консервированные глицерином; 2) при хроническом течении -- кусочки секвестров, не подвергшихся полному распаду (некрозу).</a:t>
            </a:r>
          </a:p>
          <a:p>
            <a:r>
              <a:rPr lang="ru-RU" sz="2400" dirty="0"/>
              <a:t>Во всех случаях необходимо посылать средостенные лимфатические узлы (избегая надрезов). Для гистологического исследования направляют зафиксированные патологически измененные легкие или часть их.</a:t>
            </a:r>
          </a:p>
          <a:p>
            <a:r>
              <a:rPr lang="ru-RU" sz="2400" dirty="0"/>
              <a:t>При отсутствии четких патологоанатомических изменений рекомендуется ставить </a:t>
            </a:r>
            <a:r>
              <a:rPr lang="ru-RU" sz="2400" dirty="0" err="1"/>
              <a:t>биопробу</a:t>
            </a:r>
            <a:r>
              <a:rPr lang="ru-RU" sz="2400" dirty="0"/>
              <a:t> на 2...3 здоровых телятах из заведомо благополучных хозяйств. </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188640"/>
            <a:ext cx="8784976" cy="6480720"/>
          </a:xfrm>
        </p:spPr>
        <p:txBody>
          <a:bodyPr>
            <a:normAutofit lnSpcReduction="10000"/>
          </a:bodyPr>
          <a:lstStyle/>
          <a:p>
            <a:r>
              <a:rPr lang="ru-RU" sz="3200" dirty="0"/>
              <a:t>Лечение проводят преимущественно для смягчения тяжелых </a:t>
            </a:r>
            <a:r>
              <a:rPr lang="ru-RU" sz="3200" dirty="0" err="1"/>
              <a:t>поствакцинальных</a:t>
            </a:r>
            <a:r>
              <a:rPr lang="ru-RU" sz="3200" dirty="0"/>
              <a:t> реакций. Наряду с физиотерапевтическими средствами и оперативным вмешательством животным, имеющим </a:t>
            </a:r>
            <a:r>
              <a:rPr lang="ru-RU" sz="3200" dirty="0" err="1"/>
              <a:t>поствакцинальные</a:t>
            </a:r>
            <a:r>
              <a:rPr lang="ru-RU" sz="3200" dirty="0"/>
              <a:t> осложнения, внутривенно вводят 10%-ный раствор </a:t>
            </a:r>
            <a:r>
              <a:rPr lang="ru-RU" sz="3200" dirty="0" err="1"/>
              <a:t>неосальварсана</a:t>
            </a:r>
            <a:r>
              <a:rPr lang="ru-RU" sz="3200" dirty="0"/>
              <a:t>, внутривенно или подкожно -- </a:t>
            </a:r>
            <a:r>
              <a:rPr lang="ru-RU" sz="3200" dirty="0" err="1"/>
              <a:t>сульфамезатен-натрий</a:t>
            </a:r>
            <a:r>
              <a:rPr lang="ru-RU" sz="3200" dirty="0"/>
              <a:t>, внутримышечно -- </a:t>
            </a:r>
            <a:r>
              <a:rPr lang="ru-RU" sz="3200" dirty="0" err="1"/>
              <a:t>бронхоциллин</a:t>
            </a:r>
            <a:r>
              <a:rPr lang="ru-RU" sz="3200" dirty="0"/>
              <a:t>, </a:t>
            </a:r>
            <a:r>
              <a:rPr lang="ru-RU" sz="3200" dirty="0" err="1"/>
              <a:t>тилозин</a:t>
            </a:r>
            <a:r>
              <a:rPr lang="ru-RU" sz="3200" dirty="0"/>
              <a:t>, </a:t>
            </a:r>
            <a:r>
              <a:rPr lang="ru-RU" sz="3200" dirty="0" err="1"/>
              <a:t>хлорамфеникол</a:t>
            </a:r>
            <a:r>
              <a:rPr lang="ru-RU" sz="3200" dirty="0"/>
              <a:t> или </a:t>
            </a:r>
            <a:r>
              <a:rPr lang="ru-RU" sz="3200" dirty="0" err="1"/>
              <a:t>спирамицин</a:t>
            </a:r>
            <a:r>
              <a:rPr lang="ru-RU" sz="3200" dirty="0"/>
              <a:t>.</a:t>
            </a:r>
          </a:p>
          <a:p>
            <a:r>
              <a:rPr lang="ru-RU" sz="3200" dirty="0"/>
              <a:t>Переболевшие КПП животные приобретают напряженный иммунитет продолжительностью свыше 2 лет.</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764704"/>
            <a:ext cx="8784976" cy="5904656"/>
          </a:xfrm>
        </p:spPr>
        <p:txBody>
          <a:bodyPr>
            <a:normAutofit fontScale="92500"/>
          </a:bodyPr>
          <a:lstStyle/>
          <a:p>
            <a:r>
              <a:rPr lang="ru-RU" sz="3200" dirty="0"/>
              <a:t>Россия благополучна по КПП, поэтому основное внимание ветеринарной службы сосредоточено на предотвращении заноса возбудителя болезни на территорию нашей страны из-за рубежа.</a:t>
            </a:r>
          </a:p>
          <a:p>
            <a:r>
              <a:rPr lang="ru-RU" sz="3200" dirty="0"/>
              <a:t>Чтобы избежать заноса инфекции в благополучные регионы, закупку скота проводят только из благополучных стран и областей или регионов, в которых за последние 6 </a:t>
            </a:r>
            <a:r>
              <a:rPr lang="ru-RU" sz="3200" dirty="0" err="1"/>
              <a:t>мес</a:t>
            </a:r>
            <a:r>
              <a:rPr lang="ru-RU" sz="3200" dirty="0"/>
              <a:t> не было зарегистрировано ни одного случая заболевания КПП. Результаты двукратного с интервалом 2 </a:t>
            </a:r>
            <a:r>
              <a:rPr lang="ru-RU" sz="3200" dirty="0" err="1"/>
              <a:t>мес</a:t>
            </a:r>
            <a:r>
              <a:rPr lang="ru-RU" sz="3200" dirty="0"/>
              <a:t> серологического исследования (РСК) животных перед закупкой должны быть отрицательными.</a:t>
            </a:r>
          </a:p>
          <a:p>
            <a:endParaRPr lang="ru-RU" dirty="0"/>
          </a:p>
        </p:txBody>
      </p:sp>
      <p:sp>
        <p:nvSpPr>
          <p:cNvPr id="2" name="Заголовок 1"/>
          <p:cNvSpPr>
            <a:spLocks noGrp="1"/>
          </p:cNvSpPr>
          <p:nvPr>
            <p:ph type="title"/>
          </p:nvPr>
        </p:nvSpPr>
        <p:spPr>
          <a:xfrm>
            <a:off x="2339752" y="116632"/>
            <a:ext cx="4690864" cy="725470"/>
          </a:xfrm>
        </p:spPr>
        <p:txBody>
          <a:bodyPr/>
          <a:lstStyle/>
          <a:p>
            <a:pPr algn="ctr"/>
            <a:r>
              <a:rPr lang="ru-RU" dirty="0"/>
              <a:t>Профилактика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868346"/>
            <a:ext cx="8784976" cy="5801014"/>
          </a:xfrm>
        </p:spPr>
        <p:txBody>
          <a:bodyPr>
            <a:normAutofit fontScale="92500" lnSpcReduction="10000"/>
          </a:bodyPr>
          <a:lstStyle/>
          <a:p>
            <a:r>
              <a:rPr lang="ru-RU" sz="2400" dirty="0"/>
              <a:t>Успех борьбы с болезнью зависит от длительности и степени ее распространения, своевременного и точного распознавания диагноза, строгого выполнения общих и специфических мероприятий, предусмотренных действующими нормативными документами по борьбе с КПП крупного рогатого скота.</a:t>
            </a:r>
          </a:p>
          <a:p>
            <a:r>
              <a:rPr lang="ru-RU" sz="2400" dirty="0"/>
              <a:t>Если заболевание возникло в ранее благополучной стране, то рекомендуется подвергнуть убою в кратчайший срок всех больных, подозрительных по заболеванию и подозреваемых в заражении животных. После тщательной очистки и дезинфекции помещений и мест обитания животных спустя 4 - 6 </a:t>
            </a:r>
            <a:r>
              <a:rPr lang="ru-RU" sz="2400" dirty="0" err="1"/>
              <a:t>мес</a:t>
            </a:r>
            <a:r>
              <a:rPr lang="ru-RU" sz="2400" dirty="0"/>
              <a:t> допускается завоз здоровых животных.</a:t>
            </a:r>
          </a:p>
          <a:p>
            <a:r>
              <a:rPr lang="ru-RU" sz="2400" dirty="0"/>
              <a:t>Согласно Международному ветеринарно-санитарному кодексу МЭБ (1968) страна рассматривается как благополучная по контагиозной плевропневмонии крупного рогатого скота по истечении 1 года с момента ликвидации последнего неблагополучного пункта и при условии, что практиковался вынужденный убой больных, инфицированных и подозреваемых в заражении животных.</a:t>
            </a:r>
          </a:p>
          <a:p>
            <a:endParaRPr lang="ru-RU" dirty="0"/>
          </a:p>
        </p:txBody>
      </p:sp>
      <p:sp>
        <p:nvSpPr>
          <p:cNvPr id="2" name="Заголовок 1"/>
          <p:cNvSpPr>
            <a:spLocks noGrp="1"/>
          </p:cNvSpPr>
          <p:nvPr>
            <p:ph type="title"/>
          </p:nvPr>
        </p:nvSpPr>
        <p:spPr>
          <a:xfrm>
            <a:off x="2627784" y="0"/>
            <a:ext cx="3898776" cy="868346"/>
          </a:xfrm>
        </p:spPr>
        <p:txBody>
          <a:bodyPr/>
          <a:lstStyle/>
          <a:p>
            <a:pPr algn="ctr"/>
            <a:r>
              <a:rPr lang="ru-RU" dirty="0"/>
              <a:t>Меры борьбы</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262996"/>
            <a:ext cx="8964488" cy="5595004"/>
          </a:xfrm>
        </p:spPr>
        <p:txBody>
          <a:bodyPr>
            <a:normAutofit/>
          </a:bodyPr>
          <a:lstStyle/>
          <a:p>
            <a:pPr algn="just"/>
            <a:r>
              <a:rPr lang="ru-RU" sz="3200" b="1" i="1" dirty="0"/>
              <a:t>Контагиозная плевропневмония крупного рогатого скота</a:t>
            </a:r>
            <a:r>
              <a:rPr lang="ru-RU" sz="3200" i="1" dirty="0"/>
              <a:t> </a:t>
            </a:r>
            <a:r>
              <a:rPr lang="ru-RU" sz="3200" dirty="0"/>
              <a:t>(</a:t>
            </a:r>
            <a:r>
              <a:rPr lang="ru-RU" sz="3200" dirty="0" err="1"/>
              <a:t>Pleuropneumonia</a:t>
            </a:r>
            <a:r>
              <a:rPr lang="ru-RU" sz="3200" dirty="0"/>
              <a:t> </a:t>
            </a:r>
            <a:r>
              <a:rPr lang="ru-RU" sz="3200" dirty="0" err="1"/>
              <a:t>contagiosa</a:t>
            </a:r>
            <a:r>
              <a:rPr lang="ru-RU" sz="3200" dirty="0"/>
              <a:t> </a:t>
            </a:r>
            <a:r>
              <a:rPr lang="ru-RU" sz="3200" dirty="0" err="1"/>
              <a:t>bovum</a:t>
            </a:r>
            <a:r>
              <a:rPr lang="ru-RU" sz="3200" dirty="0"/>
              <a:t>; повальное воспаление легких, </a:t>
            </a:r>
            <a:r>
              <a:rPr lang="ru-RU" sz="3200" dirty="0" err="1"/>
              <a:t>перипневмония</a:t>
            </a:r>
            <a:r>
              <a:rPr lang="ru-RU" sz="3200" dirty="0"/>
              <a:t>) -- </a:t>
            </a:r>
            <a:r>
              <a:rPr lang="ru-RU" sz="3200" dirty="0" err="1"/>
              <a:t>высококонтагиозная</a:t>
            </a:r>
            <a:r>
              <a:rPr lang="ru-RU" sz="3200" dirty="0"/>
              <a:t> болезнь, характеризующаяся лихорадкой, фибринозной интерстициальной пневмонией, серозно-фибринозным плевритом с последующим образованием анемических некрозов и секвестров в легких, скоплением большого количества экссудата в грудной полости.</a:t>
            </a:r>
          </a:p>
        </p:txBody>
      </p:sp>
      <p:sp>
        <p:nvSpPr>
          <p:cNvPr id="4" name="Заголовок 1"/>
          <p:cNvSpPr>
            <a:spLocks noGrp="1"/>
          </p:cNvSpPr>
          <p:nvPr>
            <p:ph type="title"/>
          </p:nvPr>
        </p:nvSpPr>
        <p:spPr>
          <a:xfrm>
            <a:off x="2195736" y="188640"/>
            <a:ext cx="4690864" cy="725470"/>
          </a:xfrm>
        </p:spPr>
        <p:txBody>
          <a:bodyPr>
            <a:normAutofit fontScale="90000"/>
          </a:bodyPr>
          <a:lstStyle/>
          <a:p>
            <a:pPr algn="ctr"/>
            <a:r>
              <a:rPr lang="ru-RU" sz="4800" dirty="0"/>
              <a:t>Определение</a:t>
            </a:r>
            <a:r>
              <a:rPr lang="ru-RU"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1628800"/>
            <a:ext cx="8784975" cy="5040560"/>
          </a:xfrm>
        </p:spPr>
        <p:txBody>
          <a:bodyPr>
            <a:normAutofit/>
          </a:bodyPr>
          <a:lstStyle/>
          <a:p>
            <a:pPr algn="ctr">
              <a:buNone/>
            </a:pPr>
            <a:r>
              <a:rPr lang="ru-RU" sz="3600" b="1" dirty="0"/>
              <a:t>	</a:t>
            </a:r>
            <a:r>
              <a:rPr lang="ru-RU" sz="4800" b="1" dirty="0"/>
              <a:t>Возбудитель</a:t>
            </a:r>
            <a:r>
              <a:rPr lang="ru-RU" sz="4800" dirty="0"/>
              <a:t> — </a:t>
            </a:r>
            <a:r>
              <a:rPr lang="en-US" sz="4800" dirty="0" err="1"/>
              <a:t>Mycoplasma</a:t>
            </a:r>
            <a:r>
              <a:rPr lang="en-US" sz="4800" dirty="0"/>
              <a:t> </a:t>
            </a:r>
            <a:r>
              <a:rPr lang="en-US" sz="4800" dirty="0" err="1"/>
              <a:t>mycoides</a:t>
            </a:r>
            <a:r>
              <a:rPr lang="en-US" sz="4800" dirty="0"/>
              <a:t> var. </a:t>
            </a:r>
            <a:r>
              <a:rPr lang="en-US" sz="4800" dirty="0" err="1"/>
              <a:t>mycoides</a:t>
            </a:r>
            <a:r>
              <a:rPr lang="en-US" sz="4800" dirty="0"/>
              <a:t> </a:t>
            </a:r>
            <a:r>
              <a:rPr lang="ru-RU" sz="4800" dirty="0" err="1"/>
              <a:t>п</a:t>
            </a:r>
            <a:r>
              <a:rPr lang="en-US" sz="4800" dirty="0"/>
              <a:t>o </a:t>
            </a:r>
            <a:r>
              <a:rPr lang="ru-RU" sz="4800" dirty="0"/>
              <a:t>современной классификации относится к классу </a:t>
            </a:r>
            <a:r>
              <a:rPr lang="en-US" sz="4800" dirty="0" err="1"/>
              <a:t>Mollicutes</a:t>
            </a:r>
            <a:r>
              <a:rPr lang="en-US" sz="4800" dirty="0"/>
              <a:t>, </a:t>
            </a:r>
            <a:r>
              <a:rPr lang="ru-RU" sz="4800" dirty="0"/>
              <a:t>роду </a:t>
            </a:r>
            <a:r>
              <a:rPr lang="en-US" sz="4800" dirty="0" err="1"/>
              <a:t>Mycoplasma</a:t>
            </a:r>
            <a:r>
              <a:rPr lang="en-US" sz="4800" dirty="0"/>
              <a:t>.</a:t>
            </a:r>
            <a:endParaRPr lang="ru-RU" sz="4800" dirty="0"/>
          </a:p>
        </p:txBody>
      </p:sp>
      <p:sp>
        <p:nvSpPr>
          <p:cNvPr id="4" name="Заголовок 1"/>
          <p:cNvSpPr>
            <a:spLocks noGrp="1"/>
          </p:cNvSpPr>
          <p:nvPr>
            <p:ph type="title"/>
          </p:nvPr>
        </p:nvSpPr>
        <p:spPr>
          <a:xfrm>
            <a:off x="2226567" y="476672"/>
            <a:ext cx="4690864" cy="725470"/>
          </a:xfrm>
        </p:spPr>
        <p:txBody>
          <a:bodyPr>
            <a:normAutofit fontScale="90000"/>
          </a:bodyPr>
          <a:lstStyle/>
          <a:p>
            <a:pPr algn="ctr"/>
            <a:r>
              <a:rPr lang="ru-RU" dirty="0"/>
              <a:t>Возбудитель</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188640"/>
            <a:ext cx="8784976" cy="6552728"/>
          </a:xfrm>
        </p:spPr>
        <p:txBody>
          <a:bodyPr>
            <a:normAutofit fontScale="92500"/>
          </a:bodyPr>
          <a:lstStyle/>
          <a:p>
            <a:pPr algn="ctr">
              <a:buNone/>
            </a:pPr>
            <a:r>
              <a:rPr lang="ru-RU" sz="3600" dirty="0"/>
              <a:t>	</a:t>
            </a:r>
            <a:r>
              <a:rPr lang="ru-RU" sz="4800" dirty="0"/>
              <a:t>Диагноз основывается на эпизоотологических, клинических и патологоанатомических данных и результатах лабораторного исследования (</a:t>
            </a:r>
            <a:r>
              <a:rPr lang="ru-RU" sz="4800" dirty="0" err="1"/>
              <a:t>биопроба</a:t>
            </a:r>
            <a:r>
              <a:rPr lang="ru-RU" sz="4800" dirty="0"/>
              <a:t>, бактериологические и серологические исследования).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1052736"/>
            <a:ext cx="8856984" cy="5400600"/>
          </a:xfrm>
        </p:spPr>
        <p:txBody>
          <a:bodyPr>
            <a:noAutofit/>
          </a:bodyPr>
          <a:lstStyle/>
          <a:p>
            <a:r>
              <a:rPr lang="ru-RU" dirty="0"/>
              <a:t>В естественных условиях восприимчив крупный рогатый скот, в том числе буйволы, яки, бизоны, зебу. </a:t>
            </a:r>
          </a:p>
          <a:p>
            <a:r>
              <a:rPr lang="ru-RU" dirty="0"/>
              <a:t>Источник возбудителя инфекции - больные животные, особенно хронически больные, у которых могут отсутствовать типичные клинические признаки болезни. </a:t>
            </a:r>
          </a:p>
          <a:p>
            <a:r>
              <a:rPr lang="ru-RU" dirty="0"/>
              <a:t>Заражение происходит даже при кратковременном контакте больных и здоровых животных. </a:t>
            </a:r>
          </a:p>
          <a:p>
            <a:r>
              <a:rPr lang="ru-RU" dirty="0"/>
              <a:t>Возбудитель болезни выделяется из организма больного животного с истечением из носа, каплями слизи при кашле, реже с мочой, молоком и околоплодной жидкостью. </a:t>
            </a:r>
            <a:r>
              <a:rPr lang="ru-RU" dirty="0" err="1"/>
              <a:t>Бронхогенный</a:t>
            </a:r>
            <a:r>
              <a:rPr lang="ru-RU" dirty="0"/>
              <a:t> путь распространения возбудителя в организме - наиболее вероятный. </a:t>
            </a:r>
          </a:p>
          <a:p>
            <a:r>
              <a:rPr lang="ru-RU" dirty="0"/>
              <a:t>Эпизоотия может длиться годами.</a:t>
            </a:r>
          </a:p>
        </p:txBody>
      </p:sp>
      <p:sp>
        <p:nvSpPr>
          <p:cNvPr id="4" name="Заголовок 1"/>
          <p:cNvSpPr>
            <a:spLocks noGrp="1"/>
          </p:cNvSpPr>
          <p:nvPr>
            <p:ph type="title"/>
          </p:nvPr>
        </p:nvSpPr>
        <p:spPr>
          <a:xfrm>
            <a:off x="2483768" y="116632"/>
            <a:ext cx="4690864" cy="725470"/>
          </a:xfrm>
        </p:spPr>
        <p:txBody>
          <a:bodyPr>
            <a:normAutofit fontScale="90000"/>
          </a:bodyPr>
          <a:lstStyle/>
          <a:p>
            <a:pPr algn="ctr"/>
            <a:r>
              <a:rPr lang="ru-RU" dirty="0"/>
              <a:t>Эпизоотология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908720"/>
            <a:ext cx="8784976" cy="5760640"/>
          </a:xfrm>
        </p:spPr>
        <p:txBody>
          <a:bodyPr>
            <a:normAutofit fontScale="70000" lnSpcReduction="20000"/>
          </a:bodyPr>
          <a:lstStyle/>
          <a:p>
            <a:pPr>
              <a:buNone/>
            </a:pPr>
            <a:r>
              <a:rPr lang="ru-RU" dirty="0"/>
              <a:t>	</a:t>
            </a:r>
            <a:r>
              <a:rPr lang="ru-RU" sz="3800" dirty="0"/>
              <a:t>Инкубационный период 2-4 </a:t>
            </a:r>
            <a:r>
              <a:rPr lang="ru-RU" sz="3800" dirty="0" err="1"/>
              <a:t>нед</a:t>
            </a:r>
            <a:r>
              <a:rPr lang="ru-RU" sz="3800" dirty="0"/>
              <a:t>. </a:t>
            </a:r>
          </a:p>
          <a:p>
            <a:pPr>
              <a:buNone/>
            </a:pPr>
            <a:r>
              <a:rPr lang="ru-RU" sz="3800" dirty="0"/>
              <a:t>	Различают:</a:t>
            </a:r>
          </a:p>
          <a:p>
            <a:pPr>
              <a:buFont typeface="Arial" pitchFamily="34" charset="0"/>
              <a:buChar char="•"/>
            </a:pPr>
            <a:r>
              <a:rPr lang="ru-RU" sz="3800" dirty="0" err="1"/>
              <a:t>Сверхострое</a:t>
            </a:r>
            <a:r>
              <a:rPr lang="ru-RU" sz="3800" dirty="0"/>
              <a:t>; </a:t>
            </a:r>
          </a:p>
          <a:p>
            <a:pPr>
              <a:buFont typeface="Arial" pitchFamily="34" charset="0"/>
              <a:buChar char="•"/>
            </a:pPr>
            <a:r>
              <a:rPr lang="ru-RU" sz="3800" dirty="0"/>
              <a:t>Острое; </a:t>
            </a:r>
          </a:p>
          <a:p>
            <a:pPr>
              <a:buFont typeface="Arial" pitchFamily="34" charset="0"/>
              <a:buChar char="•"/>
            </a:pPr>
            <a:r>
              <a:rPr lang="ru-RU" sz="3800" dirty="0" err="1"/>
              <a:t>Подострое</a:t>
            </a:r>
            <a:r>
              <a:rPr lang="ru-RU" sz="3800" dirty="0"/>
              <a:t>; </a:t>
            </a:r>
          </a:p>
          <a:p>
            <a:pPr>
              <a:buFont typeface="Arial" pitchFamily="34" charset="0"/>
              <a:buChar char="•"/>
            </a:pPr>
            <a:r>
              <a:rPr lang="ru-RU" sz="3800" dirty="0"/>
              <a:t>хроническое течение;  </a:t>
            </a:r>
          </a:p>
          <a:p>
            <a:pPr>
              <a:buFont typeface="Arial" pitchFamily="34" charset="0"/>
              <a:buChar char="•"/>
            </a:pPr>
            <a:r>
              <a:rPr lang="ru-RU" sz="3800" dirty="0" err="1"/>
              <a:t>атипичную</a:t>
            </a:r>
            <a:r>
              <a:rPr lang="ru-RU" sz="3800" dirty="0"/>
              <a:t> форму. </a:t>
            </a:r>
          </a:p>
          <a:p>
            <a:pPr>
              <a:buNone/>
            </a:pPr>
            <a:r>
              <a:rPr lang="ru-RU" sz="3800" dirty="0"/>
              <a:t>	- При </a:t>
            </a:r>
            <a:r>
              <a:rPr lang="ru-RU" sz="3800" dirty="0" err="1"/>
              <a:t>сверхостром</a:t>
            </a:r>
            <a:r>
              <a:rPr lang="ru-RU" sz="3800" dirty="0"/>
              <a:t> течении резко выражены признаки поражения плевры (экссудативный плеврит) или лёгких. Дыхание затруднено, прерывисто, возникает кашель. Температура тела выше 41°C. Аппетит отсутствует, жвачка прекращается, развивается диарея. Животные погибают на 2-8-е сутки. </a:t>
            </a:r>
          </a:p>
          <a:p>
            <a:pPr>
              <a:buNone/>
            </a:pPr>
            <a:r>
              <a:rPr lang="ru-RU" sz="3300" dirty="0"/>
              <a:t>	</a:t>
            </a:r>
            <a:endParaRPr lang="ru-RU" dirty="0"/>
          </a:p>
        </p:txBody>
      </p:sp>
      <p:sp>
        <p:nvSpPr>
          <p:cNvPr id="4" name="Заголовок 1"/>
          <p:cNvSpPr>
            <a:spLocks noGrp="1"/>
          </p:cNvSpPr>
          <p:nvPr>
            <p:ph type="title"/>
          </p:nvPr>
        </p:nvSpPr>
        <p:spPr>
          <a:xfrm>
            <a:off x="0" y="164777"/>
            <a:ext cx="9144000" cy="725470"/>
          </a:xfrm>
        </p:spPr>
        <p:txBody>
          <a:bodyPr>
            <a:normAutofit fontScale="90000"/>
          </a:bodyPr>
          <a:lstStyle/>
          <a:p>
            <a:pPr algn="ctr"/>
            <a:r>
              <a:rPr lang="ru-RU" dirty="0"/>
              <a:t>Течение и клинические признаки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188640"/>
            <a:ext cx="8784976" cy="6669360"/>
          </a:xfrm>
        </p:spPr>
        <p:txBody>
          <a:bodyPr>
            <a:normAutofit fontScale="25000" lnSpcReduction="20000"/>
          </a:bodyPr>
          <a:lstStyle/>
          <a:p>
            <a:pPr>
              <a:buNone/>
            </a:pPr>
            <a:r>
              <a:rPr lang="ru-RU" sz="9600" dirty="0"/>
              <a:t>- При остром течении отмечают период, характеризующийся кашлем, невысоким подъёмом температуры тела. Затем температура поднимается до 42°C (лихорадка, как правило, постоянного и реже ремитирующего типа). Дыхание учащённое, поверхностное. Сердечный толчок стучащий, пульс слабый. Животное болезненно реагирует на надавливание в области межрёберных промежутков и позвоночника. Общее состояние животного ухудшается, отмечают потерю аппетита, снижение удоя. Кашель, вначале сухой, короткий, болезненный, затем становится сильным, глухим, влажным. Перкуссией выявляется притупление, при аускультации не обнаруживают дыхательных шумов. Поражение плевры сопровождается шумами трения, при наличии каверн в лёгких слышен звук падающей капли. Наблюдают двустороннее истечение из носовой полости. На нижней поверхности грудной клетки и конечностях появляются отёки. Отмечается также запор, сменяющийся поносом. Больные животные погибают через 14-28 </a:t>
            </a:r>
            <a:r>
              <a:rPr lang="ru-RU" sz="9600" dirty="0" err="1"/>
              <a:t>сут</a:t>
            </a:r>
            <a:r>
              <a:rPr lang="ru-RU" sz="9600" dirty="0"/>
              <a:t>. Иногда процесс принимает </a:t>
            </a:r>
            <a:r>
              <a:rPr lang="ru-RU" sz="9600" dirty="0" err="1"/>
              <a:t>подострое</a:t>
            </a:r>
            <a:r>
              <a:rPr lang="ru-RU" sz="9600" dirty="0"/>
              <a:t> или хроническое течение. </a:t>
            </a:r>
          </a:p>
          <a:p>
            <a:pPr>
              <a:buNone/>
            </a:pPr>
            <a:r>
              <a:rPr lang="ru-RU" sz="9600" dirty="0"/>
              <a:t>	</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188640"/>
            <a:ext cx="8784976" cy="6480720"/>
          </a:xfrm>
        </p:spPr>
        <p:txBody>
          <a:bodyPr>
            <a:normAutofit lnSpcReduction="10000"/>
          </a:bodyPr>
          <a:lstStyle/>
          <a:p>
            <a:pPr>
              <a:buNone/>
            </a:pPr>
            <a:r>
              <a:rPr lang="ru-RU" dirty="0"/>
              <a:t>	- </a:t>
            </a:r>
            <a:r>
              <a:rPr lang="ru-RU" sz="2800" dirty="0"/>
              <a:t>При </a:t>
            </a:r>
            <a:r>
              <a:rPr lang="ru-RU" sz="2800" dirty="0" err="1"/>
              <a:t>подостром</a:t>
            </a:r>
            <a:r>
              <a:rPr lang="ru-RU" sz="2800" dirty="0"/>
              <a:t> течении болезнь проявляется редким кашлем, диареей, лихорадкой. </a:t>
            </a:r>
          </a:p>
          <a:p>
            <a:pPr>
              <a:buNone/>
            </a:pPr>
            <a:r>
              <a:rPr lang="ru-RU" sz="2800" dirty="0"/>
              <a:t>	- Хроническое течение характеризуется исхуданием, кашлем, периодическими расстройствами деятельности желудочно-кишечного тракта. Перкуссией и аускультацией устанавливают наличие секвестров в лёгких. Во время кашля выбрасываются гнойные хлопья. Иногда возникают отёки брюшной стенки, нижнего края шеи, конечностей. Процесс может длиться неделями и месяцами. Большинство хронически больных животных гибнет или их выбраковывают на мясо. </a:t>
            </a:r>
          </a:p>
          <a:p>
            <a:pPr>
              <a:buNone/>
            </a:pPr>
            <a:r>
              <a:rPr lang="ru-RU" sz="2800" dirty="0"/>
              <a:t>	- </a:t>
            </a:r>
            <a:r>
              <a:rPr lang="ru-RU" sz="2800" dirty="0" err="1"/>
              <a:t>Атипичная</a:t>
            </a:r>
            <a:r>
              <a:rPr lang="ru-RU" sz="2800" dirty="0"/>
              <a:t> форма болезни проявляется непродолжительной лихорадкой, вялостью, снижением аппетита и быстропроходящим кашлем.</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908720"/>
            <a:ext cx="8784976" cy="5760640"/>
          </a:xfrm>
        </p:spPr>
        <p:txBody>
          <a:bodyPr>
            <a:normAutofit fontScale="92500"/>
          </a:bodyPr>
          <a:lstStyle/>
          <a:p>
            <a:pPr>
              <a:buNone/>
            </a:pPr>
            <a:r>
              <a:rPr lang="ru-RU" dirty="0"/>
              <a:t>	</a:t>
            </a:r>
            <a:r>
              <a:rPr lang="ru-RU" sz="2400" dirty="0"/>
              <a:t>Основные изменения обнаруживают в грудной полости. Чаще всего поражается одно лёгкое. Процесс обычно локализуется в задних и средних долях. Поражённые участки выступают над поверхностью. Они плотны на ощупь. При разрезе обнаруживают участки разной степени </a:t>
            </a:r>
            <a:r>
              <a:rPr lang="ru-RU" sz="2400" dirty="0" err="1"/>
              <a:t>гепатизации</a:t>
            </a:r>
            <a:r>
              <a:rPr lang="ru-RU" sz="2400" dirty="0"/>
              <a:t>, лёгкие пронизаны широкими соединительнотканными тяжами, чаще красновато-жёлтого цвета, в тяжах видны расширенные лимфатические сосуды («мраморность» лёгких). При более поздних стадиях процесса видны участки омертвевшей лёгочной ткани (секвестры), вокруг которых имеется капсула. Часто обнаруживают поражение плевры - утолщение, фибринозные напластования, в более поздних случаях - соединительнотканные спайки между плевральными листками.</a:t>
            </a:r>
          </a:p>
          <a:p>
            <a:pPr>
              <a:buNone/>
            </a:pPr>
            <a:r>
              <a:rPr lang="ru-RU" sz="2400" dirty="0"/>
              <a:t>	 В грудной полости - экссудат с примесью хлопьев фибрина. Отмечают увеличение лимфатических узлов грудной полости, их отёчность, </a:t>
            </a:r>
            <a:r>
              <a:rPr lang="ru-RU" sz="2400" dirty="0" err="1"/>
              <a:t>саловидность</a:t>
            </a:r>
            <a:r>
              <a:rPr lang="ru-RU" sz="2400" dirty="0"/>
              <a:t> на разрезе, наличие мелких очажков некроза в них.</a:t>
            </a:r>
          </a:p>
        </p:txBody>
      </p:sp>
      <p:sp>
        <p:nvSpPr>
          <p:cNvPr id="2" name="Заголовок 1"/>
          <p:cNvSpPr>
            <a:spLocks noGrp="1"/>
          </p:cNvSpPr>
          <p:nvPr>
            <p:ph type="title"/>
          </p:nvPr>
        </p:nvSpPr>
        <p:spPr>
          <a:xfrm>
            <a:off x="0" y="0"/>
            <a:ext cx="9144000" cy="908720"/>
          </a:xfrm>
        </p:spPr>
        <p:txBody>
          <a:bodyPr>
            <a:normAutofit/>
          </a:bodyPr>
          <a:lstStyle/>
          <a:p>
            <a:pPr algn="ctr"/>
            <a:r>
              <a:rPr lang="ru-RU" dirty="0"/>
              <a:t>Патологоанатомическая картина</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49</TotalTime>
  <Words>1034</Words>
  <Application>Microsoft Office PowerPoint</Application>
  <PresentationFormat>Экран (4:3)</PresentationFormat>
  <Paragraphs>45</Paragraphs>
  <Slides>13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13</vt:i4>
      </vt:variant>
    </vt:vector>
  </HeadingPairs>
  <TitlesOfParts>
    <vt:vector size="17" baseType="lpstr">
      <vt:lpstr>Arial</vt:lpstr>
      <vt:lpstr>Candara</vt:lpstr>
      <vt:lpstr>Symbol</vt:lpstr>
      <vt:lpstr>Волна</vt:lpstr>
      <vt:lpstr>Комплексная диагностика, мероприятия по профилактике и ликвидация Контагиозной плевропневмонии </vt:lpstr>
      <vt:lpstr>Определение </vt:lpstr>
      <vt:lpstr>Возбудитель</vt:lpstr>
      <vt:lpstr>Презентация PowerPoint</vt:lpstr>
      <vt:lpstr>Эпизоотология </vt:lpstr>
      <vt:lpstr>Течение и клинические признаки </vt:lpstr>
      <vt:lpstr>Презентация PowerPoint</vt:lpstr>
      <vt:lpstr>Презентация PowerPoint</vt:lpstr>
      <vt:lpstr>Патологоанатомическая картина</vt:lpstr>
      <vt:lpstr>Презентация PowerPoint</vt:lpstr>
      <vt:lpstr>Презентация PowerPoint</vt:lpstr>
      <vt:lpstr>Профилактика </vt:lpstr>
      <vt:lpstr>Меры борьбы</vt:lpstr>
    </vt:vector>
  </TitlesOfParts>
  <Company>Reanimator Extreme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Контагиозная плевропневмония КРС</dc:title>
  <dc:creator>Настя</dc:creator>
  <cp:lastModifiedBy>гребенщиков роман</cp:lastModifiedBy>
  <cp:revision>13</cp:revision>
  <dcterms:created xsi:type="dcterms:W3CDTF">2014-04-19T11:09:57Z</dcterms:created>
  <dcterms:modified xsi:type="dcterms:W3CDTF">2020-04-06T06:53:21Z</dcterms:modified>
</cp:coreProperties>
</file>