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8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45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187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61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193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350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746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83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39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3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6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7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6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76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1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88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64C69-D5E3-4A85-BC1B-058171F3DCEA}" type="datetimeFigureOut">
              <a:rPr lang="ru-RU" smtClean="0"/>
              <a:t>21.08.2020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C20A60-90B4-4A2E-8C74-42025155D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9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816423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Комплексная диагностика, мероприятия по профилактике и ликвидации болезней: </a:t>
            </a:r>
            <a:r>
              <a:rPr lang="ru-RU" sz="4000" dirty="0" smtClean="0"/>
              <a:t> </a:t>
            </a:r>
            <a:r>
              <a:rPr lang="ru-RU" sz="4000" dirty="0" smtClean="0"/>
              <a:t>Контагиозная </a:t>
            </a:r>
            <a:r>
              <a:rPr lang="ru-RU" sz="4000" dirty="0"/>
              <a:t>плевропневмония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5300663"/>
            <a:ext cx="4640262" cy="792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Гончарова Алла 541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04664"/>
            <a:ext cx="7571184" cy="6192688"/>
          </a:xfrm>
        </p:spPr>
        <p:txBody>
          <a:bodyPr>
            <a:noAutofit/>
          </a:bodyPr>
          <a:lstStyle/>
          <a:p>
            <a:r>
              <a:rPr lang="ru-RU" dirty="0"/>
              <a:t>При </a:t>
            </a:r>
            <a:r>
              <a:rPr lang="ru-RU" i="1" dirty="0"/>
              <a:t>остром течении </a:t>
            </a:r>
            <a:r>
              <a:rPr lang="ru-RU" dirty="0"/>
              <a:t>клинические признаки выражены наиболее типично. Температура тела повышена до 40...42 °С, дыхание учащается до 55 в 1 мин, пульс —до 80... 100 в 1 мин, слабого наполнения. Болезнь сопровождается протеинурией, </a:t>
            </a:r>
            <a:r>
              <a:rPr lang="ru-RU" dirty="0" err="1"/>
              <a:t>гипокаталаземией</a:t>
            </a:r>
            <a:r>
              <a:rPr lang="ru-RU" dirty="0"/>
              <a:t>, </a:t>
            </a:r>
            <a:r>
              <a:rPr lang="ru-RU" dirty="0" err="1"/>
              <a:t>эритропенией</a:t>
            </a:r>
            <a:r>
              <a:rPr lang="ru-RU" dirty="0"/>
              <a:t>, </a:t>
            </a:r>
            <a:r>
              <a:rPr lang="ru-RU" dirty="0" err="1"/>
              <a:t>гемоглобине-мией</a:t>
            </a:r>
            <a:r>
              <a:rPr lang="ru-RU" dirty="0"/>
              <a:t>, лейкоцитозом, тромбоцитозом, снижением </a:t>
            </a:r>
            <a:r>
              <a:rPr lang="ru-RU" sz="1600" dirty="0" err="1"/>
              <a:t>гематокритной</a:t>
            </a:r>
            <a:r>
              <a:rPr lang="ru-RU" dirty="0"/>
              <a:t> величины и увеличением содержания фибриногена в плазме крови. Животные угнетены, часто лежат, аппетит отсутствует, лактация прекращается. Появляются гнойно-слизистые или с примесью крови мутные истечения из носа, продолжительный и болезненный кашель. Животные с пораженными легкими дышат широко открытыми ноздрями; дыхание поверхностное, напряженное, абдоминального типа. Грудные конечности расставлены, спина согнута, шея вытянута, голова опущена, рот открыт, животные стонут. Они боятся сделать любое движение. Перкуссия и пальпация грудной стенки причиняют животным боль. Перкуссией пораженного участка легких выявляется притуплённый звук, а при </a:t>
            </a:r>
            <a:r>
              <a:rPr lang="ru-RU" dirty="0" err="1"/>
              <a:t>аус-культации</a:t>
            </a:r>
            <a:r>
              <a:rPr lang="ru-RU" dirty="0"/>
              <a:t> этих участков дыхание не прослушивается; при поражении плевры — шум трения.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836712"/>
            <a:ext cx="7283152" cy="5289451"/>
          </a:xfrm>
        </p:spPr>
        <p:txBody>
          <a:bodyPr>
            <a:normAutofit/>
          </a:bodyPr>
          <a:lstStyle/>
          <a:p>
            <a:r>
              <a:rPr lang="ru-RU" dirty="0"/>
              <a:t>На нижних участках тела образуются подкожные отеки. Мочевыделение затруднено. Моча имеет цвет от темно-желтого до коричневого, содержит белок. Стельные коровы абортируют. При прогрессирующем исхудании и сердечной слабости, к которым в последние дни присоединяется </a:t>
            </a:r>
            <a:r>
              <a:rPr lang="ru-RU" dirty="0" err="1"/>
              <a:t>профузная</a:t>
            </a:r>
            <a:r>
              <a:rPr lang="ru-RU" dirty="0"/>
              <a:t> диарея, животные за 2...4 </a:t>
            </a:r>
            <a:r>
              <a:rPr lang="ru-RU" dirty="0" err="1"/>
              <a:t>нед</a:t>
            </a:r>
            <a:r>
              <a:rPr lang="ru-RU" dirty="0"/>
              <a:t> погибают.</a:t>
            </a:r>
          </a:p>
          <a:p>
            <a:r>
              <a:rPr lang="ru-RU" dirty="0"/>
              <a:t>При </a:t>
            </a:r>
            <a:r>
              <a:rPr lang="ru-RU" i="1" dirty="0" err="1"/>
              <a:t>подостром</a:t>
            </a:r>
            <a:r>
              <a:rPr lang="ru-RU" i="1" dirty="0"/>
              <a:t> течении </a:t>
            </a:r>
            <a:r>
              <a:rPr lang="ru-RU" dirty="0"/>
              <a:t>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r>
              <a:rPr lang="ru-RU" i="1" dirty="0"/>
              <a:t>Хроническое течение </a:t>
            </a:r>
            <a:r>
              <a:rPr lang="ru-RU" dirty="0"/>
              <a:t>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1280890"/>
          </a:xfrm>
        </p:spPr>
        <p:txBody>
          <a:bodyPr>
            <a:normAutofit/>
          </a:bodyPr>
          <a:lstStyle/>
          <a:p>
            <a:r>
              <a:rPr lang="ru-RU" b="1" dirty="0"/>
              <a:t>Патологоанатомические признаки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05000"/>
            <a:ext cx="7490793" cy="4006222"/>
          </a:xfrm>
        </p:spPr>
        <p:txBody>
          <a:bodyPr>
            <a:normAutofit/>
          </a:bodyPr>
          <a:lstStyle/>
          <a:p>
            <a:r>
              <a:rPr lang="ru-RU" dirty="0" err="1"/>
              <a:t>Гистологически</a:t>
            </a:r>
            <a:r>
              <a:rPr lang="ru-RU" dirty="0"/>
              <a:t> выявляют расширение и отечность </a:t>
            </a:r>
            <a:r>
              <a:rPr lang="ru-RU" dirty="0" err="1"/>
              <a:t>междольковой</a:t>
            </a:r>
            <a:r>
              <a:rPr lang="ru-RU" dirty="0"/>
              <a:t> ткани, расширение и тромбоз лимфатических сосудов. В начальной стадии болезни наблюдают клеточные инфильтраты (часто состоящие из </a:t>
            </a:r>
            <a:r>
              <a:rPr lang="ru-RU" dirty="0" err="1"/>
              <a:t>нейтро-филов</a:t>
            </a:r>
            <a:r>
              <a:rPr lang="ru-RU" dirty="0"/>
              <a:t>) в соединительной ткани и вокруг лимфатических сосудов. В более поздние сроки обнаруживают макрофаги в альвеолах, скопление большого числа лимфоцитов в интерстициальной ткани, а также внутри и вокруг сосудов, особенно вокруг </a:t>
            </a:r>
            <a:r>
              <a:rPr lang="ru-RU" dirty="0" err="1"/>
              <a:t>артериол</a:t>
            </a:r>
            <a:r>
              <a:rPr lang="ru-RU" dirty="0"/>
              <a:t> и бронхиол, что является отличительным признаком </a:t>
            </a:r>
            <a:r>
              <a:rPr lang="ru-RU" dirty="0" err="1"/>
              <a:t>перипневмонийного</a:t>
            </a:r>
            <a:r>
              <a:rPr lang="ru-RU" dirty="0"/>
              <a:t> процесса. Характерный </a:t>
            </a:r>
            <a:r>
              <a:rPr lang="ru-RU" dirty="0" err="1"/>
              <a:t>патолого-анатомический</a:t>
            </a:r>
            <a:r>
              <a:rPr lang="ru-RU" dirty="0"/>
              <a:t> признак при КПП</a:t>
            </a:r>
            <a:r>
              <a:rPr lang="ru-RU" b="1" dirty="0"/>
              <a:t> </a:t>
            </a:r>
            <a:r>
              <a:rPr lang="ru-RU" dirty="0"/>
              <a:t>крупного рогатого скота — это процесс организации.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 начальном или скрытом периоде болезни в легких находят множественные </a:t>
            </a:r>
            <a:r>
              <a:rPr lang="ru-RU" dirty="0" err="1"/>
              <a:t>бронхопневмонические</a:t>
            </a:r>
            <a:r>
              <a:rPr lang="ru-RU" dirty="0"/>
              <a:t> очаги в средних и главных долях, а также </a:t>
            </a:r>
            <a:r>
              <a:rPr lang="ru-RU" dirty="0" err="1"/>
              <a:t>субплевральные</a:t>
            </a:r>
            <a:r>
              <a:rPr lang="ru-RU" dirty="0"/>
              <a:t> воспалительные фокусы. Такие </a:t>
            </a:r>
            <a:r>
              <a:rPr lang="ru-RU" dirty="0" err="1"/>
              <a:t>дольковые</a:t>
            </a:r>
            <a:r>
              <a:rPr lang="ru-RU" dirty="0"/>
              <a:t> очаги имеют на разрезе серо-красный цвет.</a:t>
            </a:r>
          </a:p>
          <a:p>
            <a:r>
              <a:rPr lang="ru-RU" dirty="0"/>
              <a:t>При остром течении КПП пораженные участки легких (чаще средних и задних долей) выступают над поверхностью. Они плотные на ощупь. При разрезе обнаруживают участки </a:t>
            </a:r>
            <a:r>
              <a:rPr lang="ru-RU" dirty="0" err="1"/>
              <a:t>гепатизации</a:t>
            </a:r>
            <a:r>
              <a:rPr lang="ru-RU" dirty="0"/>
              <a:t> разных стадий: часть долек легкого окрашена в ярко-красный цвет и отечна, другая часть уплотнена и окрашена в темно-красный, серо-красный и тускло-серый цвет. Стенки бронхов утолщены, покрыты серого цвета тканью. </a:t>
            </a:r>
            <a:r>
              <a:rPr lang="ru-RU" dirty="0" err="1"/>
              <a:t>Междольковая</a:t>
            </a:r>
            <a:r>
              <a:rPr lang="ru-RU" dirty="0"/>
              <a:t> и </a:t>
            </a:r>
            <a:r>
              <a:rPr lang="ru-RU" dirty="0" err="1"/>
              <a:t>междольчатая</a:t>
            </a:r>
            <a:r>
              <a:rPr lang="ru-RU" dirty="0"/>
              <a:t> соединительная ткань представляет собой тяжи </a:t>
            </a:r>
            <a:r>
              <a:rPr lang="ru-RU" dirty="0" err="1"/>
              <a:t>серо-бе-лого</a:t>
            </a:r>
            <a:r>
              <a:rPr lang="ru-RU" dirty="0"/>
              <a:t> цвета, разделяющие паренхиму легкого на дольки и доли. В результате резкого расширения и тромбоза лимфатических сосудов соединительнотканные тяжи имеют вид пористых и ноздреватых образований. Одна часть тяжей находится в состоянии отека и имеет влажно-блестящую поверхность разреза, другая — </a:t>
            </a:r>
            <a:r>
              <a:rPr lang="ru-RU" dirty="0" err="1"/>
              <a:t>некротизирована</a:t>
            </a:r>
            <a:r>
              <a:rPr lang="ru-RU" dirty="0"/>
              <a:t>, серо-белая (в сочетании с многочисленными кровоизлияниями создается общая картина «</a:t>
            </a:r>
            <a:r>
              <a:rPr lang="ru-RU" dirty="0" err="1"/>
              <a:t>мрамор-ности</a:t>
            </a:r>
            <a:r>
              <a:rPr lang="ru-RU" dirty="0"/>
              <a:t>» легкого).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0648"/>
            <a:ext cx="7787208" cy="6264696"/>
          </a:xfrm>
        </p:spPr>
        <p:txBody>
          <a:bodyPr>
            <a:normAutofit/>
          </a:bodyPr>
          <a:lstStyle/>
          <a:p>
            <a:r>
              <a:rPr lang="ru-RU" dirty="0"/>
              <a:t>На поздних стадиях развития патологического процесса образуются секвестры — инкапсулированные участки омертвевшей легочной ткани размером от зерна чечевицы до поражения целой доли. Наиболее типичны крупные секвестры, которые развиваются на фоне распространенного тромбоза крупных ветвей легочной артерии. В секвестрах при КПП</a:t>
            </a:r>
            <a:r>
              <a:rPr lang="ru-RU" b="1" dirty="0"/>
              <a:t> </a:t>
            </a:r>
            <a:r>
              <a:rPr lang="ru-RU" dirty="0"/>
              <a:t>крупного рогатого скота сохраняется первичная структура измененной ткани легких, а от живой ткани они отграничены мощной капсулой и имеют гнойную прослойку.</a:t>
            </a:r>
          </a:p>
          <a:p>
            <a:r>
              <a:rPr lang="ru-RU" dirty="0"/>
              <a:t>В плевральной полости накапливается большое количество (до 20 л) серозно-фибринозного красно-желтого цвета светлого или мутного экссудата, без запаха, с хлопьями фибрина. Легочная и реберная плевра утолщена, покрыта фибринозными наложениями, нередко листки срастаются в виде толстой </a:t>
            </a:r>
            <a:r>
              <a:rPr lang="ru-RU" dirty="0" err="1"/>
              <a:t>разволокненной</a:t>
            </a:r>
            <a:r>
              <a:rPr lang="ru-RU" dirty="0"/>
              <a:t> соединительнотканной массы.</a:t>
            </a:r>
          </a:p>
          <a:p>
            <a:r>
              <a:rPr lang="ru-RU" dirty="0"/>
              <a:t>Медиастинальные и бронхиальные лимфатические узлы увеличены, пропитаны серозной жидкостью, отечны; при разрезе </a:t>
            </a:r>
            <a:r>
              <a:rPr lang="ru-RU" dirty="0" err="1"/>
              <a:t>саловидные</a:t>
            </a:r>
            <a:r>
              <a:rPr lang="ru-RU" dirty="0"/>
              <a:t>, с очажками некроза желтоватого цвета. Редко обнаруживают серозный или фибринозный перикардит.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332656"/>
            <a:ext cx="7272808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Диагностика и дифференциальная диагностика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00808"/>
            <a:ext cx="7715200" cy="46085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Диагноз устанавливают на основании эпизоотологических, клинических и </a:t>
            </a:r>
            <a:r>
              <a:rPr lang="ru-RU" dirty="0" err="1"/>
              <a:t>патологоанатомиче-ских</a:t>
            </a:r>
            <a:r>
              <a:rPr lang="ru-RU" dirty="0"/>
              <a:t> данных, а также результатов бактериологических, серологических (РСК, РА, РДП, реакция </a:t>
            </a:r>
            <a:r>
              <a:rPr lang="ru-RU" dirty="0" err="1"/>
              <a:t>конглютинации</a:t>
            </a:r>
            <a:r>
              <a:rPr lang="ru-RU" dirty="0"/>
              <a:t>, пластинчатая РА с цветным антигеном, РНГА, МФА и др.), гистологических и аллергических исследований.</a:t>
            </a:r>
          </a:p>
          <a:p>
            <a:r>
              <a:rPr lang="ru-RU" dirty="0"/>
              <a:t>В лабораторию для серологического исследования посылают сыворотку крови. Для бактериологического (биологического) исследования от павших или убитых животных направляют: 1) при остром течении — выпот из </a:t>
            </a:r>
            <a:r>
              <a:rPr lang="ru-RU" dirty="0" err="1"/>
              <a:t>междольчатой</a:t>
            </a:r>
            <a:r>
              <a:rPr lang="ru-RU" dirty="0"/>
              <a:t> соединительной ткани легкого, плевральный выпот (взятый стерильно). Одновременно посылают кусочки пораженного легкого размером 4x5 см, консервированные глицерином; 2) при хроническом течении — кусочки секвестров, не подвергшихся полному распаду (некрозу).</a:t>
            </a:r>
          </a:p>
          <a:p>
            <a:r>
              <a:rPr lang="ru-RU" dirty="0"/>
              <a:t>Во всех случаях необходимо посылать средостенные лимфатические узлы (избегая надрезов). Для гистологического исследования направляют зафиксированные патологически измененные легкие или часть 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8136904" cy="5256584"/>
          </a:xfrm>
        </p:spPr>
        <p:txBody>
          <a:bodyPr>
            <a:normAutofit fontScale="32500" lnSpcReduction="20000"/>
          </a:bodyPr>
          <a:lstStyle/>
          <a:p>
            <a:r>
              <a:rPr lang="ru-RU" sz="5300" dirty="0"/>
              <a:t>При отсутствии четких патологоанатомических изменений рекомендуется ставить </a:t>
            </a:r>
            <a:r>
              <a:rPr lang="ru-RU" sz="5300" dirty="0" err="1"/>
              <a:t>биопробу</a:t>
            </a:r>
            <a:r>
              <a:rPr lang="ru-RU" sz="5300" dirty="0"/>
              <a:t> на 2...3 здоровых телятах из заведомо благополучных хозяйств. Экспериментальная КПП</a:t>
            </a:r>
            <a:r>
              <a:rPr lang="ru-RU" sz="5300" b="1" dirty="0"/>
              <a:t> </a:t>
            </a:r>
            <a:r>
              <a:rPr lang="ru-RU" sz="5300" dirty="0"/>
              <a:t>у молодняка характеризуется системным серозно-фибринозным воспалением суставов конечностей, студенистыми инфильтратами в подкожной клетчатке подгрудка, межчелюстного пространства и в области суставов; фибринозным плевритом в разных стадиях развития, серозным воспалением регионарных лимфатических узлов; зернистой дистрофией почек, реже — </a:t>
            </a:r>
            <a:r>
              <a:rPr lang="ru-RU" sz="5300" dirty="0" err="1"/>
              <a:t>гломеруло-нефритом</a:t>
            </a:r>
            <a:r>
              <a:rPr lang="ru-RU" sz="5300" dirty="0"/>
              <a:t>.</a:t>
            </a:r>
          </a:p>
          <a:p>
            <a:r>
              <a:rPr lang="ru-RU" sz="5300" dirty="0"/>
              <a:t>КПП крупного рогатого скота считается установленной, если клинический диагноз подтвержден обнаружением специфических </a:t>
            </a:r>
            <a:r>
              <a:rPr lang="ru-RU" sz="5300" dirty="0" err="1"/>
              <a:t>патолого-анатомических</a:t>
            </a:r>
            <a:r>
              <a:rPr lang="ru-RU" sz="5300" dirty="0"/>
              <a:t> изменений (независимо от стадии процесса), а в сомнительных случаях — результатами дополнительных бактериологических (включая </a:t>
            </a:r>
            <a:r>
              <a:rPr lang="ru-RU" sz="5300" dirty="0" err="1"/>
              <a:t>биопробу</a:t>
            </a:r>
            <a:r>
              <a:rPr lang="ru-RU" sz="5300" dirty="0"/>
              <a:t>), серологических и аллергических исследований всего стада.</a:t>
            </a:r>
          </a:p>
          <a:p>
            <a:r>
              <a:rPr lang="ru-RU" sz="5300" dirty="0"/>
              <a:t>Контагиозную плевропневмонию следует дифференцировать от </a:t>
            </a:r>
            <a:r>
              <a:rPr lang="ru-RU" sz="5300" dirty="0" err="1"/>
              <a:t>пастереллеза</a:t>
            </a:r>
            <a:r>
              <a:rPr lang="ru-RU" sz="5300" dirty="0"/>
              <a:t> (особенно его легочной формы), туберкулеза, чумы крупного рогатого скота, парагриппа-3, эхинококкоза, легочных </a:t>
            </a:r>
            <a:r>
              <a:rPr lang="ru-RU" sz="5300" dirty="0" err="1"/>
              <a:t>гель-минтозов</a:t>
            </a:r>
            <a:r>
              <a:rPr lang="ru-RU" sz="5300" dirty="0"/>
              <a:t>, катаральной и крупозной пневмоний незаразного происхождения, травматического перикардита, для чего проводят комплексные исследования.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Иммунитет, специфическая 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9" y="1905000"/>
            <a:ext cx="7490792" cy="4006222"/>
          </a:xfrm>
        </p:spPr>
        <p:txBody>
          <a:bodyPr>
            <a:normAutofit/>
          </a:bodyPr>
          <a:lstStyle/>
          <a:p>
            <a:r>
              <a:rPr lang="ru-RU" dirty="0"/>
              <a:t>Природа иммунитета выяснена недостаточно. Переболевшие КПП животные приобретают напряженный иммунитет продолжительностью свыше 2 лет.</a:t>
            </a:r>
          </a:p>
          <a:p>
            <a:r>
              <a:rPr lang="ru-RU" dirty="0"/>
              <a:t>Для создания активного иммунитета в странах, где в настоящее время все еще имеет место контагиозная плевропневмония, широко проводят прививки вакцинами из живых ослабленных возбудителей (</a:t>
            </a:r>
            <a:r>
              <a:rPr lang="ru-RU" dirty="0" err="1"/>
              <a:t>авианизиро-ванные</a:t>
            </a:r>
            <a:r>
              <a:rPr lang="ru-RU" dirty="0"/>
              <a:t>, </a:t>
            </a:r>
            <a:r>
              <a:rPr lang="ru-RU" dirty="0" err="1"/>
              <a:t>аттенуированные</a:t>
            </a:r>
            <a:r>
              <a:rPr lang="ru-RU" dirty="0"/>
              <a:t> или </a:t>
            </a:r>
            <a:r>
              <a:rPr lang="ru-RU" dirty="0" err="1"/>
              <a:t>природно</a:t>
            </a:r>
            <a:r>
              <a:rPr lang="ru-RU" dirty="0"/>
              <a:t> ослабленные штаммы). Применяют также ассоциированные вакцины против чумы и КПП крупного рогатого скота.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5" y="1700808"/>
            <a:ext cx="7706816" cy="4210414"/>
          </a:xfrm>
        </p:spPr>
        <p:txBody>
          <a:bodyPr>
            <a:normAutofit/>
          </a:bodyPr>
          <a:lstStyle/>
          <a:p>
            <a:r>
              <a:rPr lang="ru-RU" dirty="0"/>
              <a:t>Россия благополучна по КПП, поэтому основное внимание ветеринарной службы сосредоточено на предотвращении заноса возбудителя болезни на территорию нашей страны из-за рубежа.</a:t>
            </a:r>
          </a:p>
          <a:p>
            <a:r>
              <a:rPr lang="ru-RU" dirty="0"/>
              <a:t>Чтобы избежать заноса инфекции в благополучные регионы, закупку скота проводят только из благополучных стран и областей или регионов, в которых за последние 6 </a:t>
            </a:r>
            <a:r>
              <a:rPr lang="ru-RU" dirty="0" err="1"/>
              <a:t>мес</a:t>
            </a:r>
            <a:r>
              <a:rPr lang="ru-RU" dirty="0"/>
              <a:t> не было зарегистрировано ни одного случая заболевания КПП. Результаты двукратного с интервалом 2 </a:t>
            </a:r>
            <a:r>
              <a:rPr lang="ru-RU" dirty="0" err="1"/>
              <a:t>мес</a:t>
            </a:r>
            <a:r>
              <a:rPr lang="ru-RU" dirty="0"/>
              <a:t> серологического исследования (РСК) животных перед закупкой должны быть отрицательными.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Лечение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5" y="1628800"/>
            <a:ext cx="7706816" cy="4282422"/>
          </a:xfrm>
        </p:spPr>
        <p:txBody>
          <a:bodyPr>
            <a:normAutofit/>
          </a:bodyPr>
          <a:lstStyle/>
          <a:p>
            <a:r>
              <a:rPr lang="ru-RU" dirty="0"/>
              <a:t>Лечение проводят преимущественно для смягчения тяжелых </a:t>
            </a:r>
            <a:r>
              <a:rPr lang="ru-RU" dirty="0" err="1"/>
              <a:t>поствакцинальных</a:t>
            </a:r>
            <a:r>
              <a:rPr lang="ru-RU" dirty="0"/>
              <a:t> реакций. Наряду с физиотерапевтическими средствами и оперативным вмешательством животным, имеющим </a:t>
            </a:r>
            <a:r>
              <a:rPr lang="ru-RU" dirty="0" err="1"/>
              <a:t>поствакциналь-ные</a:t>
            </a:r>
            <a:r>
              <a:rPr lang="ru-RU" dirty="0"/>
              <a:t> осложнения, внутривенно вводят 10%-ный раствор </a:t>
            </a:r>
            <a:r>
              <a:rPr lang="ru-RU" dirty="0" err="1"/>
              <a:t>неосальварсана</a:t>
            </a:r>
            <a:r>
              <a:rPr lang="ru-RU" dirty="0"/>
              <a:t>, внутривенно или подкожно — </a:t>
            </a:r>
            <a:r>
              <a:rPr lang="ru-RU" dirty="0" err="1"/>
              <a:t>сульфамезатен-натрий</a:t>
            </a:r>
            <a:r>
              <a:rPr lang="ru-RU" dirty="0"/>
              <a:t>, внутримышечно — </a:t>
            </a:r>
            <a:r>
              <a:rPr lang="ru-RU" dirty="0" err="1"/>
              <a:t>бронхоциллин</a:t>
            </a:r>
            <a:r>
              <a:rPr lang="ru-RU" dirty="0"/>
              <a:t>, </a:t>
            </a:r>
            <a:r>
              <a:rPr lang="ru-RU" dirty="0" err="1"/>
              <a:t>тилозин</a:t>
            </a:r>
            <a:r>
              <a:rPr lang="ru-RU" dirty="0"/>
              <a:t>, </a:t>
            </a:r>
            <a:r>
              <a:rPr lang="ru-RU" dirty="0" err="1"/>
              <a:t>хлорамфеникол</a:t>
            </a:r>
            <a:r>
              <a:rPr lang="ru-RU" dirty="0"/>
              <a:t> или </a:t>
            </a:r>
            <a:r>
              <a:rPr lang="ru-RU" dirty="0" err="1"/>
              <a:t>спирамицин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787208" cy="5112568"/>
          </a:xfrm>
        </p:spPr>
        <p:txBody>
          <a:bodyPr>
            <a:normAutofit/>
          </a:bodyPr>
          <a:lstStyle/>
          <a:p>
            <a:r>
              <a:rPr lang="ru-RU" sz="2000" b="1" i="1" dirty="0"/>
              <a:t>Контагиозная плевропневмония крупного рогатого скота</a:t>
            </a:r>
            <a:r>
              <a:rPr lang="ru-RU" sz="2000" i="1" dirty="0"/>
              <a:t> </a:t>
            </a:r>
            <a:r>
              <a:rPr lang="ru-RU" sz="2000" dirty="0"/>
              <a:t>(лат. — </a:t>
            </a:r>
            <a:r>
              <a:rPr lang="ru-RU" sz="2000" dirty="0" err="1"/>
              <a:t>Pleuropneumonia</a:t>
            </a:r>
            <a:r>
              <a:rPr lang="ru-RU" sz="2000" dirty="0"/>
              <a:t> </a:t>
            </a:r>
            <a:r>
              <a:rPr lang="ru-RU" sz="2000" dirty="0" err="1"/>
              <a:t>contagiosa</a:t>
            </a:r>
            <a:r>
              <a:rPr lang="ru-RU" sz="2000" dirty="0"/>
              <a:t> </a:t>
            </a:r>
            <a:r>
              <a:rPr lang="ru-RU" sz="2000" dirty="0" err="1"/>
              <a:t>bovum</a:t>
            </a:r>
            <a:r>
              <a:rPr lang="ru-RU" sz="2000" dirty="0"/>
              <a:t>; англ. — </a:t>
            </a:r>
            <a:r>
              <a:rPr lang="ru-RU" sz="2000" dirty="0" err="1"/>
              <a:t>Bovine</a:t>
            </a:r>
            <a:r>
              <a:rPr lang="ru-RU" sz="2000" dirty="0"/>
              <a:t> </a:t>
            </a:r>
            <a:r>
              <a:rPr lang="ru-RU" sz="2000" dirty="0" err="1"/>
              <a:t>contagious</a:t>
            </a:r>
            <a:r>
              <a:rPr lang="ru-RU" sz="2000" dirty="0"/>
              <a:t> </a:t>
            </a:r>
            <a:r>
              <a:rPr lang="ru-RU" sz="2000" dirty="0" err="1"/>
              <a:t>pleuropneu-moniae</a:t>
            </a:r>
            <a:r>
              <a:rPr lang="ru-RU" sz="2000" dirty="0"/>
              <a:t>; повальное воспаление легких, </a:t>
            </a:r>
            <a:r>
              <a:rPr lang="ru-RU" sz="2000" dirty="0" err="1"/>
              <a:t>перипневмония</a:t>
            </a:r>
            <a:r>
              <a:rPr lang="ru-RU" sz="2000" dirty="0"/>
              <a:t>, ПВЛ, КПП) — </a:t>
            </a:r>
            <a:r>
              <a:rPr lang="ru-RU" sz="2000" dirty="0" err="1"/>
              <a:t>высококонтагиозная</a:t>
            </a:r>
            <a:r>
              <a:rPr lang="ru-RU" sz="2000" dirty="0"/>
              <a:t> болезнь, характеризующаяся лихорадкой, фибринозной интерстициальной пневмонией, серозно-фибринозным плевритом с последующим образованием анемических некрозов и секвестров в легких, скоплением большого количества экссудата в грудной </a:t>
            </a:r>
            <a:r>
              <a:rPr lang="ru-RU" sz="2000" dirty="0" smtClean="0"/>
              <a:t>полости.</a:t>
            </a:r>
            <a:endParaRPr 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Меры борьбы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28800"/>
            <a:ext cx="7200800" cy="3777622"/>
          </a:xfrm>
        </p:spPr>
        <p:txBody>
          <a:bodyPr>
            <a:noAutofit/>
          </a:bodyPr>
          <a:lstStyle/>
          <a:p>
            <a:r>
              <a:rPr lang="ru-RU" sz="1600" dirty="0"/>
              <a:t>Успех борьбы с болезнью зависит от длительности и степени ее распространения, своевременного и точного распознавания диагноза, строгого выполнения общих и специфических мероприятий, предусмотренных действующими нормативными документами по борьбе с КПП крупного рогатого скота.</a:t>
            </a:r>
          </a:p>
          <a:p>
            <a:r>
              <a:rPr lang="ru-RU" sz="1600" dirty="0"/>
              <a:t>Если заболевание возникло в ранее благополучной стране, то рекомендуется подвергнуть убою в кратчайший срок всех больных, подозрительных по заболеванию и подозреваемых в заражении животных. После тщательной очистки и дезинфекции помещений и мест обитания животных спустя 4...6 </a:t>
            </a:r>
            <a:r>
              <a:rPr lang="ru-RU" sz="1600" dirty="0" err="1"/>
              <a:t>мес</a:t>
            </a:r>
            <a:r>
              <a:rPr lang="ru-RU" sz="1600" dirty="0"/>
              <a:t> допускается завоз здоровых животных.</a:t>
            </a:r>
          </a:p>
          <a:p>
            <a:r>
              <a:rPr lang="ru-RU" sz="1600" dirty="0"/>
              <a:t>Согласно Международному ветеринарно-санитарному кодексу МЭБ (1968)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условии, что практиковался вынужденный убой больных, инфицированных и подозреваемых в заражении животных.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Возбудитель болезни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84784"/>
            <a:ext cx="7706817" cy="4426438"/>
          </a:xfrm>
        </p:spPr>
        <p:txBody>
          <a:bodyPr>
            <a:normAutofit/>
          </a:bodyPr>
          <a:lstStyle/>
          <a:p>
            <a:r>
              <a:rPr lang="ru-RU" dirty="0" err="1"/>
              <a:t>Mycoplasma</a:t>
            </a:r>
            <a:r>
              <a:rPr lang="ru-RU" dirty="0"/>
              <a:t> </a:t>
            </a:r>
            <a:r>
              <a:rPr lang="ru-RU" dirty="0" err="1"/>
              <a:t>mycoides</a:t>
            </a:r>
            <a:r>
              <a:rPr lang="ru-RU" dirty="0"/>
              <a:t> </a:t>
            </a:r>
            <a:r>
              <a:rPr lang="ru-RU" dirty="0" err="1"/>
              <a:t>subsp</a:t>
            </a:r>
            <a:r>
              <a:rPr lang="ru-RU" dirty="0"/>
              <a:t>. </a:t>
            </a:r>
            <a:r>
              <a:rPr lang="ru-RU" dirty="0" err="1"/>
              <a:t>mycoides</a:t>
            </a:r>
            <a:r>
              <a:rPr lang="ru-RU" dirty="0"/>
              <a:t> в мазках из экссудата, а также из культур, как и другие </a:t>
            </a:r>
            <a:r>
              <a:rPr lang="ru-RU" dirty="0" err="1"/>
              <a:t>микоплазмы</a:t>
            </a:r>
            <a:r>
              <a:rPr lang="ru-RU" dirty="0"/>
              <a:t>, имеет </a:t>
            </a:r>
            <a:r>
              <a:rPr lang="ru-RU" dirty="0" err="1"/>
              <a:t>кокковид-ную</a:t>
            </a:r>
            <a:r>
              <a:rPr lang="ru-RU" dirty="0"/>
              <a:t>, диплококковую, нитевидную, ветвящуюся, звездчатую и другие формы. Возбудитель КПП лишен клеточной стенки, присущей бактериям, и окружен лишь трехслойной цитоплазматической мембраной. Микроб неподвижный, грамотрицательный, хорошо окрашивается анилиновыми красителями, аэроб.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Эпизоотология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12776"/>
            <a:ext cx="7859216" cy="5256584"/>
          </a:xfrm>
        </p:spPr>
        <p:txBody>
          <a:bodyPr>
            <a:normAutofit/>
          </a:bodyPr>
          <a:lstStyle/>
          <a:p>
            <a:r>
              <a:rPr lang="ru-RU" dirty="0"/>
              <a:t>В</a:t>
            </a:r>
            <a:r>
              <a:rPr lang="ru-RU" b="1" dirty="0"/>
              <a:t> </a:t>
            </a:r>
            <a:r>
              <a:rPr lang="ru-RU" dirty="0"/>
              <a:t>естественных условиях к контагиозной плевропневмонии восприимчивы только жвачные: крупный рогатый скот, зебу, буйволы, бизоны, яки. В эксперименте материалом от больных животных удается заразить овец, коз, верблюдов и северных оленей. Животные других видов, а также человек, находясь в контакте с больными, не заболевают. Мелкие лабораторные животные считаются невосприимчивыми к возбудителю КПП.</a:t>
            </a:r>
          </a:p>
          <a:p>
            <a:r>
              <a:rPr lang="ru-RU" dirty="0"/>
              <a:t>Источник возбудителя инфекции — больные и переболевшие КПП животные, у которых до наступления полной инкапсуляции пораженных очагов возбудитель длительное время выделяется в окружающую среду с истечениями из носа, бронхиальным секретом при кашле, а также с мочой, калом, молоком и околоплодной жидкостью. Основной путь передачи — аэрогенный. В естественных условиях не исключается также передача </a:t>
            </a:r>
            <a:r>
              <a:rPr lang="ru-RU" dirty="0" err="1"/>
              <a:t>микоплазм</a:t>
            </a:r>
            <a:r>
              <a:rPr lang="ru-RU" dirty="0"/>
              <a:t> через желудочно-кишечный тракт (с фуражом); половым, </a:t>
            </a:r>
            <a:r>
              <a:rPr lang="ru-RU" dirty="0" err="1"/>
              <a:t>трансплацентарным</a:t>
            </a:r>
            <a:r>
              <a:rPr lang="ru-RU" dirty="0"/>
              <a:t> и трансмиссивным путями.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5328592"/>
          </a:xfrm>
        </p:spPr>
        <p:txBody>
          <a:bodyPr>
            <a:noAutofit/>
          </a:bodyPr>
          <a:lstStyle/>
          <a:p>
            <a:r>
              <a:rPr lang="ru-RU" sz="2000" dirty="0" smtClean="0"/>
              <a:t>Эпизоотический </a:t>
            </a:r>
            <a:r>
              <a:rPr lang="ru-RU" sz="2000" dirty="0"/>
              <a:t>процесс при контагиозной плевропневмонии в стаде развивается медленно и может длиться годами (стационарность). В неблагополучном стаде поражаются не все животные: 10...30 % крупного рогатого скота </a:t>
            </a:r>
            <a:r>
              <a:rPr lang="ru-RU" sz="2000" dirty="0" err="1"/>
              <a:t>резистентны</a:t>
            </a:r>
            <a:r>
              <a:rPr lang="ru-RU" sz="2000" dirty="0"/>
              <a:t> к естественному или экспериментальному заражению, у 50 % животных проявляется клиническая картина болезни, у 20...25 % развивается </a:t>
            </a:r>
            <a:r>
              <a:rPr lang="ru-RU" sz="2000" dirty="0" err="1"/>
              <a:t>субклиническая</a:t>
            </a:r>
            <a:r>
              <a:rPr lang="ru-RU" sz="2000" dirty="0"/>
              <a:t> инфекция (выявляют лишь лихорадку и комплементсвязывающие антитела без поражения легких), и 10 % животных могут стать хроническими носителями </a:t>
            </a:r>
            <a:r>
              <a:rPr lang="ru-RU" sz="2000" dirty="0" err="1"/>
              <a:t>инфекта</a:t>
            </a:r>
            <a:r>
              <a:rPr lang="ru-RU" sz="2000" dirty="0"/>
              <a:t>. Животные двух последних групп </a:t>
            </a:r>
            <a:r>
              <a:rPr lang="ru-RU" sz="2000" dirty="0" err="1"/>
              <a:t>эпизоотологически</a:t>
            </a:r>
            <a:r>
              <a:rPr lang="ru-RU" sz="2000" dirty="0"/>
              <a:t> наиболее опасны. Смертность от КПП в зависимости от породы животных, их общей </a:t>
            </a:r>
            <a:r>
              <a:rPr lang="ru-RU" sz="2000" dirty="0" err="1"/>
              <a:t>резистентности</a:t>
            </a:r>
            <a:r>
              <a:rPr lang="ru-RU" sz="2000" dirty="0"/>
              <a:t>, длительности содержания больных животных варьируется от 10 до 90 </a:t>
            </a:r>
            <a:r>
              <a:rPr lang="ru-RU" sz="2000" dirty="0" smtClean="0"/>
              <a:t>%.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12776"/>
            <a:ext cx="7787208" cy="5112568"/>
          </a:xfrm>
        </p:spPr>
        <p:txBody>
          <a:bodyPr>
            <a:normAutofit/>
          </a:bodyPr>
          <a:lstStyle/>
          <a:p>
            <a:r>
              <a:rPr lang="ru-RU" dirty="0" smtClean="0"/>
              <a:t>Больной скот служит источником возбудителя инфекции на всех стадиях инфекционного процесса. Жизнеспособность возбудителя КПП в легких переболевших животных сохраняется до 5...6 мес. У животных, подвергшихся лечению, но имевших инкапсулированные очаги, установлена жизнеспособность возбудителя через 6 </a:t>
            </a:r>
            <a:r>
              <a:rPr lang="ru-RU" dirty="0" err="1" smtClean="0"/>
              <a:t>мес</a:t>
            </a:r>
            <a:r>
              <a:rPr lang="ru-RU" dirty="0" smtClean="0"/>
              <a:t> после лечения.</a:t>
            </a:r>
          </a:p>
          <a:p>
            <a:r>
              <a:rPr lang="ru-RU" dirty="0" smtClean="0"/>
              <a:t>Аэрогенная передача возбудителя возможна на расстоянии 45 м от больного до восприимчивого животного. Поэтому болезнь чаще распространяется при торговле и перевозке скота, скученном совместном содержании больных и здоровых животных, частых перегруппировках. Факторами передачи возбудителя могут быть фураж, моча (в аэрозольном состоянии), навоз и предметы ухода за животными.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3" y="624110"/>
            <a:ext cx="6914728" cy="644650"/>
          </a:xfrm>
        </p:spPr>
        <p:txBody>
          <a:bodyPr/>
          <a:lstStyle/>
          <a:p>
            <a:r>
              <a:rPr lang="ru-RU" b="1" dirty="0"/>
              <a:t>Патогенез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525658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механизме развития клинико-морфологических изменений при КПП крупного рогатого скота ведущую роль играет явление сенсибилизации. Полагают, что возбудитель болезни, проникнув в альвеолярные полости легких, начинает там репродуцироваться, попадает затем в межклеточное пространство и заносится в паренхиму легких и легочные лимфатические узлы. В первичных очагах инфекции происходит репродукция </a:t>
            </a:r>
            <a:r>
              <a:rPr lang="ru-RU" dirty="0" err="1"/>
              <a:t>микоплазм</a:t>
            </a:r>
            <a:r>
              <a:rPr lang="ru-RU" dirty="0"/>
              <a:t>, которые становятся для организма постоянными источниками </a:t>
            </a:r>
            <a:r>
              <a:rPr lang="ru-RU" dirty="0" err="1"/>
              <a:t>микоплазменного</a:t>
            </a:r>
            <a:r>
              <a:rPr lang="ru-RU" dirty="0"/>
              <a:t> антигена.</a:t>
            </a:r>
          </a:p>
          <a:p>
            <a:r>
              <a:rPr lang="ru-RU" dirty="0"/>
              <a:t>В местах скопления антигена, главным образом в бронхиальных и средостенных лимфатических узлах, происходит взаимодействие антигена с антителом и возникают изменения, характерные для феномена </a:t>
            </a:r>
            <a:r>
              <a:rPr lang="ru-RU" dirty="0" err="1"/>
              <a:t>Артюса</a:t>
            </a:r>
            <a:r>
              <a:rPr lang="ru-RU" dirty="0"/>
              <a:t>, выражающиеся нарушением </a:t>
            </a:r>
            <a:r>
              <a:rPr lang="ru-RU" dirty="0" err="1"/>
              <a:t>порозности</a:t>
            </a:r>
            <a:r>
              <a:rPr lang="ru-RU" dirty="0"/>
              <a:t> сосудов, развитием местного воспаления, закупоркой кровеносных и лимфатических сосудов и усиленной экссудацией в грудную полость. В результате эмболии кровеносных и лимфатических сосудов образуются обширные очаги некроза с последующей секвестрацией долек легкого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713387"/>
          </a:xfrm>
        </p:spPr>
        <p:txBody>
          <a:bodyPr>
            <a:normAutofit/>
          </a:bodyPr>
          <a:lstStyle/>
          <a:p>
            <a:r>
              <a:rPr lang="ru-RU" dirty="0"/>
              <a:t>Немаловажную роль в патогенезе КПП играют также экзо- и эндотоксины возбудителя болезни, а также </a:t>
            </a:r>
            <a:r>
              <a:rPr lang="ru-RU" dirty="0" err="1"/>
              <a:t>липополисахарид</a:t>
            </a:r>
            <a:r>
              <a:rPr lang="ru-RU" dirty="0"/>
              <a:t>, содержащий </a:t>
            </a:r>
            <a:r>
              <a:rPr lang="ru-RU" dirty="0" err="1"/>
              <a:t>галак-тан</a:t>
            </a:r>
            <a:r>
              <a:rPr lang="ru-RU" dirty="0"/>
              <a:t>, которые вызывают лихорадку, лейкопению, внезапный сильный стресс и депрессию (коллапс), поражения суставов и почек, продолжительное нахождение </a:t>
            </a:r>
            <a:r>
              <a:rPr lang="ru-RU" dirty="0" err="1"/>
              <a:t>микоплазм</a:t>
            </a:r>
            <a:r>
              <a:rPr lang="ru-RU" dirty="0"/>
              <a:t> в крови, плеврит. В ходе дальнейшего развития инфекционного и патологического процессов, сопровождающихся интоксикацией за счет токсинов микробов и продуктов клеточного распада омертвевших долей воспаленного, чрезвычайно увеличенного (до 20 кг) легкого, происходят глубокие нарушения функции нервной, </a:t>
            </a:r>
            <a:r>
              <a:rPr lang="ru-RU" dirty="0" err="1"/>
              <a:t>сердечно-сосудистой</a:t>
            </a:r>
            <a:r>
              <a:rPr lang="ru-RU" dirty="0"/>
              <a:t>, выделительной систем, печени и других органов, что приводит к </a:t>
            </a:r>
            <a:r>
              <a:rPr lang="ru-RU" dirty="0" err="1"/>
              <a:t>декомпенсированному</a:t>
            </a:r>
            <a:r>
              <a:rPr lang="ru-RU" dirty="0"/>
              <a:t> расстройству гомеостаза и смерти животного.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404664"/>
            <a:ext cx="8229600" cy="572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620688"/>
            <a:ext cx="7130752" cy="128431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Течение и клиническое проявление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05000"/>
            <a:ext cx="7643192" cy="4548336"/>
          </a:xfrm>
        </p:spPr>
        <p:txBody>
          <a:bodyPr>
            <a:normAutofit/>
          </a:bodyPr>
          <a:lstStyle/>
          <a:p>
            <a:r>
              <a:rPr lang="ru-RU" dirty="0"/>
              <a:t>Инкубационный период при естественном заражении длится 2...4 </a:t>
            </a:r>
            <a:r>
              <a:rPr lang="ru-RU" dirty="0" err="1"/>
              <a:t>нед</a:t>
            </a:r>
            <a:r>
              <a:rPr lang="ru-RU" dirty="0"/>
              <a:t> (иногда до 4...6 </a:t>
            </a:r>
            <a:r>
              <a:rPr lang="ru-RU" dirty="0" err="1"/>
              <a:t>мес</a:t>
            </a:r>
            <a:r>
              <a:rPr lang="ru-RU" dirty="0"/>
              <a:t>). Болезнь протекает </a:t>
            </a:r>
            <a:r>
              <a:rPr lang="ru-RU" dirty="0" err="1"/>
              <a:t>сверхостро</a:t>
            </a:r>
            <a:r>
              <a:rPr lang="ru-RU" dirty="0"/>
              <a:t>, остро, </a:t>
            </a:r>
            <a:r>
              <a:rPr lang="ru-RU" dirty="0" err="1"/>
              <a:t>подостро</a:t>
            </a:r>
            <a:r>
              <a:rPr lang="ru-RU" dirty="0"/>
              <a:t> и хронически; проявляется в типичной и </a:t>
            </a:r>
            <a:r>
              <a:rPr lang="ru-RU" dirty="0" err="1"/>
              <a:t>атипичной</a:t>
            </a:r>
            <a:r>
              <a:rPr lang="ru-RU" dirty="0"/>
              <a:t> формах. В среднем болезнь продолжается 40...45 дней. Полное излечение считается редкостью.</a:t>
            </a:r>
          </a:p>
          <a:p>
            <a:r>
              <a:rPr lang="ru-RU" dirty="0"/>
              <a:t>При </a:t>
            </a:r>
            <a:r>
              <a:rPr lang="ru-RU" i="1" dirty="0" err="1"/>
              <a:t>сверхостром</a:t>
            </a:r>
            <a:r>
              <a:rPr lang="ru-RU" i="1" dirty="0"/>
              <a:t> течении </a:t>
            </a:r>
            <a:r>
              <a:rPr lang="ru-RU" dirty="0"/>
              <a:t>температура тела достигает 41 "С и выше, аппетит отсутствует, жвачка прекращается; дыхание затрудненное, прерывистое, наблюдается короткий и сухой кашель; развиваются признаки поражения легких и плевры, появляется диарея.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1241</Words>
  <Application>Microsoft Office PowerPoint</Application>
  <PresentationFormat>Экран (4:3)</PresentationFormat>
  <Paragraphs>48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Легкий дым</vt:lpstr>
      <vt:lpstr>Комплексная диагностика, мероприятия по профилактике и ликвидации болезней:  Контагиозная плевропневмония</vt:lpstr>
      <vt:lpstr>Презентация PowerPoint</vt:lpstr>
      <vt:lpstr>Возбудитель болезни</vt:lpstr>
      <vt:lpstr>Эпизоотология</vt:lpstr>
      <vt:lpstr>Презентация PowerPoint</vt:lpstr>
      <vt:lpstr>Презентация PowerPoint</vt:lpstr>
      <vt:lpstr>Патогенез</vt:lpstr>
      <vt:lpstr>Презентация PowerPoint</vt:lpstr>
      <vt:lpstr>Течение и клиническое проявление</vt:lpstr>
      <vt:lpstr>Презентация PowerPoint</vt:lpstr>
      <vt:lpstr>Презентация PowerPoint</vt:lpstr>
      <vt:lpstr>Патологоанатомические признаки</vt:lpstr>
      <vt:lpstr>Презентация PowerPoint</vt:lpstr>
      <vt:lpstr>Презентация PowerPoint</vt:lpstr>
      <vt:lpstr>Диагностика и дифференциальная диагностика</vt:lpstr>
      <vt:lpstr>Презентация PowerPoint</vt:lpstr>
      <vt:lpstr>Иммунитет, специфическая профилактика</vt:lpstr>
      <vt:lpstr>Профилактика</vt:lpstr>
      <vt:lpstr>Лечение</vt:lpstr>
      <vt:lpstr>Меры борьбы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Контагиозная плевропневмония</dc:title>
  <dc:creator>XXXL</dc:creator>
  <cp:lastModifiedBy>Пользователь</cp:lastModifiedBy>
  <cp:revision>3</cp:revision>
  <dcterms:created xsi:type="dcterms:W3CDTF">2015-09-03T12:24:40Z</dcterms:created>
  <dcterms:modified xsi:type="dcterms:W3CDTF">2020-08-21T10:22:17Z</dcterms:modified>
</cp:coreProperties>
</file>