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4"/>
  </p:notesMasterIdLst>
  <p:sldIdLst>
    <p:sldId id="373" r:id="rId2"/>
    <p:sldId id="258" r:id="rId3"/>
    <p:sldId id="260" r:id="rId4"/>
    <p:sldId id="261" r:id="rId5"/>
    <p:sldId id="316" r:id="rId6"/>
    <p:sldId id="294" r:id="rId7"/>
    <p:sldId id="264" r:id="rId8"/>
    <p:sldId id="265" r:id="rId9"/>
    <p:sldId id="266" r:id="rId10"/>
    <p:sldId id="317" r:id="rId11"/>
    <p:sldId id="318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9" r:id="rId27"/>
    <p:sldId id="340" r:id="rId28"/>
    <p:sldId id="341" r:id="rId29"/>
    <p:sldId id="367" r:id="rId30"/>
    <p:sldId id="344" r:id="rId31"/>
    <p:sldId id="369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74" r:id="rId42"/>
    <p:sldId id="37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6546-1C6C-4F57-8B7B-F17D3CB30185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8F27B-ACA6-412A-A30A-2F97ED6CFC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394154B-F4A3-483A-917E-306EE56506CE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4963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75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06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94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81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32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1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9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7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6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04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1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3D27-F2C6-44F2-82F5-05C154607B76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2BE7C75-9015-4FB6-85D4-F7335160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2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E423F-7192-4CEF-A3DE-67A5D8896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39" y="1916832"/>
            <a:ext cx="2834153" cy="2336114"/>
          </a:xfrm>
        </p:spPr>
        <p:txBody>
          <a:bodyPr rtlCol="0">
            <a:noAutofit/>
          </a:bodyPr>
          <a:lstStyle/>
          <a:p>
            <a:r>
              <a:rPr lang="ru-RU" sz="2400" noProof="1">
                <a:solidFill>
                  <a:schemeClr val="accent2">
                    <a:lumMod val="50000"/>
                  </a:schemeClr>
                </a:solidFill>
              </a:rPr>
              <a:t>Понятие жизненного цикла продукции, характеристика видов деятельности в области качества</a:t>
            </a:r>
          </a:p>
        </p:txBody>
      </p:sp>
      <p:pic>
        <p:nvPicPr>
          <p:cNvPr id="7" name="Рисунок 6" descr="Абстрактный рисунок зданий деловой части города крупным планом">
            <a:extLst>
              <a:ext uri="{FF2B5EF4-FFF2-40B4-BE49-F238E27FC236}">
                <a16:creationId xmlns:a16="http://schemas.microsoft.com/office/drawing/2014/main" id="{9E8E76DD-36CE-456F-AE4B-0CA05DD4A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82" t="24102" r="20509"/>
          <a:stretch/>
        </p:blipFill>
        <p:spPr>
          <a:xfrm>
            <a:off x="3479800" y="857257"/>
            <a:ext cx="5664200" cy="514349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4C5B9-7CE7-4198-A777-E8552CCF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72" y="5013176"/>
            <a:ext cx="2834153" cy="408195"/>
          </a:xfrm>
        </p:spPr>
        <p:txBody>
          <a:bodyPr rtlCol="0" anchor="ctr">
            <a:normAutofit fontScale="92500"/>
          </a:bodyPr>
          <a:lstStyle/>
          <a:p>
            <a:pPr rtl="0"/>
            <a:r>
              <a:rPr lang="ru-RU" sz="1200" noProof="1">
                <a:solidFill>
                  <a:schemeClr val="accent2">
                    <a:lumMod val="50000"/>
                  </a:schemeClr>
                </a:solidFill>
              </a:rPr>
              <a:t>Выполнила Шишмакова Евгения </a:t>
            </a:r>
            <a:r>
              <a:rPr lang="ru-RU" sz="1200" noProof="1">
                <a:solidFill>
                  <a:srgbClr val="FEFFFF"/>
                </a:solidFill>
              </a:rPr>
              <a:t>551</a:t>
            </a:r>
          </a:p>
        </p:txBody>
      </p:sp>
    </p:spTree>
    <p:extLst>
      <p:ext uri="{BB962C8B-B14F-4D97-AF65-F5344CB8AC3E}">
        <p14:creationId xmlns:p14="http://schemas.microsoft.com/office/powerpoint/2010/main" val="113901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500834"/>
          </a:xfrm>
        </p:spPr>
        <p:txBody>
          <a:bodyPr>
            <a:noAutofit/>
          </a:bodyPr>
          <a:lstStyle/>
          <a:p>
            <a:pPr lvl="1" algn="ctr"/>
            <a:br>
              <a:rPr lang="ru-RU" sz="4000" b="1" dirty="0"/>
            </a:br>
            <a:r>
              <a:rPr lang="ru-RU" sz="4000" b="1" dirty="0"/>
              <a:t>2. Этап внедрения </a:t>
            </a:r>
            <a:br>
              <a:rPr lang="be-BY" sz="4000" dirty="0"/>
            </a:br>
            <a:r>
              <a:rPr lang="be-BY" sz="800" dirty="0"/>
              <a:t>  </a:t>
            </a:r>
            <a:br>
              <a:rPr lang="be-BY" sz="4000" dirty="0"/>
            </a:br>
            <a:r>
              <a:rPr lang="be-BY" sz="4000" b="1" dirty="0"/>
              <a:t>2.1. </a:t>
            </a:r>
            <a:r>
              <a:rPr lang="ru-RU" sz="4000" b="1" dirty="0">
                <a:latin typeface="Arial Narrow" pitchFamily="34" charset="0"/>
              </a:rPr>
              <a:t>Характеристика этапа: </a:t>
            </a:r>
            <a:br>
              <a:rPr lang="ru-RU" sz="4000" dirty="0">
                <a:latin typeface="Arial Narrow" pitchFamily="34" charset="0"/>
              </a:rPr>
            </a:br>
            <a:r>
              <a:rPr lang="ru-RU" sz="800" dirty="0">
                <a:latin typeface="Arial Narrow" pitchFamily="34" charset="0"/>
              </a:rPr>
              <a:t>  </a:t>
            </a:r>
            <a:br>
              <a:rPr lang="ru-RU" sz="4000" dirty="0">
                <a:latin typeface="Arial Narrow" pitchFamily="34" charset="0"/>
              </a:rPr>
            </a:br>
            <a:r>
              <a:rPr lang="ru-RU" sz="4000" dirty="0">
                <a:latin typeface="Arial Narrow" pitchFamily="34" charset="0"/>
              </a:rPr>
              <a:t>поступление товара в продажу, ознакомление покупателя с товаром, привыкание покупателя к нему. </a:t>
            </a:r>
            <a:br>
              <a:rPr lang="ru-RU" sz="4000" dirty="0">
                <a:latin typeface="Arial Narrow" pitchFamily="34" charset="0"/>
              </a:rPr>
            </a:br>
            <a:r>
              <a:rPr lang="ru-RU" sz="800" dirty="0">
                <a:latin typeface="Arial Narrow" pitchFamily="34" charset="0"/>
              </a:rPr>
              <a:t> </a:t>
            </a:r>
            <a:br>
              <a:rPr lang="ru-RU" sz="4000" dirty="0">
                <a:latin typeface="Arial Narrow" pitchFamily="34" charset="0"/>
              </a:rPr>
            </a:br>
            <a:br>
              <a:rPr lang="ru-RU" sz="4000" dirty="0">
                <a:latin typeface="Arial Narrow" pitchFamily="34" charset="0"/>
              </a:rPr>
            </a:br>
            <a:r>
              <a:rPr lang="ru-RU" sz="4000" dirty="0">
                <a:latin typeface="Arial Narrow" pitchFamily="34" charset="0"/>
              </a:rPr>
              <a:t>Здесь характерны низкий объем продаж и высокие расходы, незначительная конкуренция.</a:t>
            </a:r>
            <a:br>
              <a:rPr lang="ru-RU" sz="4000" dirty="0">
                <a:latin typeface="Arial Narrow" pitchFamily="34" charset="0"/>
              </a:rPr>
            </a:br>
            <a:br>
              <a:rPr lang="ru-RU" sz="4000" dirty="0">
                <a:latin typeface="Arial Narrow" pitchFamily="34" charset="0"/>
              </a:rPr>
            </a:b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1"/>
            <a:r>
              <a:rPr lang="ru-RU" sz="4000" dirty="0">
                <a:latin typeface="Arial Narrow" pitchFamily="34" charset="0"/>
              </a:rPr>
              <a:t>Возможно монопольное положение товара на рынке, однако товар технически не отработан и технологически не отшлифован. </a:t>
            </a:r>
            <a:br>
              <a:rPr lang="ru-RU" sz="4000" dirty="0">
                <a:latin typeface="Arial Narrow" pitchFamily="34" charset="0"/>
              </a:rPr>
            </a:br>
            <a:r>
              <a:rPr lang="ru-RU" sz="800" dirty="0">
                <a:latin typeface="Arial Narrow" pitchFamily="34" charset="0"/>
              </a:rPr>
              <a:t>  </a:t>
            </a:r>
            <a:br>
              <a:rPr lang="ru-RU" sz="4000" dirty="0">
                <a:latin typeface="Arial Narrow" pitchFamily="34" charset="0"/>
              </a:rPr>
            </a:br>
            <a:br>
              <a:rPr lang="ru-RU" sz="4000" dirty="0">
                <a:latin typeface="Arial Narrow" pitchFamily="34" charset="0"/>
              </a:rPr>
            </a:br>
            <a:r>
              <a:rPr lang="ru-RU" sz="4000" dirty="0">
                <a:latin typeface="Arial Narrow" pitchFamily="34" charset="0"/>
              </a:rPr>
              <a:t>Ценовая политика не стабильна и зависит от вида товара. </a:t>
            </a:r>
            <a:br>
              <a:rPr lang="ru-RU" sz="4000" dirty="0">
                <a:latin typeface="Arial Narrow" pitchFamily="34" charset="0"/>
              </a:rPr>
            </a:br>
            <a:r>
              <a:rPr lang="ru-RU" sz="4000" b="1" dirty="0">
                <a:latin typeface="Arial Narrow" pitchFamily="34" charset="0"/>
              </a:rPr>
              <a:t> </a:t>
            </a:r>
            <a:endParaRPr lang="ru-RU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69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28713" algn="l"/>
              </a:tabLst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2.2. Задачи маркетинга на этапе: 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28713" algn="l"/>
              </a:tabLst>
            </a:pPr>
            <a:r>
              <a:rPr kumimoji="0" 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</a:t>
            </a:r>
          </a:p>
          <a:p>
            <a:pPr marL="742950" marR="0" lvl="0" indent="-74295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28713" algn="l"/>
              </a:tabLst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максимальное привлечение внимания покупателей к новому товару,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28713" algn="l"/>
              </a:tabLst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усиленная реклама, концентрирующая усилия по продвижению товара,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28713" algn="l"/>
              </a:tabLst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использование монополистического преимущества,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742950" marR="0" lvl="0" indent="-742950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128713" algn="l"/>
              </a:tabLst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сбор информации об оценке покупателями нового товара. 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1128713" algn="l"/>
              </a:tabLst>
            </a:pPr>
            <a:r>
              <a:rPr lang="ru-RU" sz="4800" dirty="0">
                <a:latin typeface="Arial Narrow" pitchFamily="34" charset="0"/>
              </a:rPr>
              <a:t>необходимо </a:t>
            </a:r>
            <a:r>
              <a:rPr lang="ru-RU" sz="4800" b="1" dirty="0">
                <a:latin typeface="Arial Narrow" pitchFamily="34" charset="0"/>
              </a:rPr>
              <a:t>информировать</a:t>
            </a:r>
            <a:r>
              <a:rPr lang="ru-RU" sz="4800" dirty="0">
                <a:latin typeface="Arial Narrow" pitchFamily="34" charset="0"/>
              </a:rPr>
              <a:t> потенциальных потребителей о новом, неизвестном им товаре, </a:t>
            </a:r>
            <a:r>
              <a:rPr lang="ru-RU" sz="4800" b="1" dirty="0">
                <a:latin typeface="Arial Narrow" pitchFamily="34" charset="0"/>
              </a:rPr>
              <a:t>побудить</a:t>
            </a:r>
            <a:r>
              <a:rPr lang="ru-RU" sz="4800" dirty="0">
                <a:latin typeface="Arial Narrow" pitchFamily="34" charset="0"/>
              </a:rPr>
              <a:t> их к опробованию товара, обеспечить данному товару </a:t>
            </a:r>
            <a:r>
              <a:rPr lang="ru-RU" sz="4800" b="1" dirty="0">
                <a:latin typeface="Arial Narrow" pitchFamily="34" charset="0"/>
              </a:rPr>
              <a:t>распространение</a:t>
            </a:r>
            <a:r>
              <a:rPr lang="ru-RU" sz="4800" dirty="0">
                <a:latin typeface="Arial Narrow" pitchFamily="34" charset="0"/>
              </a:rPr>
              <a:t> через торгово-посредническую сеть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ru-RU" sz="4000" b="1" dirty="0">
                <a:latin typeface="Arial Narrow" pitchFamily="34" charset="0"/>
              </a:rPr>
              <a:t>2.3. Приоритет элементов концепции маркетинга на этапе:  </a:t>
            </a:r>
            <a:endParaRPr lang="ru-RU" sz="4000" dirty="0">
              <a:latin typeface="Arial Narrow" pitchFamily="34" charset="0"/>
            </a:endParaRPr>
          </a:p>
          <a:p>
            <a:r>
              <a:rPr lang="ru-RU" sz="4000" dirty="0">
                <a:latin typeface="Arial Narrow" pitchFamily="34" charset="0"/>
              </a:rPr>
              <a:t> </a:t>
            </a:r>
          </a:p>
          <a:p>
            <a:r>
              <a:rPr lang="ru-RU" sz="4000" dirty="0">
                <a:latin typeface="Arial Narrow" pitchFamily="34" charset="0"/>
              </a:rPr>
              <a:t>1) Реклама. </a:t>
            </a:r>
          </a:p>
          <a:p>
            <a:r>
              <a:rPr lang="ru-RU" sz="4000" dirty="0">
                <a:latin typeface="Arial Narrow" pitchFamily="34" charset="0"/>
              </a:rPr>
              <a:t>2) Качество. </a:t>
            </a:r>
          </a:p>
          <a:p>
            <a:r>
              <a:rPr lang="ru-RU" sz="4000" dirty="0">
                <a:latin typeface="Arial Narrow" pitchFamily="34" charset="0"/>
              </a:rPr>
              <a:t>3) Цена. </a:t>
            </a:r>
          </a:p>
          <a:p>
            <a:r>
              <a:rPr lang="ru-RU" sz="4000" dirty="0">
                <a:latin typeface="Arial Narrow" pitchFamily="34" charset="0"/>
              </a:rPr>
              <a:t>4) Сервис.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ru-RU" sz="4400" b="1" dirty="0">
                <a:latin typeface="Arial Narrow" pitchFamily="34" charset="0"/>
              </a:rPr>
              <a:t>2.4. Преимущественные типы потребителей: </a:t>
            </a:r>
            <a:endParaRPr lang="ru-RU" sz="4400" dirty="0">
              <a:latin typeface="Arial Narrow" pitchFamily="34" charset="0"/>
            </a:endParaRPr>
          </a:p>
          <a:p>
            <a:r>
              <a:rPr lang="ru-RU" sz="4400" dirty="0">
                <a:latin typeface="Arial Narrow" pitchFamily="34" charset="0"/>
              </a:rPr>
              <a:t> </a:t>
            </a:r>
            <a:endParaRPr lang="ru-RU" sz="800" dirty="0">
              <a:latin typeface="Arial Narrow" pitchFamily="34" charset="0"/>
            </a:endParaRPr>
          </a:p>
          <a:p>
            <a:r>
              <a:rPr lang="ru-RU" sz="4400" dirty="0">
                <a:latin typeface="Arial Narrow" pitchFamily="34" charset="0"/>
              </a:rPr>
              <a:t>Основные потребители – "новаторы". Как правило, это молодые люди, которые первыми пробуют новинку с риском, если не для жизни, то для репутации (оригиналы, пижоны, стиляги). На их долю приходится порядка 2-3% конечных потребителей.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4000" b="1" dirty="0">
                <a:latin typeface="Arial Narrow" pitchFamily="34" charset="0"/>
              </a:rPr>
              <a:t>3. Этап роста </a:t>
            </a:r>
            <a:endParaRPr lang="be-BY" sz="4000" dirty="0">
              <a:latin typeface="Arial Narrow" pitchFamily="34" charset="0"/>
            </a:endParaRPr>
          </a:p>
          <a:p>
            <a:pPr algn="ctr"/>
            <a:r>
              <a:rPr lang="ru-RU" sz="800" dirty="0">
                <a:latin typeface="Arial Narrow" pitchFamily="34" charset="0"/>
              </a:rPr>
              <a:t>       </a:t>
            </a:r>
            <a:endParaRPr lang="be-BY" sz="800" dirty="0">
              <a:latin typeface="Arial Narrow" pitchFamily="34" charset="0"/>
            </a:endParaRPr>
          </a:p>
          <a:p>
            <a:pPr algn="ctr"/>
            <a:r>
              <a:rPr lang="ru-RU" sz="4000" b="1" dirty="0">
                <a:latin typeface="Arial Narrow" pitchFamily="34" charset="0"/>
              </a:rPr>
              <a:t>3.1.Характеристика этапа: </a:t>
            </a:r>
            <a:endParaRPr lang="be-BY" sz="4000" dirty="0">
              <a:latin typeface="Arial Narrow" pitchFamily="34" charset="0"/>
            </a:endParaRPr>
          </a:p>
          <a:p>
            <a:r>
              <a:rPr lang="ru-RU" sz="800" dirty="0">
                <a:latin typeface="Arial Narrow" pitchFamily="34" charset="0"/>
              </a:rPr>
              <a:t>    </a:t>
            </a:r>
            <a:endParaRPr lang="be-BY" sz="800" dirty="0">
              <a:latin typeface="Arial Narrow" pitchFamily="34" charset="0"/>
            </a:endParaRPr>
          </a:p>
          <a:p>
            <a:r>
              <a:rPr lang="ru-RU" sz="4000" dirty="0">
                <a:latin typeface="Arial Narrow" pitchFamily="34" charset="0"/>
              </a:rPr>
              <a:t>Стадия характеризуется </a:t>
            </a:r>
            <a:r>
              <a:rPr lang="ru-RU" sz="4000" b="1" dirty="0">
                <a:latin typeface="Arial Narrow" pitchFamily="34" charset="0"/>
              </a:rPr>
              <a:t>существенным ростом спроса</a:t>
            </a:r>
            <a:r>
              <a:rPr lang="ru-RU" sz="4000" dirty="0">
                <a:latin typeface="Arial Narrow" pitchFamily="34" charset="0"/>
              </a:rPr>
              <a:t> на товар и соответствующим </a:t>
            </a:r>
            <a:r>
              <a:rPr lang="ru-RU" sz="4000" b="1" dirty="0">
                <a:latin typeface="Arial Narrow" pitchFamily="34" charset="0"/>
              </a:rPr>
              <a:t>ростом производства </a:t>
            </a:r>
            <a:r>
              <a:rPr lang="ru-RU" sz="4000" dirty="0">
                <a:latin typeface="Arial Narrow" pitchFamily="34" charset="0"/>
              </a:rPr>
              <a:t>данного товара. На данном этапе может иметь место </a:t>
            </a:r>
            <a:r>
              <a:rPr lang="ru-RU" sz="4000" u="sng" dirty="0">
                <a:latin typeface="Arial Narrow" pitchFamily="34" charset="0"/>
              </a:rPr>
              <a:t>превышение спроса над предложением</a:t>
            </a:r>
            <a:r>
              <a:rPr lang="ru-RU" sz="4000" dirty="0">
                <a:latin typeface="Arial Narrow" pitchFamily="34" charset="0"/>
              </a:rPr>
              <a:t>, увеличение прибыли и </a:t>
            </a:r>
            <a:r>
              <a:rPr lang="ru-RU" sz="4000" b="1" dirty="0">
                <a:latin typeface="Arial Narrow" pitchFamily="34" charset="0"/>
              </a:rPr>
              <a:t>стабилизация цен </a:t>
            </a:r>
            <a:r>
              <a:rPr lang="ru-RU" sz="4000" dirty="0">
                <a:latin typeface="Arial Narrow" pitchFamily="34" charset="0"/>
              </a:rPr>
              <a:t>и </a:t>
            </a:r>
            <a:r>
              <a:rPr lang="ru-RU" sz="4000" b="1" dirty="0">
                <a:latin typeface="Arial Narrow" pitchFamily="34" charset="0"/>
              </a:rPr>
              <a:t>расходов</a:t>
            </a:r>
            <a:r>
              <a:rPr lang="ru-RU" sz="4000" dirty="0">
                <a:latin typeface="Arial Narrow" pitchFamily="34" charset="0"/>
              </a:rPr>
              <a:t> на рекламу. </a:t>
            </a:r>
            <a:endParaRPr lang="be-BY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dirty="0">
                <a:latin typeface="Arial Narrow" pitchFamily="34" charset="0"/>
              </a:rPr>
              <a:t>Рынок быстро растет, однако, имеет место нестабильно изменчивый характер спроса. Возможна ответная реакция конкурентов. </a:t>
            </a:r>
            <a:r>
              <a:rPr lang="ru-RU" sz="4000" u="sng" dirty="0">
                <a:latin typeface="Arial Narrow" pitchFamily="34" charset="0"/>
              </a:rPr>
              <a:t>Цель фирмы – освоение рынка, захват лидирующих позиций, максимальный рост объема продаж. </a:t>
            </a:r>
            <a:endParaRPr lang="be-BY" sz="4000" u="sng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5417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>
                <a:latin typeface="Arial Narrow" pitchFamily="34" charset="0"/>
              </a:rPr>
              <a:t>3.2.Задачи маркетинга на этапе: </a:t>
            </a:r>
            <a:endParaRPr lang="be-BY" sz="40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>
                <a:latin typeface="Arial Narrow" pitchFamily="34" charset="0"/>
              </a:rPr>
              <a:t>завоевание позиций на рынке, </a:t>
            </a:r>
            <a:endParaRPr lang="be-BY" sz="40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>
                <a:latin typeface="Arial Narrow" pitchFamily="34" charset="0"/>
              </a:rPr>
              <a:t>отработка базовых решений, </a:t>
            </a:r>
            <a:endParaRPr lang="be-BY" sz="40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>
                <a:latin typeface="Arial Narrow" pitchFamily="34" charset="0"/>
              </a:rPr>
              <a:t>укрепление приверженности покупателей через рекламу, </a:t>
            </a:r>
            <a:endParaRPr lang="be-BY" sz="40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>
                <a:latin typeface="Arial Narrow" pitchFamily="34" charset="0"/>
              </a:rPr>
              <a:t>увеличение продолжительности этапа устойчивого роста. </a:t>
            </a:r>
            <a:endParaRPr lang="be-BY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5417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>
                <a:latin typeface="Arial Narrow" pitchFamily="34" charset="0"/>
              </a:rPr>
              <a:t>Для максимального продления периода интенсивного роста объема продаж и быстрого роста рынка используются следующие подходы: </a:t>
            </a:r>
          </a:p>
          <a:p>
            <a:endParaRPr lang="ru-RU" sz="4000" dirty="0">
              <a:latin typeface="Arial Narrow" pitchFamily="34" charset="0"/>
            </a:endParaRPr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4000" dirty="0"/>
              <a:t>повысить качество новинки, придав ей дополнительные свойства, </a:t>
            </a:r>
            <a:endParaRPr lang="be-BY" sz="4000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4000" dirty="0"/>
              <a:t>проникнуть в новые сегменты рынка, </a:t>
            </a:r>
            <a:endParaRPr lang="be-BY" sz="4000" dirty="0"/>
          </a:p>
          <a:p>
            <a:pPr lvl="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4000" dirty="0"/>
              <a:t>использовать новые каналы распространения, </a:t>
            </a:r>
            <a:endParaRPr lang="be-BY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786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/>
              <a:t>Жизненный цикл товара</a:t>
            </a:r>
            <a:r>
              <a:rPr lang="ru-RU" sz="4400" b="1" dirty="0"/>
              <a:t> </a:t>
            </a:r>
            <a:r>
              <a:rPr lang="ru-RU" sz="4400" dirty="0"/>
              <a:t>– это время существования товара на рынке, то есть временной промежуток от начала и до окончания его выпуска и реализации в первоначальном виде.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5417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3.3.Приоритет элементов концепции маркетинга на этапе: </a:t>
            </a:r>
            <a:endParaRPr lang="be-BY" sz="4000" dirty="0"/>
          </a:p>
          <a:p>
            <a:r>
              <a:rPr lang="ru-RU" sz="4000" dirty="0"/>
              <a:t>1) Цена </a:t>
            </a:r>
            <a:endParaRPr lang="be-BY" sz="4000" dirty="0"/>
          </a:p>
          <a:p>
            <a:r>
              <a:rPr lang="ru-RU" sz="4000" dirty="0"/>
              <a:t>2) Реклама </a:t>
            </a:r>
            <a:endParaRPr lang="be-BY" sz="4000" dirty="0"/>
          </a:p>
          <a:p>
            <a:r>
              <a:rPr lang="ru-RU" sz="4000" dirty="0"/>
              <a:t>3) Качество </a:t>
            </a:r>
            <a:endParaRPr lang="be-BY" sz="4000" dirty="0"/>
          </a:p>
          <a:p>
            <a:r>
              <a:rPr lang="ru-RU" sz="4000" dirty="0"/>
              <a:t>4) Сервис </a:t>
            </a:r>
            <a:endParaRPr lang="be-BY" sz="4000" dirty="0"/>
          </a:p>
          <a:p>
            <a:endParaRPr lang="ru-RU" sz="4000" dirty="0">
              <a:latin typeface="Arial Narrow" pitchFamily="34" charset="0"/>
            </a:endParaRPr>
          </a:p>
          <a:p>
            <a:endParaRPr lang="be-BY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5417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3.4.Преимущественные типы потребителей:</a:t>
            </a:r>
            <a:r>
              <a:rPr lang="ru-RU" sz="4000" dirty="0"/>
              <a:t> </a:t>
            </a:r>
            <a:endParaRPr lang="be-BY" sz="4000" dirty="0"/>
          </a:p>
          <a:p>
            <a:r>
              <a:rPr lang="ru-RU" sz="4000" dirty="0"/>
              <a:t> </a:t>
            </a:r>
            <a:endParaRPr lang="be-BY" sz="4000" dirty="0"/>
          </a:p>
          <a:p>
            <a:r>
              <a:rPr lang="ru-RU" sz="4000" dirty="0"/>
              <a:t>Основные потребители – "адепты" – законодатели мод, лидеры мнений в своей социальной сфере.</a:t>
            </a:r>
          </a:p>
          <a:p>
            <a:endParaRPr lang="ru-RU" sz="4000" dirty="0"/>
          </a:p>
          <a:p>
            <a:r>
              <a:rPr lang="ru-RU" sz="4000" dirty="0"/>
              <a:t>Их признание делает товар известным и модным. Они составляют 10-15% числа конечных потребителей.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5417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000" dirty="0"/>
          </a:p>
          <a:p>
            <a:r>
              <a:rPr lang="ru-RU" sz="4000" dirty="0"/>
              <a:t>Кроме того, к потребителям относятся "прогрессисты" или "раннее большинство" (например, студенты), которые обеспечивают массовый сбыт на стадии роста. Они составляют </a:t>
            </a:r>
          </a:p>
          <a:p>
            <a:r>
              <a:rPr lang="ru-RU" sz="4000" dirty="0"/>
              <a:t>от 25 до 35% числа конечных потребителей </a:t>
            </a:r>
            <a:endParaRPr lang="be-BY" sz="4000" dirty="0"/>
          </a:p>
          <a:p>
            <a:endParaRPr lang="ru-RU" sz="4000" dirty="0">
              <a:latin typeface="Arial Narrow" pitchFamily="34" charset="0"/>
            </a:endParaRPr>
          </a:p>
          <a:p>
            <a:endParaRPr lang="be-BY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4000" b="1" dirty="0">
                <a:latin typeface="Arial Narrow" pitchFamily="34" charset="0"/>
              </a:rPr>
              <a:t>4. Этап зрелости </a:t>
            </a:r>
            <a:endParaRPr lang="be-BY" sz="4000" dirty="0">
              <a:latin typeface="Arial Narrow" pitchFamily="34" charset="0"/>
            </a:endParaRPr>
          </a:p>
          <a:p>
            <a:r>
              <a:rPr lang="ru-RU" sz="4000" b="1" dirty="0">
                <a:latin typeface="Arial Narrow" pitchFamily="34" charset="0"/>
              </a:rPr>
              <a:t> </a:t>
            </a:r>
            <a:endParaRPr lang="be-BY" sz="800" dirty="0">
              <a:latin typeface="Arial Narrow" pitchFamily="34" charset="0"/>
            </a:endParaRPr>
          </a:p>
          <a:p>
            <a:r>
              <a:rPr lang="ru-RU" sz="4000" b="1" dirty="0">
                <a:latin typeface="Arial Narrow" pitchFamily="34" charset="0"/>
              </a:rPr>
              <a:t>4.1.Характеристика этапа: </a:t>
            </a:r>
            <a:endParaRPr lang="be-BY" sz="4000" dirty="0">
              <a:latin typeface="Arial Narrow" pitchFamily="34" charset="0"/>
            </a:endParaRPr>
          </a:p>
          <a:p>
            <a:r>
              <a:rPr lang="ru-RU" sz="800" dirty="0">
                <a:latin typeface="Arial Narrow" pitchFamily="34" charset="0"/>
              </a:rPr>
              <a:t> </a:t>
            </a:r>
            <a:endParaRPr lang="be-BY" sz="800" dirty="0">
              <a:latin typeface="Arial Narrow" pitchFamily="34" charset="0"/>
            </a:endParaRPr>
          </a:p>
          <a:p>
            <a:r>
              <a:rPr lang="ru-RU" sz="4000" dirty="0">
                <a:latin typeface="Arial Narrow" pitchFamily="34" charset="0"/>
              </a:rPr>
              <a:t>Стабилизация рынка. Замедляются темпы роста объемов продаж. Потребление на душу населения падает. Формируются группы постоянных покупателей, наблюдаются гибкие цены, происходит расширение гарантийного обслуживания и сервиса. </a:t>
            </a:r>
            <a:r>
              <a:rPr lang="ru-RU" sz="4000" u="sng" dirty="0">
                <a:latin typeface="Arial Narrow" pitchFamily="34" charset="0"/>
              </a:rPr>
              <a:t>Цель фирмы – закрепить на рынке завоеванную долю рынка. </a:t>
            </a:r>
            <a:endParaRPr lang="be-BY" sz="4000" u="sng" dirty="0">
              <a:latin typeface="Arial Narrow" pitchFamily="34" charset="0"/>
            </a:endParaRPr>
          </a:p>
          <a:p>
            <a:endParaRPr lang="ru-RU" sz="4000" dirty="0">
              <a:latin typeface="Arial Narrow" pitchFamily="34" charset="0"/>
            </a:endParaRPr>
          </a:p>
          <a:p>
            <a:endParaRPr lang="be-BY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5417"/>
            <a:ext cx="9144000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>
                <a:latin typeface="Arial Narrow" pitchFamily="34" charset="0"/>
              </a:rPr>
              <a:t>4.2. Задачи маркетинга на этапе: </a:t>
            </a:r>
            <a:endParaRPr lang="be-BY" sz="4000" dirty="0">
              <a:latin typeface="Arial Narrow" pitchFamily="34" charset="0"/>
            </a:endParaRPr>
          </a:p>
          <a:p>
            <a:r>
              <a:rPr lang="ru-RU" sz="800" b="1" dirty="0">
                <a:latin typeface="Arial Narrow" pitchFamily="34" charset="0"/>
              </a:rPr>
              <a:t>        </a:t>
            </a:r>
            <a:endParaRPr lang="be-BY" sz="8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b="1" dirty="0">
                <a:latin typeface="Arial Narrow" pitchFamily="34" charset="0"/>
              </a:rPr>
              <a:t>поиск</a:t>
            </a:r>
            <a:r>
              <a:rPr lang="ru-RU" sz="4000" dirty="0">
                <a:latin typeface="Arial Narrow" pitchFamily="34" charset="0"/>
              </a:rPr>
              <a:t> новых рынков сбыта, </a:t>
            </a:r>
            <a:endParaRPr lang="be-BY" sz="40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b="1" dirty="0">
                <a:latin typeface="Arial Narrow" pitchFamily="34" charset="0"/>
              </a:rPr>
              <a:t>оптимизация</a:t>
            </a:r>
            <a:r>
              <a:rPr lang="ru-RU" sz="4000" dirty="0">
                <a:latin typeface="Arial Narrow" pitchFamily="34" charset="0"/>
              </a:rPr>
              <a:t> каналов товародвижения, </a:t>
            </a:r>
            <a:endParaRPr lang="be-BY" sz="4000" dirty="0">
              <a:latin typeface="Arial Narrow" pitchFamily="34" charset="0"/>
            </a:endParaRP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4000" dirty="0">
                <a:latin typeface="Arial Narrow" pitchFamily="34" charset="0"/>
              </a:rPr>
              <a:t>введение комплекса мер по </a:t>
            </a:r>
            <a:r>
              <a:rPr lang="ru-RU" sz="4000" b="1" dirty="0">
                <a:latin typeface="Arial Narrow" pitchFamily="34" charset="0"/>
              </a:rPr>
              <a:t>стимулированию сбыта </a:t>
            </a:r>
            <a:r>
              <a:rPr lang="ru-RU" sz="4000" dirty="0">
                <a:latin typeface="Arial Narrow" pitchFamily="34" charset="0"/>
              </a:rPr>
              <a:t>(скидки, конкурсы среди потребителей, продажи на премиальной основе), </a:t>
            </a:r>
            <a:endParaRPr lang="be-BY" sz="40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>
                <a:latin typeface="Arial Narrow" pitchFamily="34" charset="0"/>
              </a:rPr>
              <a:t>совершенствование </a:t>
            </a:r>
            <a:r>
              <a:rPr lang="ru-RU" sz="4000" b="1" dirty="0">
                <a:latin typeface="Arial Narrow" pitchFamily="34" charset="0"/>
              </a:rPr>
              <a:t>условий продажи </a:t>
            </a:r>
            <a:r>
              <a:rPr lang="ru-RU" sz="4000" dirty="0">
                <a:latin typeface="Arial Narrow" pitchFamily="34" charset="0"/>
              </a:rPr>
              <a:t>и сервисного обслуживания, </a:t>
            </a:r>
            <a:endParaRPr lang="be-BY" sz="4000" dirty="0">
              <a:latin typeface="Arial Narrow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4000" dirty="0">
                <a:latin typeface="Arial Narrow" pitchFamily="34" charset="0"/>
              </a:rPr>
              <a:t>разработка </a:t>
            </a:r>
            <a:r>
              <a:rPr lang="ru-RU" sz="4000" b="1" dirty="0">
                <a:latin typeface="Arial Narrow" pitchFamily="34" charset="0"/>
              </a:rPr>
              <a:t>модификаций</a:t>
            </a:r>
            <a:r>
              <a:rPr lang="ru-RU" sz="4000" dirty="0">
                <a:latin typeface="Arial Narrow" pitchFamily="34" charset="0"/>
              </a:rPr>
              <a:t> товара.</a:t>
            </a:r>
            <a:endParaRPr lang="be-BY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u="sng" dirty="0"/>
              <a:t>Модификация товара</a:t>
            </a:r>
            <a:r>
              <a:rPr lang="ru-RU" sz="4000" dirty="0"/>
              <a:t> заключается в модифицировании таких характеристик изделия, как уровень качества, свойства или внешнее оформление, чтобы привлечь новых пользователей и интенсифицировать потребление. При этом используются следующие стратегии: </a:t>
            </a:r>
            <a:endParaRPr lang="be-BY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4.3.Приоритет элементов концепции маркетинга на этапе: </a:t>
            </a:r>
            <a:endParaRPr lang="be-BY" sz="4000" dirty="0"/>
          </a:p>
          <a:p>
            <a:pPr marL="742950" lvl="0" indent="-742950">
              <a:buFont typeface="+mj-lt"/>
              <a:buAutoNum type="arabicPeriod"/>
            </a:pPr>
            <a:r>
              <a:rPr lang="ru-RU" sz="4000" dirty="0"/>
              <a:t>Сервис. </a:t>
            </a:r>
            <a:endParaRPr lang="be-BY" sz="4000" dirty="0"/>
          </a:p>
          <a:p>
            <a:pPr marL="742950" lvl="0" indent="-742950">
              <a:buFont typeface="+mj-lt"/>
              <a:buAutoNum type="arabicPeriod"/>
            </a:pPr>
            <a:r>
              <a:rPr lang="ru-RU" sz="4000" dirty="0"/>
              <a:t>Цена. </a:t>
            </a:r>
            <a:endParaRPr lang="be-BY" sz="4000" dirty="0"/>
          </a:p>
          <a:p>
            <a:pPr marL="742950" lvl="0" indent="-742950">
              <a:buFont typeface="+mj-lt"/>
              <a:buAutoNum type="arabicPeriod"/>
            </a:pPr>
            <a:r>
              <a:rPr lang="ru-RU" sz="4000" dirty="0"/>
              <a:t>Качество. </a:t>
            </a:r>
            <a:endParaRPr lang="be-BY" sz="4000" dirty="0"/>
          </a:p>
          <a:p>
            <a:pPr marL="742950" lvl="0" indent="-742950">
              <a:buFont typeface="+mj-lt"/>
              <a:buAutoNum type="arabicPeriod"/>
            </a:pPr>
            <a:r>
              <a:rPr lang="ru-RU" sz="4000" dirty="0"/>
              <a:t>Реклама. </a:t>
            </a:r>
            <a:endParaRPr lang="be-BY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4.4.Преимущественные типы потребителей:</a:t>
            </a:r>
            <a:r>
              <a:rPr lang="ru-RU" sz="4000" dirty="0"/>
              <a:t> </a:t>
            </a:r>
            <a:endParaRPr lang="be-BY" sz="4000" dirty="0"/>
          </a:p>
          <a:p>
            <a:r>
              <a:rPr lang="ru-RU" sz="4000" dirty="0"/>
              <a:t> </a:t>
            </a:r>
            <a:endParaRPr lang="be-BY" sz="4000" dirty="0"/>
          </a:p>
          <a:p>
            <a:r>
              <a:rPr lang="ru-RU" sz="4000" dirty="0"/>
              <a:t>Основные потребители – "скептики" или "запоздалое большинство". Они обеспечивают массовый сбыт на стадии насыщения (составляют порядка 30-40% числа конечных потребителей). </a:t>
            </a:r>
            <a:endParaRPr lang="be-BY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>
                <a:latin typeface="Arial Narrow" pitchFamily="34" charset="0"/>
              </a:rPr>
              <a:t>Этап спада </a:t>
            </a:r>
            <a:endParaRPr lang="be-BY" sz="4000" dirty="0">
              <a:latin typeface="Arial Narrow" pitchFamily="34" charset="0"/>
            </a:endParaRPr>
          </a:p>
          <a:p>
            <a:r>
              <a:rPr lang="ru-RU" sz="800" b="1" dirty="0">
                <a:latin typeface="Arial Narrow" pitchFamily="34" charset="0"/>
              </a:rPr>
              <a:t>     </a:t>
            </a:r>
            <a:endParaRPr lang="be-BY" sz="800" dirty="0">
              <a:latin typeface="Arial Narrow" pitchFamily="34" charset="0"/>
            </a:endParaRPr>
          </a:p>
          <a:p>
            <a:r>
              <a:rPr lang="ru-RU" sz="4000" b="1" dirty="0">
                <a:latin typeface="Arial Narrow" pitchFamily="34" charset="0"/>
              </a:rPr>
              <a:t>5.1.Характеристика этапа:</a:t>
            </a:r>
            <a:r>
              <a:rPr lang="ru-RU" sz="4000" dirty="0">
                <a:latin typeface="Arial Narrow" pitchFamily="34" charset="0"/>
              </a:rPr>
              <a:t> </a:t>
            </a:r>
            <a:endParaRPr lang="be-BY" sz="4000" dirty="0">
              <a:latin typeface="Arial Narrow" pitchFamily="34" charset="0"/>
            </a:endParaRPr>
          </a:p>
          <a:p>
            <a:r>
              <a:rPr lang="ru-RU" sz="800" dirty="0">
                <a:latin typeface="Arial Narrow" pitchFamily="34" charset="0"/>
              </a:rPr>
              <a:t>     </a:t>
            </a:r>
            <a:endParaRPr lang="be-BY" sz="800" dirty="0">
              <a:latin typeface="Arial Narrow" pitchFamily="34" charset="0"/>
            </a:endParaRPr>
          </a:p>
          <a:p>
            <a:r>
              <a:rPr lang="ru-RU" sz="4000" dirty="0">
                <a:latin typeface="Arial Narrow" pitchFamily="34" charset="0"/>
              </a:rPr>
              <a:t>устойчивое </a:t>
            </a:r>
            <a:r>
              <a:rPr lang="ru-RU" sz="4000" b="1" dirty="0">
                <a:latin typeface="Arial Narrow" pitchFamily="34" charset="0"/>
              </a:rPr>
              <a:t>снижение спроса</a:t>
            </a:r>
            <a:r>
              <a:rPr lang="ru-RU" sz="4000" dirty="0">
                <a:latin typeface="Arial Narrow" pitchFamily="34" charset="0"/>
              </a:rPr>
              <a:t>, сокращение рынка, покупатели теряют интерес к товару. </a:t>
            </a:r>
          </a:p>
          <a:p>
            <a:endParaRPr lang="ru-RU" sz="4000" dirty="0">
              <a:latin typeface="Arial Narrow" pitchFamily="34" charset="0"/>
            </a:endParaRPr>
          </a:p>
          <a:p>
            <a:r>
              <a:rPr lang="ru-RU" sz="4000" dirty="0">
                <a:latin typeface="Arial Narrow" pitchFamily="34" charset="0"/>
              </a:rPr>
              <a:t>Возникает </a:t>
            </a:r>
            <a:r>
              <a:rPr lang="ru-RU" sz="4000" b="1" dirty="0">
                <a:latin typeface="Arial Narrow" pitchFamily="34" charset="0"/>
              </a:rPr>
              <a:t>излишек производственных мощностей</a:t>
            </a:r>
            <a:r>
              <a:rPr lang="ru-RU" sz="4000" dirty="0">
                <a:latin typeface="Arial Narrow" pitchFamily="34" charset="0"/>
              </a:rPr>
              <a:t>, появляются товары – заменители. Происходит </a:t>
            </a:r>
            <a:r>
              <a:rPr lang="ru-RU" sz="4000" b="1" dirty="0">
                <a:latin typeface="Arial Narrow" pitchFamily="34" charset="0"/>
              </a:rPr>
              <a:t>снижение цен</a:t>
            </a:r>
            <a:r>
              <a:rPr lang="ru-RU" sz="4000" dirty="0">
                <a:latin typeface="Arial Narrow" pitchFamily="34" charset="0"/>
              </a:rPr>
              <a:t>, имеет место сокращение производства товара. </a:t>
            </a:r>
            <a:endParaRPr lang="be-BY" sz="4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 Возможные причины спада: </a:t>
            </a:r>
          </a:p>
          <a:p>
            <a:endParaRPr lang="be-BY" sz="4000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новые достижения в технологии (моральное старение), </a:t>
            </a:r>
            <a:endParaRPr lang="be-BY" sz="4000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изменение вкусов потребителей, </a:t>
            </a:r>
            <a:endParaRPr lang="be-BY" sz="4000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обострение конкуренции. </a:t>
            </a:r>
            <a:endParaRPr lang="be-BY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Теория жизненного цикла товара </a:t>
            </a:r>
            <a:r>
              <a:rPr lang="ru-RU" sz="4400" dirty="0"/>
              <a:t>– это </a:t>
            </a:r>
            <a:r>
              <a:rPr lang="ru-RU" sz="4400" b="1" dirty="0"/>
              <a:t>концепция</a:t>
            </a:r>
            <a:r>
              <a:rPr lang="ru-RU" sz="4400" dirty="0"/>
              <a:t>, описывающая сбыт продукции, прибыль и стратегию маркетинга с момента разработки товара и до его снятия с рынка.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Пути выхода: </a:t>
            </a:r>
          </a:p>
          <a:p>
            <a:endParaRPr lang="be-BY" sz="4000" b="1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снижение цен,</a:t>
            </a:r>
          </a:p>
          <a:p>
            <a:pPr lvl="0">
              <a:buFont typeface="Arial" pitchFamily="34" charset="0"/>
              <a:buChar char="•"/>
            </a:pPr>
            <a:endParaRPr lang="ru-RU" sz="4000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придание товару рыночной новизны, </a:t>
            </a:r>
            <a:endParaRPr lang="be-BY" sz="4000" dirty="0"/>
          </a:p>
          <a:p>
            <a:pPr lvl="0">
              <a:buFont typeface="Arial" pitchFamily="34" charset="0"/>
              <a:buChar char="•"/>
            </a:pPr>
            <a:endParaRPr lang="ru-RU" sz="4000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поиск новых сфер использования товара и новых рынков, </a:t>
            </a:r>
            <a:endParaRPr lang="be-BY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dirty="0"/>
              <a:t>снятие старых товаров с производства (возможен резкий выход с рынка), </a:t>
            </a:r>
            <a:endParaRPr lang="be-BY" sz="4000" dirty="0"/>
          </a:p>
          <a:p>
            <a:pPr lvl="0">
              <a:buFont typeface="Arial" pitchFamily="34" charset="0"/>
              <a:buChar char="•"/>
            </a:pPr>
            <a:endParaRPr lang="ru-RU" sz="4000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сокращение маркетинговой программы, </a:t>
            </a:r>
            <a:endParaRPr lang="be-BY" sz="4000" dirty="0"/>
          </a:p>
          <a:p>
            <a:pPr lvl="0">
              <a:buFont typeface="Arial" pitchFamily="34" charset="0"/>
              <a:buChar char="•"/>
            </a:pPr>
            <a:endParaRPr lang="ru-RU" sz="4000" dirty="0"/>
          </a:p>
          <a:p>
            <a:pPr lvl="0">
              <a:buFont typeface="Arial" pitchFamily="34" charset="0"/>
              <a:buChar char="•"/>
            </a:pPr>
            <a:r>
              <a:rPr lang="ru-RU" sz="4000" dirty="0"/>
              <a:t>переход к выпуску и продвижению нового перспективного товара. </a:t>
            </a:r>
            <a:endParaRPr lang="be-BY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5.3. Приоритет элементов концепции маркетинга на этапе: </a:t>
            </a:r>
            <a:endParaRPr lang="be-BY" sz="4000" dirty="0"/>
          </a:p>
          <a:p>
            <a:r>
              <a:rPr lang="ru-RU" sz="4000" dirty="0"/>
              <a:t> </a:t>
            </a:r>
            <a:endParaRPr lang="be-BY" sz="4000" dirty="0"/>
          </a:p>
          <a:p>
            <a:r>
              <a:rPr lang="ru-RU" sz="4000" dirty="0"/>
              <a:t>1) Реклама нового потребления </a:t>
            </a:r>
            <a:endParaRPr lang="be-BY" sz="4000" dirty="0"/>
          </a:p>
          <a:p>
            <a:r>
              <a:rPr lang="ru-RU" sz="4000" dirty="0"/>
              <a:t>2) Цена </a:t>
            </a:r>
            <a:endParaRPr lang="be-BY" sz="4000" dirty="0"/>
          </a:p>
          <a:p>
            <a:r>
              <a:rPr lang="ru-RU" sz="4000" dirty="0"/>
              <a:t>3) Сервис </a:t>
            </a:r>
            <a:endParaRPr lang="be-BY" sz="4000" dirty="0"/>
          </a:p>
          <a:p>
            <a:r>
              <a:rPr lang="ru-RU" sz="4000" dirty="0"/>
              <a:t>4) Качество </a:t>
            </a:r>
            <a:endParaRPr lang="be-BY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5.4.Преимущественные типы потребителей:</a:t>
            </a:r>
            <a:r>
              <a:rPr lang="ru-RU" sz="4000" dirty="0"/>
              <a:t> </a:t>
            </a:r>
            <a:endParaRPr lang="be-BY" sz="4000" dirty="0"/>
          </a:p>
          <a:p>
            <a:r>
              <a:rPr lang="ru-RU" sz="4000" dirty="0"/>
              <a:t> </a:t>
            </a:r>
            <a:endParaRPr lang="be-BY" sz="4000" dirty="0"/>
          </a:p>
          <a:p>
            <a:r>
              <a:rPr lang="ru-RU" sz="4000" dirty="0"/>
              <a:t>Основные потребители – "консерваторы" – убежденные противники нового (составляют от 15 до 20% числа конечных потребителей), а также пожилые люди и люди с низкими доходами. </a:t>
            </a:r>
            <a:endParaRPr lang="be-BY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61555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/>
              <a:t> </a:t>
            </a:r>
            <a:endParaRPr lang="be-BY" sz="4000" dirty="0"/>
          </a:p>
          <a:p>
            <a:r>
              <a:rPr lang="ru-RU" sz="4000" b="1" dirty="0"/>
              <a:t>3. Классификация видов жизненного цикла товаров</a:t>
            </a:r>
            <a:r>
              <a:rPr lang="ru-RU" sz="4000" dirty="0"/>
              <a:t> </a:t>
            </a:r>
          </a:p>
          <a:p>
            <a:r>
              <a:rPr lang="ru-RU" sz="4000" dirty="0"/>
              <a:t>1. </a:t>
            </a:r>
            <a:r>
              <a:rPr lang="ru-RU" sz="4000" b="1" dirty="0"/>
              <a:t>Традиционный</a:t>
            </a:r>
            <a:r>
              <a:rPr lang="ru-RU" sz="4000" dirty="0"/>
              <a:t> жизненный цикл </a:t>
            </a:r>
            <a:endParaRPr lang="be-BY" sz="4000" dirty="0"/>
          </a:p>
        </p:txBody>
      </p:sp>
      <p:pic>
        <p:nvPicPr>
          <p:cNvPr id="1026" name="Picture 2" descr="pi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19"/>
            <a:ext cx="7643866" cy="38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8466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/>
              <a:t>2. </a:t>
            </a:r>
            <a:r>
              <a:rPr lang="ru-RU" sz="3200" b="1" dirty="0"/>
              <a:t>"Бум" </a:t>
            </a:r>
            <a:r>
              <a:rPr lang="ru-RU" sz="3200" dirty="0"/>
              <a:t>– очень популярный товар, стабильный сбыт в течение большого количества лет (например, Кока-Кола) </a:t>
            </a:r>
            <a:endParaRPr lang="be-BY" sz="3200" dirty="0"/>
          </a:p>
        </p:txBody>
      </p:sp>
      <p:pic>
        <p:nvPicPr>
          <p:cNvPr id="2050" name="Picture 2" descr="pi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8204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3. "Увлечение" </a:t>
            </a:r>
            <a:r>
              <a:rPr lang="ru-RU" sz="4000" dirty="0"/>
              <a:t>– быстрый взлет, быстрый сбыт (модные сезонные товары). </a:t>
            </a:r>
            <a:endParaRPr lang="be-BY" sz="4000" dirty="0"/>
          </a:p>
        </p:txBody>
      </p:sp>
      <p:pic>
        <p:nvPicPr>
          <p:cNvPr id="3074" name="Picture 2" descr="pi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8286808" cy="450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8466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/>
              <a:t>4. "Продолжительное увлечение" </a:t>
            </a:r>
            <a:r>
              <a:rPr lang="ru-RU" sz="3200" dirty="0"/>
              <a:t>– быстрый взлет, быстрый спад, но имеет место устойчивый остаточный сбыт </a:t>
            </a:r>
            <a:endParaRPr lang="be-BY" sz="3200" dirty="0"/>
          </a:p>
        </p:txBody>
      </p:sp>
      <p:pic>
        <p:nvPicPr>
          <p:cNvPr id="4098" name="Picture 2" descr="pi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87598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0131" y="24718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/>
              <a:t>5. "Сезонный товар" </a:t>
            </a:r>
            <a:r>
              <a:rPr lang="ru-RU" sz="3200" dirty="0"/>
              <a:t>– динамика сбыта имеет выраженный сезонный характер </a:t>
            </a:r>
            <a:endParaRPr lang="be-BY" sz="3200" dirty="0"/>
          </a:p>
        </p:txBody>
      </p:sp>
      <p:pic>
        <p:nvPicPr>
          <p:cNvPr id="5122" name="Picture 2" descr="pi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571612"/>
            <a:ext cx="875570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2311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/>
              <a:t>6. </a:t>
            </a:r>
            <a:r>
              <a:rPr lang="ru-RU" sz="3200" b="1" dirty="0">
                <a:latin typeface="Arial Narrow" pitchFamily="34" charset="0"/>
              </a:rPr>
              <a:t>"Усовершенствование товара</a:t>
            </a:r>
            <a:r>
              <a:rPr lang="ru-RU" sz="3200" dirty="0">
                <a:latin typeface="Arial Narrow" pitchFamily="34" charset="0"/>
              </a:rPr>
              <a:t>" – периодическое усовершенствование товара</a:t>
            </a:r>
            <a:endParaRPr lang="be-BY" sz="3200" dirty="0">
              <a:latin typeface="Arial Narrow" pitchFamily="34" charset="0"/>
            </a:endParaRPr>
          </a:p>
        </p:txBody>
      </p:sp>
      <p:pic>
        <p:nvPicPr>
          <p:cNvPr id="6146" name="Picture 2" descr="pic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5273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Жизненный цикл товара включает в себя 4 этапа (стадии):</a:t>
            </a:r>
          </a:p>
          <a:p>
            <a:r>
              <a:rPr lang="ru-RU" sz="4400" dirty="0"/>
              <a:t>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b="1" dirty="0"/>
              <a:t>Внедрение</a:t>
            </a:r>
            <a:r>
              <a:rPr lang="ru-RU" sz="4400" dirty="0"/>
              <a:t> (выведение на рынок);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b="1" dirty="0"/>
              <a:t>Рост</a:t>
            </a:r>
            <a:r>
              <a:rPr lang="ru-RU" sz="4400" dirty="0"/>
              <a:t>;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b="1" dirty="0"/>
              <a:t>Зрелость</a:t>
            </a:r>
            <a:r>
              <a:rPr lang="ru-RU" sz="4400" dirty="0"/>
              <a:t>;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b="1" dirty="0"/>
              <a:t>Спад</a:t>
            </a:r>
            <a:r>
              <a:rPr lang="ru-RU" sz="4400" dirty="0"/>
              <a:t> (упадок).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/>
              <a:t>7. "Провал" </a:t>
            </a:r>
            <a:r>
              <a:rPr lang="ru-RU" sz="4000" dirty="0"/>
              <a:t>– отсутствие успеха на рынке, товар – неудачник </a:t>
            </a:r>
            <a:endParaRPr lang="be-BY" sz="4000" dirty="0"/>
          </a:p>
        </p:txBody>
      </p:sp>
      <p:pic>
        <p:nvPicPr>
          <p:cNvPr id="7170" name="Picture 2" descr="pic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906976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BC0AC-E2C5-4164-9378-80FD2F58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noProof="1">
                <a:solidFill>
                  <a:schemeClr val="accent2">
                    <a:lumMod val="50000"/>
                  </a:schemeClr>
                </a:solidFill>
              </a:rPr>
              <a:t>характеристика видов деятельности в области качества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7C862-D432-48E0-A6DB-C42BC4397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/>
              <a:t>Выделяют 3 вида </a:t>
            </a:r>
            <a:r>
              <a:rPr lang="ru-RU" sz="2800" dirty="0" err="1"/>
              <a:t>деят</a:t>
            </a:r>
            <a:r>
              <a:rPr lang="ru-RU" sz="2800" dirty="0"/>
              <a:t>. в области </a:t>
            </a:r>
            <a:r>
              <a:rPr lang="ru-RU" sz="2800" dirty="0" err="1"/>
              <a:t>кач</a:t>
            </a:r>
            <a:r>
              <a:rPr lang="ru-RU" sz="2800" dirty="0"/>
              <a:t>.: обеспечение, управление, улучшение. </a:t>
            </a:r>
            <a:r>
              <a:rPr lang="ru-RU" sz="2800" u="sng" dirty="0"/>
              <a:t>Цели:</a:t>
            </a:r>
            <a:r>
              <a:rPr lang="ru-RU" sz="2800" dirty="0"/>
              <a:t> </a:t>
            </a:r>
          </a:p>
          <a:p>
            <a:r>
              <a:rPr lang="ru-RU" sz="2800" dirty="0"/>
              <a:t>Обеспечение-планирование и систематизация видов деятельности, контроль и исследование рынка, обучение персонала; </a:t>
            </a:r>
          </a:p>
          <a:p>
            <a:r>
              <a:rPr lang="ru-RU" sz="2800" dirty="0"/>
              <a:t>Управление-предупреждение и устранение дефектов регулирование </a:t>
            </a:r>
            <a:r>
              <a:rPr lang="ru-RU" sz="2800" dirty="0" err="1"/>
              <a:t>технолог.проц</a:t>
            </a:r>
            <a:r>
              <a:rPr lang="ru-RU" sz="2800" dirty="0"/>
              <a:t>.;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638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ED102-458D-4599-BF13-243939D1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8B412F-ABC5-4881-9E37-A27ED2A7E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600" dirty="0"/>
              <a:t>Улучшение - </a:t>
            </a:r>
            <a:r>
              <a:rPr lang="ru-RU" sz="2600" dirty="0" err="1"/>
              <a:t>повыш</a:t>
            </a:r>
            <a:r>
              <a:rPr lang="ru-RU" sz="2600" dirty="0"/>
              <a:t>. эффективности проц., улучшение параметров </a:t>
            </a:r>
            <a:r>
              <a:rPr lang="ru-RU" sz="2600" dirty="0" err="1"/>
              <a:t>прод</a:t>
            </a:r>
            <a:r>
              <a:rPr lang="ru-RU" sz="2600" dirty="0"/>
              <a:t>., </a:t>
            </a:r>
            <a:r>
              <a:rPr lang="ru-RU" sz="2600" dirty="0" err="1"/>
              <a:t>повыш</a:t>
            </a:r>
            <a:r>
              <a:rPr lang="ru-RU" sz="2600" dirty="0"/>
              <a:t>. стабильности процесса пр-ва, снижение издержек.</a:t>
            </a:r>
          </a:p>
          <a:p>
            <a:r>
              <a:rPr lang="ru-RU" sz="2600" dirty="0"/>
              <a:t>Обеспечение-все планируемые и </a:t>
            </a:r>
            <a:r>
              <a:rPr lang="ru-RU" sz="2600" dirty="0" err="1"/>
              <a:t>ситематич</a:t>
            </a:r>
            <a:r>
              <a:rPr lang="ru-RU" sz="2600" dirty="0"/>
              <a:t>. </a:t>
            </a:r>
            <a:r>
              <a:rPr lang="ru-RU" sz="2600" dirty="0" err="1"/>
              <a:t>осущ.виды</a:t>
            </a:r>
            <a:r>
              <a:rPr lang="ru-RU" sz="2600" dirty="0"/>
              <a:t> </a:t>
            </a:r>
            <a:r>
              <a:rPr lang="ru-RU" sz="2600" dirty="0" err="1"/>
              <a:t>деят</a:t>
            </a:r>
            <a:r>
              <a:rPr lang="ru-RU" sz="2600" dirty="0"/>
              <a:t>. в рамках с/мы </a:t>
            </a:r>
            <a:r>
              <a:rPr lang="ru-RU" sz="2600" dirty="0" err="1"/>
              <a:t>кач</a:t>
            </a:r>
            <a:r>
              <a:rPr lang="ru-RU" sz="2600" dirty="0"/>
              <a:t>. </a:t>
            </a:r>
            <a:r>
              <a:rPr lang="ru-RU" sz="2600" dirty="0" err="1"/>
              <a:t>необход</a:t>
            </a:r>
            <a:r>
              <a:rPr lang="ru-RU" sz="2600" dirty="0"/>
              <a:t>. для </a:t>
            </a:r>
            <a:r>
              <a:rPr lang="ru-RU" sz="2600" dirty="0" err="1"/>
              <a:t>созд.достаточ</a:t>
            </a:r>
            <a:r>
              <a:rPr lang="ru-RU" sz="2600" dirty="0"/>
              <a:t>. уверенности в том, что объект будет выполнять </a:t>
            </a:r>
            <a:r>
              <a:rPr lang="ru-RU" sz="2600" dirty="0" err="1"/>
              <a:t>требов</a:t>
            </a:r>
            <a:r>
              <a:rPr lang="ru-RU" sz="2600" dirty="0"/>
              <a:t>. к </a:t>
            </a:r>
            <a:r>
              <a:rPr lang="ru-RU" sz="2600" dirty="0" err="1"/>
              <a:t>кач</a:t>
            </a:r>
            <a:r>
              <a:rPr lang="ru-RU" sz="2600" dirty="0"/>
              <a:t>. Управление - методы и виды </a:t>
            </a:r>
            <a:r>
              <a:rPr lang="ru-RU" sz="2600" dirty="0" err="1"/>
              <a:t>деят</a:t>
            </a:r>
            <a:r>
              <a:rPr lang="ru-RU" sz="2600" dirty="0"/>
              <a:t>. </a:t>
            </a:r>
            <a:r>
              <a:rPr lang="ru-RU" sz="2600" dirty="0" err="1"/>
              <a:t>операт</a:t>
            </a:r>
            <a:r>
              <a:rPr lang="ru-RU" sz="2600" dirty="0"/>
              <a:t>. </a:t>
            </a:r>
            <a:r>
              <a:rPr lang="ru-RU" sz="2600" dirty="0" err="1"/>
              <a:t>хар-ра</a:t>
            </a:r>
            <a:r>
              <a:rPr lang="ru-RU" sz="2600" dirty="0"/>
              <a:t> </a:t>
            </a:r>
            <a:r>
              <a:rPr lang="ru-RU" sz="2600" dirty="0" err="1"/>
              <a:t>использ</a:t>
            </a:r>
            <a:r>
              <a:rPr lang="ru-RU" sz="2600" dirty="0"/>
              <a:t>. для выполнения </a:t>
            </a:r>
            <a:r>
              <a:rPr lang="ru-RU" sz="2600" dirty="0" err="1"/>
              <a:t>требов</a:t>
            </a:r>
            <a:r>
              <a:rPr lang="ru-RU" sz="2600" dirty="0"/>
              <a:t>. качеств. </a:t>
            </a:r>
          </a:p>
          <a:p>
            <a:r>
              <a:rPr lang="ru-RU" sz="2600" dirty="0"/>
              <a:t>Улучшение- мероприятия предпринимаемые во всей организации с целью </a:t>
            </a:r>
            <a:r>
              <a:rPr lang="ru-RU" sz="2600" dirty="0" err="1"/>
              <a:t>повыш</a:t>
            </a:r>
            <a:r>
              <a:rPr lang="ru-RU" sz="2600" dirty="0"/>
              <a:t>. </a:t>
            </a:r>
            <a:r>
              <a:rPr lang="ru-RU" sz="2600" dirty="0" err="1"/>
              <a:t>эффективн.и</a:t>
            </a:r>
            <a:r>
              <a:rPr lang="ru-RU" sz="2600" dirty="0"/>
              <a:t> </a:t>
            </a:r>
            <a:r>
              <a:rPr lang="ru-RU" sz="2600" dirty="0" err="1"/>
              <a:t>результатив</a:t>
            </a:r>
            <a:r>
              <a:rPr lang="ru-RU" sz="2600" dirty="0"/>
              <a:t>. проц. для </a:t>
            </a:r>
            <a:r>
              <a:rPr lang="ru-RU" sz="2600" dirty="0" err="1"/>
              <a:t>получ</a:t>
            </a:r>
            <a:r>
              <a:rPr lang="ru-RU" sz="2600" dirty="0"/>
              <a:t>. выгоды для организации и потребит. Пост. </a:t>
            </a:r>
            <a:r>
              <a:rPr lang="ru-RU" sz="2600" dirty="0" err="1"/>
              <a:t>деят</a:t>
            </a:r>
            <a:r>
              <a:rPr lang="ru-RU" sz="2600" dirty="0"/>
              <a:t>., </a:t>
            </a:r>
            <a:r>
              <a:rPr lang="ru-RU" sz="2600" dirty="0" err="1"/>
              <a:t>направл</a:t>
            </a:r>
            <a:r>
              <a:rPr lang="ru-RU" sz="2600" dirty="0"/>
              <a:t>. на улучшение параметров </a:t>
            </a:r>
            <a:r>
              <a:rPr lang="ru-RU" sz="2600" dirty="0" err="1"/>
              <a:t>прод</a:t>
            </a:r>
            <a:r>
              <a:rPr lang="ru-RU" sz="2600" dirty="0"/>
              <a:t>. </a:t>
            </a:r>
            <a:r>
              <a:rPr lang="ru-RU" sz="2600" dirty="0" err="1"/>
              <a:t>повыш</a:t>
            </a:r>
            <a:r>
              <a:rPr lang="ru-RU" sz="2600" dirty="0"/>
              <a:t>. стабильность проц. Пр-ва, снижение издержек требует наличие </a:t>
            </a:r>
            <a:r>
              <a:rPr lang="ru-RU" sz="2600" dirty="0" err="1"/>
              <a:t>опред</a:t>
            </a:r>
            <a:r>
              <a:rPr lang="ru-RU" sz="2600" dirty="0"/>
              <a:t>. </a:t>
            </a:r>
            <a:r>
              <a:rPr lang="ru-RU" sz="2600" dirty="0" err="1"/>
              <a:t>организ</a:t>
            </a:r>
            <a:r>
              <a:rPr lang="ru-RU" sz="2600" dirty="0"/>
              <a:t>. структуры.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6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8851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0"/>
            <a:ext cx="90011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2. Характеристика этапов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Этап разработки 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1.1. Характеристика этапа </a:t>
            </a:r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  <a:p>
            <a:r>
              <a:rPr lang="ru-RU" sz="3600" dirty="0">
                <a:latin typeface="Arial" pitchFamily="34" charset="0"/>
                <a:cs typeface="Arial" pitchFamily="34" charset="0"/>
              </a:rPr>
              <a:t>Рождение идеи нового товара (услуги), маркетинговые исследования (прогнозирование спроса на товар), прикладные исследования (проверка концепции нового товара на техническую осуществимость), проектирование, рыночные испытания (пробный маркетинг).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u="sng" dirty="0">
                <a:latin typeface="Arial" pitchFamily="34" charset="0"/>
                <a:cs typeface="Arial" pitchFamily="34" charset="0"/>
              </a:rPr>
              <a:t>Цель фирмы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 – проверить концепцию нового товара на предмет коммерческой реализуемости.</a:t>
            </a:r>
            <a:endParaRPr lang="ru-RU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ru-RU" sz="4000" b="1" dirty="0"/>
              <a:t>1.2. Задачи маркетинга на этапе </a:t>
            </a:r>
            <a:endParaRPr lang="ru-RU" sz="4000" dirty="0"/>
          </a:p>
          <a:p>
            <a:pPr marL="342900" lvl="0" indent="-342900">
              <a:buFont typeface="+mj-lt"/>
              <a:buAutoNum type="arabicPeriod"/>
            </a:pPr>
            <a:r>
              <a:rPr lang="ru-RU" sz="4000" dirty="0"/>
              <a:t>Комплексные маркетинговые исследования рынка;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/>
              <a:t>Анализ потенциального спроса;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/>
              <a:t>Планирование объема продаж;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/>
              <a:t>Оценка производственных и технологических возможностей фирмы;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4000" dirty="0"/>
              <a:t>Прогнозирование реакции потребителя на товар.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/>
            <a:r>
              <a:rPr lang="ru-RU" sz="4400" b="1" dirty="0"/>
              <a:t>1.3. Приоритет элементов концепции маркетинга на этапе </a:t>
            </a:r>
            <a:endParaRPr lang="ru-RU" sz="4400" dirty="0"/>
          </a:p>
          <a:p>
            <a:pPr marL="742950" lvl="0" indent="-742950">
              <a:buFont typeface="+mj-lt"/>
              <a:buAutoNum type="arabicPeriod"/>
            </a:pPr>
            <a:r>
              <a:rPr lang="ru-RU" sz="4400" dirty="0"/>
              <a:t>Качество.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/>
              <a:t>Реклама.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/>
              <a:t>Цена. 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4400" dirty="0"/>
              <a:t>Сервис.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2697</TotalTime>
  <Words>836</Words>
  <Application>Microsoft Office PowerPoint</Application>
  <PresentationFormat>Экран (4:3)</PresentationFormat>
  <Paragraphs>146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Arial Narrow</vt:lpstr>
      <vt:lpstr>Calibri</vt:lpstr>
      <vt:lpstr>Century Gothic</vt:lpstr>
      <vt:lpstr>Verdana</vt:lpstr>
      <vt:lpstr>Wingdings 3</vt:lpstr>
      <vt:lpstr>Легкий дым</vt:lpstr>
      <vt:lpstr>Понятие жизненного цикла продукции, характеристика видов деятельности в области качества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2. Этап внедрения     2.1. Характеристика этапа:     поступление товара в продажу, ознакомление покупателя с товаром, привыкание покупателя к нему.     Здесь характерны низкий объем продаж и высокие расходы, незначительная конкуренция.  </vt:lpstr>
      <vt:lpstr>Возможно монопольное положение товара на рынке, однако товар технически не отработан и технологически не отшлифован.      Ценовая политика не стабильна и зависит от вида товара. 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видов деятельности в области качества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SimKate</dc:creator>
  <cp:lastModifiedBy>student</cp:lastModifiedBy>
  <cp:revision>75</cp:revision>
  <dcterms:created xsi:type="dcterms:W3CDTF">2009-10-04T15:33:50Z</dcterms:created>
  <dcterms:modified xsi:type="dcterms:W3CDTF">2024-05-07T11:27:07Z</dcterms:modified>
</cp:coreProperties>
</file>