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D8A1D-2395-4330-AF01-67E46C8E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BE30B1-A859-4B06-8226-E15147E0E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590BD9-43DB-41A4-B51F-4BF03AEC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7344CE-A05B-4D50-B0E5-4681CEB9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A8BEBB-0496-4849-BA00-A366D328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73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657249-2241-401A-9B1F-B97749B74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22B727-5B99-45E6-A307-7DBF6D21D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587069-7B0D-40B0-AE19-0610FC27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EF6233-10F4-4DE5-91EF-272817E8E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1C2363-896B-4A81-8FE3-ADC36AC38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73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7362081-2302-4513-9B3B-D0CEAF2B0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299444-4F41-45A5-8EC7-3C056AC5B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4EBAD2-EF4D-4FF5-B636-5A2DCC045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B851BE-55E6-440D-9A94-4905E25C7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D26926-2422-4885-AF24-A0C40A11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30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C0E94-8D29-49AA-81AA-6C92136B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532D0F-DDF8-4B51-A7AF-4BCE6115E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65451D-3783-4A31-958E-D070A5FB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49987E-A52C-4E88-85A8-F27C0A643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15E629-00E8-4FB9-8773-FF2BD962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97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9C1C9-56B8-460B-B949-B76143B9C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537888-AA96-4FD1-A55D-E029F6AA9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11C91E-5033-42DC-B73A-DFACC110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D2681F-443C-4D95-9B56-B8F9BE3F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08A8E8-C21B-43C2-967B-2DBB0134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57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64994-4827-4702-A058-1A4D5637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202B72-4F1C-4D08-B617-082FDB71D3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38331F-7A6C-4D08-BB59-2F578CE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65E9D8-2B8A-4CB4-8F1B-B847B765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0D6CE4-1304-41CC-AE46-3F93AF14A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BC2D12-EF58-48AD-B16C-48D80710C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3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C0BBC-A4CC-4A3C-BAA6-E04E104F4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6A153E-65FF-4FD6-AC8E-858D94C8A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17BD74-0021-4DFC-BEB9-DEC87108C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5D959B5-DA1E-4674-8246-08288DD36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DE24731-10EE-4B30-8043-16071E275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62BDCF-8406-4F1D-801C-4ABCF7CE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D9FBA4-5A06-4DED-BBEF-C5C20D62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69752FB-839C-441D-9263-9EF5F4F8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16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032D5A-E2DA-4F8D-91AB-3B5A1B37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095395-FD37-436F-AEE7-9581A8D2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45FC9A2-BC16-4B46-B40B-97D6887B7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F464CE-7220-4B56-9EDF-BC26BC4E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26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5B434E-2185-4414-AC02-1FEBC926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35FA7E-B149-4EA0-A009-011BB5DA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4DBA1E-C04F-4AF0-96C3-ED4FA61B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7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08C435-F894-47BA-9DA4-913A72D00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3FF5E-A34E-46C9-9354-934DBB069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5E9FD0-D212-49B3-801C-DBFD297E8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5AB409-4F41-465A-ADF6-E0D136B4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73BDE3-BE22-44E5-B0C8-68E84941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D51EB1-A53B-4FDB-A133-5F57DCDA6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55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C968-B253-4CB0-B380-7ECE247D5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57D0EC6-753C-45F2-9F7C-FDB125544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D87EF8-BD2D-46C9-AC07-C223B1D5E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D250A0-F850-407B-86C6-E0E724FDF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039E99-D14C-4247-967D-A782D672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E6DE7E-C93F-4C03-BC04-9C7826F9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2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1F0B2D-6D49-4A58-B476-BF3FF9B47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7E8731-7823-4E27-84DE-0ACE7BAA2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479086-3192-4FA6-BA61-E0E5340F3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8B44E-294A-4829-B887-156D53A0B3C4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584ED5-4BE9-4A01-99DF-70A1778F0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419E44-C6C5-42BD-9547-CACD5444B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F1F98-5CDD-4926-BD7F-15D56534B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3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ADB2F2-FB46-4E10-8617-49BCE7DA5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277" y="18354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Порядок и формы добровольной оценки соответствия продукции животного происхождения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34B12A-A62E-497D-BB5C-31F58A60F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4947" y="4907756"/>
            <a:ext cx="7111068" cy="1655762"/>
          </a:xfrm>
        </p:spPr>
        <p:txBody>
          <a:bodyPr/>
          <a:lstStyle/>
          <a:p>
            <a:r>
              <a:rPr lang="ru-RU" dirty="0"/>
              <a:t>Презентацию выполнила студентка 551 группы Кукина Валерия</a:t>
            </a:r>
          </a:p>
        </p:txBody>
      </p:sp>
    </p:spTree>
    <p:extLst>
      <p:ext uri="{BB962C8B-B14F-4D97-AF65-F5344CB8AC3E}">
        <p14:creationId xmlns:p14="http://schemas.microsoft.com/office/powerpoint/2010/main" val="342684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0895D0-47B9-4097-A771-8BB30C6B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ДЕКЛАРАЦИЯ О СООТВЕТСТВИИ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2A7E1E-499C-4ABA-8DC7-5D711C817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Основанием для регистрации декларации выступает протокол испытаний, который содержит результаты проведенных испытаний образцов продуктов. Тестирование осуществляется в лабораторных условиях на специализированном оборудовании по установленному перечню параметров:</a:t>
            </a:r>
          </a:p>
          <a:p>
            <a:r>
              <a:rPr lang="ru-RU" dirty="0"/>
              <a:t>органолептические свойства – вкус, запах, цвет;</a:t>
            </a:r>
          </a:p>
          <a:p>
            <a:r>
              <a:rPr lang="ru-RU" dirty="0"/>
              <a:t>микробиологические – содержание болезнетворных бактерий и микроорганизмов;</a:t>
            </a:r>
          </a:p>
          <a:p>
            <a:r>
              <a:rPr lang="ru-RU" dirty="0"/>
              <a:t>наличие опасных для здоровья человека компонентов и ряд других.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42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F10FC-BFF4-4378-B4F9-79EF9CDCC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2281"/>
          </a:xfrm>
        </p:spPr>
        <p:txBody>
          <a:bodyPr/>
          <a:lstStyle/>
          <a:p>
            <a:r>
              <a:rPr lang="ru-RU" dirty="0"/>
              <a:t>ДЕКЛАРАЦИЯ О СООТВЕТСТВИИ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0AB2C0-E36A-4E94-B78B-321A13778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18" y="1484852"/>
            <a:ext cx="11418116" cy="530184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После испытаний образцов продуктов в лаборатории оформляется официальный документ – протокол. Далее регистрируется декларация о соответствии. Это означает, что данные о выданном документе вносятся в единый реестр ФСА. Реестр находится в открытом доступе, поэтому любой желающий может убедиться в действительности декларации.</a:t>
            </a:r>
          </a:p>
          <a:p>
            <a:r>
              <a:rPr lang="ru-RU" dirty="0"/>
              <a:t>Если предприниматель собираетесь наладить производство продтоваров, то следует внедрить на предприятии систему ХАССП. Цель данной СМК – снижение объемов производственных затрат и улучшение качества выпускаемых изделий. Она предполагает контроль всех производственных процессов, что позволяет добиться уменьшения объемов брака. При этом, стоит учесть, что оформление сертификата ИСО 22000 не является обязательным.</a:t>
            </a:r>
          </a:p>
          <a:p>
            <a:r>
              <a:rPr lang="ru-RU" dirty="0"/>
              <a:t>На необработанные продукты животного происхождения (яйца, мясо, рыбу, молоко) производителю потребуется оформить ветеринарный сертификат в органах Россельхознадзора.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468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5256C-BA88-4C32-AE0D-7E8D5E639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ДЕКЛАРАЦИЯ О СООТВЕТСТВИИ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48E641-3A80-4914-88F7-518549A5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2346"/>
          </a:xfrm>
        </p:spPr>
        <p:txBody>
          <a:bodyPr>
            <a:normAutofit/>
          </a:bodyPr>
          <a:lstStyle/>
          <a:p>
            <a:r>
              <a:rPr lang="ru-RU" dirty="0"/>
              <a:t>ДЕКЛАРАЦИЯ О СООТВЕТСТВИИ ДОЛЖНА СОДЕРЖАТЬ СЛЕДУЮЩИЕ СВЕДЕНИЯ:</a:t>
            </a:r>
          </a:p>
          <a:p>
            <a:r>
              <a:rPr lang="ru-RU" dirty="0"/>
              <a:t>НАИМЕНОВАНИЕ И МЕСТО НАХОЖДЕНИЯ ЗАЯВИТЕЛЯ; </a:t>
            </a:r>
          </a:p>
          <a:p>
            <a:r>
              <a:rPr lang="ru-RU" dirty="0"/>
              <a:t>НАИМЕНОВАНИЕ И МЕСТО НАХОЖДЕНИЯ ИЗГОТОВИТЕЛЯ; </a:t>
            </a:r>
          </a:p>
          <a:p>
            <a:r>
              <a:rPr lang="ru-RU" dirty="0"/>
              <a:t>ИНФОРМАЦИЮ ОБ ОБЪЕКТЕ ПОДТВЕРЖДЕНИЯ СООТВЕТСТВИЯ, ПОЗВОЛЯЮЩУЮ ИДЕНТИФИЦИРОВАТЬ ЭТОТ ОБЪЕКТ; </a:t>
            </a:r>
          </a:p>
          <a:p>
            <a:r>
              <a:rPr lang="ru-RU" dirty="0"/>
              <a:t>НАИМЕНОВАНИЕ НАСТОЯЩЕГО ТЕХНИЧЕСКОГО РЕГЛАМЕНТА ИЛИ ТЕХНИЧЕСКОГО РЕГЛАМЕНТА ТАМОЖЕННОГО СОЮЗА НА ОТДЕЛЬНЫЕ ВИДЫ ПИЩЕВОЙ ПРОДУКЦИИ, НА СООТВЕТСТВИЕ ТРЕБОВАНИЯМ КОТОРОГО ПОДТВЕРЖДАЕТСЯ ПРОДУКЦИЯ</a:t>
            </a:r>
          </a:p>
        </p:txBody>
      </p:sp>
    </p:spTree>
    <p:extLst>
      <p:ext uri="{BB962C8B-B14F-4D97-AF65-F5344CB8AC3E}">
        <p14:creationId xmlns:p14="http://schemas.microsoft.com/office/powerpoint/2010/main" val="639452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486D7E-7BCD-4D04-BC5E-04E252C18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081" y="230697"/>
            <a:ext cx="10515600" cy="902123"/>
          </a:xfrm>
        </p:spPr>
        <p:txBody>
          <a:bodyPr/>
          <a:lstStyle/>
          <a:p>
            <a:r>
              <a:rPr lang="ru-RU" dirty="0"/>
              <a:t>ДЕКЛАРАЦИЯ О СООТВЕТСТВИИ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598FDA-4DCA-45C0-9BDD-F12D76682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1132820"/>
            <a:ext cx="11551640" cy="5494483"/>
          </a:xfrm>
        </p:spPr>
        <p:txBody>
          <a:bodyPr>
            <a:normAutofit fontScale="92500"/>
          </a:bodyPr>
          <a:lstStyle/>
          <a:p>
            <a:r>
              <a:rPr lang="ru-RU" dirty="0"/>
              <a:t>ЗАЯВЛЕНИЕ ЗАЯВИТЕЛЯ О БЕЗОПАСНОСТИ ПИЩЕВОЙ ПРОДУКЦИИ ПРИ ЕЕ ИСПОЛЬЗОВАНИИ В СООТВЕТСТВИИ С НАЗНАЧЕНИЕМ И ПРИНЯТИИ ЗАЯВИТЕЛЕМ МЕР ПО ОБЕСПЕЧЕНИЮ СООТВЕТСТВИЯ ПИЩЕВОЙ ПРОДУКЦИИ ТРЕБОВАНИЯМ НАСТОЯЩЕГО ТЕХНИЧЕСКОГО РЕГЛАМЕНТА ИЛИ ТЕХНИЧЕСКОГО РЕГЛАМЕНТА ТАМОЖЕННОГО СОЮЗА НА ОТДЕЛЬНЫЕ ВИДЫ ПИЩЕВОЙ ПРОДУКЦИИ;</a:t>
            </a:r>
          </a:p>
          <a:p>
            <a:r>
              <a:rPr lang="ru-RU" dirty="0"/>
              <a:t>СВЕДЕНИЯ О ПРОВЕДЕННЫХ ИССЛЕДОВАНИЯХ (ИСПЫТАНИЯХ) И ИЗМЕРЕНИЯХ, А ТАКЖЕ ДОКУМЕНТАХ, ПОСЛУЖИВШИХ ОСНОВАНИЕМ ДЛЯ ПОДТВЕРЖДЕНИЯ СООТВЕТСТВИЯ ПИЩЕВОЙ ПРОДУКЦИИ ТРЕБОВАНИЯМ НАСТОЯЩЕГО ТЕХНИЧЕСКОГО РЕГЛАМЕНТА ИЛИ ТЕХНИЧЕСКОГО РЕГЛАМЕНТА ТАМОЖЕННОГО СОЮЗА НА ОТДЕЛЬНЫЕ ВИДЫ ПИЩЕВОЙ ПРОДУКЦИИ;</a:t>
            </a:r>
          </a:p>
          <a:p>
            <a:r>
              <a:rPr lang="ru-RU" dirty="0"/>
              <a:t>СРОК ДЕЙСТВИЯ ДЕКЛАРАЦИИ О СООТВЕТСТВИИ; </a:t>
            </a:r>
          </a:p>
          <a:p>
            <a:r>
              <a:rPr lang="ru-RU" dirty="0"/>
              <a:t>ИНЫЕ ПРЕДУСМОТРЕННЫЕ СООТВЕТСТВУЮЩИМИ ТЕХНИЧЕСКИМИ РЕГЛАМЕНТАМИ ТАМОЖЕННОГО СОЮЗА СВЕДЕНИЯ.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183930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9877F0-F511-4699-BA38-3AAAF3328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ГОСУДАРСТВЕННАЯ РЕГИСТРАЦИЯ СПЕЦИАЛИЗИРОВАННОЙ ПИЩЕВОЙ ПРОДУКЦИИ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36C14-29B8-4995-BDD2-D998E66C9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34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СПЕЦИАЛИЗИРОВАННАЯ ПИЩЕВАЯ ПРОДУКЦИЯ ПОДЛЕЖИТ ГОСУДАРСТВЕННОЙ РЕГИСТРАЦИИ. К СПЕЦИАЛИЗИРОВАННОЙ ПИЩЕВОЙ ПРОДУКЦИИ ОТНОСЯТСЯ: </a:t>
            </a:r>
          </a:p>
          <a:p>
            <a:r>
              <a:rPr lang="ru-RU" dirty="0"/>
              <a:t>1) ПИЩЕВАЯ ПРОДУКЦИЯ ДЛЯ ДЕТСКОГО ПИТАНИЯ, В ТОМ ЧИСЛЕ ПИТЬЕВАЯ ВОДА ДЛЯ ДЕТСКОГО ПИТАНИЯ; </a:t>
            </a:r>
          </a:p>
          <a:p>
            <a:r>
              <a:rPr lang="ru-RU" dirty="0"/>
              <a:t>2) ПИЩЕВАЯ ПРОДУКЦИЯ ДЛЯ ДИЕТИЧЕСКОГО ЛЕЧЕБНОГО И ДИЕТИЧЕСКОГО ПРОФИЛАКТИЧЕСКОГО ПИТАНИЯ; </a:t>
            </a:r>
          </a:p>
          <a:p>
            <a:r>
              <a:rPr lang="ru-RU" dirty="0"/>
              <a:t>3) ЛЕЧЕБНО-СТОЛОВЫЕ И ЛЕЧЕБНЫЕ ПРИРОДНЫЕ МИНЕРАЛЬНЫЕ ВОДЫ; </a:t>
            </a:r>
          </a:p>
          <a:p>
            <a:r>
              <a:rPr lang="ru-RU" dirty="0"/>
              <a:t>4) ПИЩЕВАЯ ПРОДУКЦИЯ ДЛЯ ПИТАНИЯ СПОРТСМЕНОВ, БЕРЕМЕННЫХ И КОРМЯЩИХ ЖЕНЩИН; </a:t>
            </a:r>
          </a:p>
          <a:p>
            <a:r>
              <a:rPr lang="ru-RU" dirty="0"/>
              <a:t>5) БИОЛОГИЧЕСКИ АКТИВНЫЕ ДОБАВКИ К ПИЩЕ (БАД). </a:t>
            </a:r>
          </a:p>
        </p:txBody>
      </p:sp>
    </p:spTree>
    <p:extLst>
      <p:ext uri="{BB962C8B-B14F-4D97-AF65-F5344CB8AC3E}">
        <p14:creationId xmlns:p14="http://schemas.microsoft.com/office/powerpoint/2010/main" val="1879956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0D670-8CB9-4D1E-9327-69D910369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ГОСУДАРСТВЕННАЯ РЕГИСТРАЦИЯ СПЕЦИАЛИЗИРОВАННОЙ ПИЩЕВОЙ ПРОДУКЦИИ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C2A9BF-CC4B-4967-BDC8-7444E7A77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55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ГОСУДАРСТВЕННАЯ РЕГИСТРАЦИЯ СПЕЦИАЛИЗИРОВАННОЙ ПИЩЕВОЙ ПРОДУКЦИИ ПРОВОДИТСЯ НА ЭТАПЕ ЕЕ ПОДГОТОВКИ К ПРОИЗВОДСТВУ (ИЗГОТОВЛЕНИЮ) НА ТАМОЖЕННОЙ ТЕРРИТОРИИ ТАМОЖЕННОГО СОЮЗА, А СПЕЦИАЛИЗИРОВАННОЙ ПИЩЕВОЙ ПРОДУКЦИИ, ВВОЗИМОЙ НА ТАМОЖЕННУЮ ТЕРРИТОРИЮ ТАМОЖЕННОГО СОЮЗА, - ДО ЕЕ ВВОЗА НА ТАМОЖЕННУЮ ТЕРРИТОРИЮ ТАМОЖЕННОГО СОЮЗА. </a:t>
            </a:r>
          </a:p>
          <a:p>
            <a:r>
              <a:rPr lang="ru-RU" dirty="0"/>
              <a:t>ГОСУДАРСТВЕННУЮ РЕГИСТРАЦИЮ СПЕЦИАЛИЗИРОВАННОЙ ПИЩЕВОЙ ПРОДУКЦИИ ПРОВОДИТ ОРГАН, УПОЛНОМОЧЕННЫЙ ГОСУДАРСТВОМ - ЧЛЕНОМ ТАМОЖЕННОГО СОЮЗА (ДАЛЕЕ ИМЕНУЕТСЯ - ОРГАН ПО РЕГИСТРАЦИИ СПЕЦИАЛИЗИРОВАННОЙ ПИЩЕВОЙ ПРОДУКЦИИ). </a:t>
            </a:r>
          </a:p>
          <a:p>
            <a:r>
              <a:rPr lang="ru-RU" dirty="0"/>
              <a:t>ГОСУДАРСТВЕННАЯ РЕГИСТРАЦИЯ СПЕЦИАЛИЗИРОВАННОЙ ПИЩЕВОЙ ПРОДУКЦИИ ЯВЛЯЕТСЯ БЕССРОЧНОЙ. </a:t>
            </a:r>
          </a:p>
        </p:txBody>
      </p:sp>
    </p:spTree>
    <p:extLst>
      <p:ext uri="{BB962C8B-B14F-4D97-AF65-F5344CB8AC3E}">
        <p14:creationId xmlns:p14="http://schemas.microsoft.com/office/powerpoint/2010/main" val="2988918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24318-D625-48FE-8410-69A8BC74E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ГОСУДАРСТВЕННАЯ РЕГИСТРАЦИЯ СПЕЦИАЛИЗИРОВАННОЙ ПИЩЕВОЙ ПРОДУКЦИИ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2CD1D3-C902-4D91-B61A-030EE061F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50" y="1825624"/>
            <a:ext cx="11585196" cy="491073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ДЛЯ ГОСУДАРСТВЕННОЙ РЕГИСТРАЦИИ СПЕЦИАЛИЗИРОВАННОЙ ПИЩЕВОЙ ПРОДУКЦИИ ЗАЯВИТЕЛЬ ПРЕДСТАВЛЯЕТ В ОРГАН ПО РЕГИСТРАЦИИ СПЕЦИАЛИЗИРОВАННОЙ ПИЩЕВОЙ ПРОДУКЦИИ СЛЕДУЮЩИЕ ДОКУМЕНТЫ: </a:t>
            </a:r>
          </a:p>
          <a:p>
            <a:r>
              <a:rPr lang="ru-RU" dirty="0"/>
              <a:t>1) ЗАЯВЛЕНИЕ НА ПРОВЕДЕНИЕ ГОСУДАРСТВЕННОЙ РЕГИСТРАЦИИ СПЕЦИАЛИЗИРОВАННОЙ ПИЩЕВОЙ ПРОДУКЦИИ С УКАЗАНИЕМ ЕЕ НАИМЕНОВАНИЯ, НАИМЕНОВАНИЯ ЗАЯВИТЕЛЯ И АДРЕСА ЕГО МЕСТА НАХОЖДЕНИЯ (ДЛЯ ЗАЯВИТЕЛЯ - ЮРИДИЧЕСКОГО ЛИЦА), ФАМИЛИИ, ИМЕНИ, ОТЧЕСТВА ЗАЯВИТЕЛЯ, АДРЕСА ЕГО МЕСТА НАХОЖДЕНИЯ, ДАННЫЕ ДОКУМЕНТА, УДОСТОВЕРЯЮЩЕГО ЛИЧНОСТЬ (ДЛЯ ЗАЯВИТЕЛЯ - ИНДИВИДУАЛЬНОГО ПРЕДПРИНИМАТЕЛЯ); </a:t>
            </a:r>
          </a:p>
          <a:p>
            <a:r>
              <a:rPr lang="ru-RU" dirty="0"/>
              <a:t>2) РЕЗУЛЬТАТЫ ИССЛЕДОВАНИЙ (ИСПЫТАНИЙ) ОБРАЗЦОВ СПЕЦИАЛИЗИРОВАННОЙ ПИЩЕВОЙ ПРОДУКЦИИ, ПРОВЕДЕННЫХ В АККРЕДИТОВАННОЙ ИСПЫТАТЕЛЬНОЙ ЛАБОРАТОРИИ, А ТАКЖЕ ИНЫЕ ДОКУМЕНТЫ, ПОДТВЕРЖДАЮЩИЕ СООТВЕТСТВИЕ ТАКОЙ ПРОДУКЦИИ ТРЕБОВАНИЯМ, УСТАНОВЛЕННЫМ НАСТОЯЩИМ ТЕХНИЧЕСКИМ РЕГЛАМЕНТОМ И ИНЫМИ ТЕХНИЧЕСКИМ РЕГЛАМЕНТАМ ТАМОЖЕННОГО СОЮЗА, ДЕЙСТВИЕ КОТОРЫХ НА НЕЕ РАСПРОСТРАНЯЕТСЯ; </a:t>
            </a:r>
          </a:p>
          <a:p>
            <a:r>
              <a:rPr lang="ru-RU" dirty="0"/>
              <a:t>3) СВЕДЕНИЯ О НАЗНАЧЕНИИ ПИЩЕВОЙ ПРОДУКЦИИ</a:t>
            </a:r>
          </a:p>
        </p:txBody>
      </p:sp>
    </p:spTree>
    <p:extLst>
      <p:ext uri="{BB962C8B-B14F-4D97-AF65-F5344CB8AC3E}">
        <p14:creationId xmlns:p14="http://schemas.microsoft.com/office/powerpoint/2010/main" val="3979335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A40C25-F6C5-4429-A7CE-0445A5AA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ГОСУДАРСТВЕННАЯ РЕГИСТРАЦИЯ СПЕЦИАЛИЗИРОВАННОЙ ПИЩЕВОЙ ПРОДУКЦИИ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C3112-83B8-4F19-ACAD-84ED15C9D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289"/>
          </a:xfrm>
        </p:spPr>
        <p:txBody>
          <a:bodyPr>
            <a:normAutofit/>
          </a:bodyPr>
          <a:lstStyle/>
          <a:p>
            <a:r>
              <a:rPr lang="ru-RU" dirty="0"/>
              <a:t>ДОКУМЕНТЫ, ПРЕДСТАВЛЕННЫЕ В ОРГАН ПО РЕГИСТРАЦИИ СПЕЦИАЛИЗИРОВАННОЙ ПИЩЕВОЙ ПРОДУКЦИИ, ПРИНИМАЮТСЯ ПО ОПИСИ, КОПИЯ КОТОРОЙ С ОТМЕТКОЙ О ДАТЕ ИХ ПРИЕМА НАПРАВЛЯЕТСЯ (ВРУЧАЕТСЯ) ЗАЯВИТЕЛЮ.</a:t>
            </a:r>
          </a:p>
          <a:p>
            <a:r>
              <a:rPr lang="ru-RU" dirty="0"/>
              <a:t>ФАКТОМ ГОСУДАРСТВЕННОЙ РЕГИСТРАЦИИ СПЕЦИАЛИЗИРОВАННОЙ ПИЩЕВОЙ ПРОДУКЦИИ ЯВЛЯЕТСЯ ВКЛЮЧЕНИЕ СВЕДЕНИЙ О ТАКОЙ ПРОДУКЦИИ В ЕДИНЫЙ РЕЕСТР СПЕЦИАЛИЗИРОВАННОЙ ПИЩЕВОЙ ПРОДУКЦИИ В ТЕЧЕНИЕ 3 ДНЕЙ ПОСЛЕ ЗАВЕРШЕНИЯ РАССМОТРЕНИЯ ОРГАНОМ ПО РЕГИСТРАЦИИ СПЕЦИАЛИЗИРОВАННОЙ ПИЩЕВОЙ ПРОДУКЦИИ ПРЕДСТАВЛЕННЫХ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462937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B167E-5FA4-406D-B50A-5D9E1DD7F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ВЕТЕРИНАРНО-САНИТАРНАЯ ЭКСПЕРТИЗА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F97999-C1D2-4836-AB36-126E35DF7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НЕПЕРЕРАБОТАННАЯ ПИЩЕВАЯ ПРОДУКЦИЯ ЖИВОТНОГО ПРОИСХОЖДЕНИЯ ПОДЛЕЖИТ ВЕТЕРИНАРНО-САНИТАРНОЙ ЭКСПЕРТИЗЕ ПЕРЕД ВЫПУСКОМ В ОБРАЩЕНИЕ НА ТАМОЖЕННУЮ ТЕРРИТОРИЮ ТАМОЖЕННОГО СОЮЗА, ЕСЛИ ИНОЕ НЕ УСТАНОВЛЕНО ТЕХНИЧЕСКИМ РЕГЛАМЕНТОМ ТАМОЖЕННОГО СОЮЗА НА ПИЩЕВУЮ РЫБНУЮ ПРОДУКЦИЮ, И СОПРОВОЖДАЕТСЯ ДОКУМЕНТОМ, СОДЕРЖАЩИМ СВЕДЕНИЯ, ПОДТВЕРЖДАЮЩИЕ БЕЗОПАСНОСТЬ.</a:t>
            </a:r>
          </a:p>
        </p:txBody>
      </p:sp>
    </p:spTree>
    <p:extLst>
      <p:ext uri="{BB962C8B-B14F-4D97-AF65-F5344CB8AC3E}">
        <p14:creationId xmlns:p14="http://schemas.microsoft.com/office/powerpoint/2010/main" val="1298156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835CE-403E-4C06-AD89-8A8F1A09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ВЕТЕРИНАРНО-САНИТАРНАЯ ЭКСПЕРТИЗА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C9B530-7F90-4B5A-91D6-69DFC2CCB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НЕПЕРЕРАБОТАННАЯ ПИЩЕВАЯ ПРОДУКЦИЯ ЖИВОТНОГО ПРОИСХОЖДЕНИЯ – НЕ ПРОШЕДШИЕ ПЕРЕРАБОТКУ (ОБРАБОТКУ) ТУШИ (ТУШКИ) ПРОДУКТИВНЫХ ЖИВОТНЫХ ВСЕХ ВИДОВ, ИХ ЧАСТИ (ВКЛЮЧАЯ КРОВЬ И СУБПРОДУКТЫ), МОЛОКО СЫРОЕ, СЫРОЕ ОБЕЗЖИРЕННОЕ МОЛОКО, СЛИВКИ СЫРЫЕ, ПРОДУКЦИЯ ПЧЕЛОВОДСТВА, ЯЙЦА И ЯЙЦЕПРОДУКЦИЯ, УЛОВ ВОДНЫХ БИОЛОГИЧЕСКИХ РЕСУРСОВ, ПРОДУКЦИЯ АКВАКУЛЬТУРЫ; </a:t>
            </a:r>
          </a:p>
          <a:p>
            <a:r>
              <a:rPr lang="ru-RU" dirty="0"/>
              <a:t>ПЕРЕРАБОТАННАЯ ПИЩЕВАЯ ПРОДУКЦИЯ ЖИВОТНОГО ПРОИСХОЖДЕНИЯ НЕ ПОДЛЕЖИТ ВЕТЕРИНАРНО-САНИТАРНОЙ ЭКСПЕРТИЗЕ</a:t>
            </a:r>
          </a:p>
        </p:txBody>
      </p:sp>
    </p:spTree>
    <p:extLst>
      <p:ext uri="{BB962C8B-B14F-4D97-AF65-F5344CB8AC3E}">
        <p14:creationId xmlns:p14="http://schemas.microsoft.com/office/powerpoint/2010/main" val="110772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A8402AD-7E21-4F59-B99A-534B23A46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71" y="209725"/>
            <a:ext cx="6249799" cy="6862194"/>
          </a:xfrm>
        </p:spPr>
        <p:txBody>
          <a:bodyPr>
            <a:normAutofit/>
          </a:bodyPr>
          <a:lstStyle/>
          <a:p>
            <a:r>
              <a:rPr lang="ru-RU" dirty="0"/>
              <a:t>ФОРМА ПОДТВЕРЖДЕНИЯ СООТВЕТСТВИЯ - ОПРЕДЕЛЕННЫЙ ПОРЯДОК ДОКУМЕНТАЛЬНОГО УДОСТОВЕРЕНИЯ СООТВЕТСТВИЯ ПРОДУКЦИИ ИЛИ ИНЫХ ОБЪЕКТОВ, ПРОЦЕССОВ ПРОЕКТИРОВАНИЯ (ВКЛЮЧАЯ ИЗЫСКАНИЯ), ПРОИЗВОДСТВА, СТРОИТЕЛЬСТВА, МОНТАЖА, НАЛАДКИ, ЭКСПЛУАТАЦИИ, ХРАНЕНИЯ, ПЕРЕВОЗКИ, РЕАЛИЗАЦИИ И УТИЛИЗАЦИИ, ВЫПОЛНЕНИЯ РАБОТ ИЛИ ОКАЗАНИЯ УСЛУГ ТРЕБОВАНИЯМ ТЕХНИЧЕСКИХ РЕГЛАМЕНТОВ, ПОЛОЖЕНИЯМ ДОКУМЕНТОВ ПО СТАНДАРТИЗАЦИИ ИЛИ УСЛОВИЯМ ДОГОВОРОВ;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625118-B4B4-4831-999A-0C6129D25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297" y="528158"/>
            <a:ext cx="5731426" cy="333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339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BFDE9-53A1-49B5-B372-FDD780A7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8"/>
            <a:ext cx="10515600" cy="1095070"/>
          </a:xfrm>
        </p:spPr>
        <p:txBody>
          <a:bodyPr/>
          <a:lstStyle/>
          <a:p>
            <a:r>
              <a:rPr lang="ru-RU" dirty="0"/>
              <a:t>ВЕТЕРИНАРНО-САНИТАРНАЯ ЭКСПЕРТИЗА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348FE8-75E8-44C1-B093-E419008F7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05" y="1451295"/>
            <a:ext cx="11476139" cy="5285065"/>
          </a:xfrm>
        </p:spPr>
        <p:txBody>
          <a:bodyPr>
            <a:normAutofit/>
          </a:bodyPr>
          <a:lstStyle/>
          <a:p>
            <a:r>
              <a:rPr lang="ru-RU" dirty="0"/>
              <a:t>В ФОРМЕ ВЕТЕРИНАРНО-САНИТАРНОЙ ЭКСПЕРТИЗЫ МОЖЕТ ПРОВОДИТЬСЯ ОЦЕНКА СООТВЕТСТВИЯ ПИЩЕВОЙ ПРОДУКЦИИ НЕПРОМЫШЛЕННОГО ИЗГОТОВЛЕНИЯ ЖИВОТНОГО ПРОИСХОЖДЕНИЯ ТРЕБОВАНИЯМ, УСТАНОВЛЕННЫМ НАСТОЯЩИМ ТЕХНИЧЕСКИМ РЕГЛАМЕНТОМ И ИНЫМИ ТЕХНИЧЕСКИМИ РЕГЛАМЕНТАМИ ТАМОЖЕННОГО СОЮЗА НА ОТДЕЛЬНЫЕ ВИДЫ ПИЩЕВОЙ ПРОДУКЦИИ. </a:t>
            </a:r>
          </a:p>
          <a:p>
            <a:r>
              <a:rPr lang="ru-RU" dirty="0"/>
              <a:t>ПРОВЕДЕНИЕ ВЕТЕРИНАРНО-САНИТАРНОЙ ЭКСПЕРТИЗЫ И ОФОРМЛЕНИЕ ЕЕ РЕЗУЛЬТАТОВ ОСУЩЕСТВЛЯЕТСЯ В СООТВЕТСТВИИ С ЗАКОНОДАТЕЛЬСТВОМ ГОСУДАРСТВА - ЧЛЕНА ТАМОЖЕННОГО СОЮЗА, А ТАКЖЕ СОГЛАШЕНИЕМ ТАМОЖЕННОГО СОЮЗА ПО ВЕТЕРИНАРНОСАНИТАРНЫМ МЕРАМ</a:t>
            </a:r>
          </a:p>
        </p:txBody>
      </p:sp>
    </p:spTree>
    <p:extLst>
      <p:ext uri="{BB962C8B-B14F-4D97-AF65-F5344CB8AC3E}">
        <p14:creationId xmlns:p14="http://schemas.microsoft.com/office/powerpoint/2010/main" val="61584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8839C-C8F5-40FA-9BFF-5C3F60A5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Знак соответствия при добровольной сертификации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93BBE4-69F4-4224-97A8-B57ADA6E0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64" y="1758512"/>
            <a:ext cx="6846116" cy="49610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После проведения добровольной сертификации и получения заявителем или производителем сертификата соответствия, продукция маркируется знаком соответствия добровольной сертификации. В данном знаке соответствия отражена информация "добровольная сертификация". Нанесение данного знака не является обязательным требованием законодательства. При маркировке товара знаком добровольной сертификации код органа по сертификации не отражается.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DCEB66-A1F7-449B-B274-D7EDAF3CD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108" y="1690688"/>
            <a:ext cx="5320892" cy="425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080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677C15-2691-4841-A831-5FBD58A5F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49"/>
            <a:ext cx="10515600" cy="1138318"/>
          </a:xfrm>
        </p:spPr>
        <p:txBody>
          <a:bodyPr>
            <a:normAutofit/>
          </a:bodyPr>
          <a:lstStyle/>
          <a:p>
            <a:pPr algn="ctr"/>
            <a:r>
              <a:rPr lang="ru-RU" sz="7200" dirty="0"/>
              <a:t>Спасибо за внимание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E383E9A-A064-4469-81CC-45057DD2C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380" y="1717107"/>
            <a:ext cx="6827240" cy="455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3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AF41EA-41E2-45D4-8220-6CDBFEDD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ДОБРОВОЛЬНОЕ ПОДТВЕРЖДЕНИЕ СООТВЕТСТВИЯ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F6CE44-125D-418F-97AB-E02BB7016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ОСУЩЕСТВЛЯЕТСЯ ПО ИНИЦИАТИВЕ ЗАЯВИТЕЛЯ НА УСЛОВИЯХ ДОГОВОРА МЕЖДУ ЗАЯВИТЕЛЕМ И ОРГАНОМ ПО СЕРТИФИКАЦИИ. ДОБРОВОЛЬНОЕ ПОДТВЕРЖДЕНИЕ СООТВЕТСТВИЯ МОЖЕТ ОСУЩЕСТВЛЯТЬСЯ ДЛЯ УСТАНОВЛЕНИЯ СООТВЕТСТВИЯ ДОКУМЕНТАМ ПО СТАНДАРТИЗАЦИИ, СИСТЕМАМ ДОБРОВОЛЬНОЙ СЕРТИФИКАЦИИ, УСЛОВИЯМ ДОГОВОРОВ. </a:t>
            </a:r>
          </a:p>
          <a:p>
            <a:r>
              <a:rPr lang="ru-RU" dirty="0"/>
              <a:t>ОБЪЕКТАМИ ДОБРОВОЛЬНОГО ПОДТВЕРЖДЕНИЯ СООТВЕТСТВИЯ ЯВЛЯЮТСЯ ПРОДУКЦИЯ, ПРОЦЕССЫ ПРОИЗВОДСТВА, ЭКСПЛУАТАЦИИ, ХРАНЕНИЯ, ПЕРЕВОЗКИ, РЕАЛИЗАЦИИ И УТИЛИЗАЦИИ, РАБОТЫ И УСЛУГИ, А ТАКЖЕ ИНЫЕ ОБЪЕКТЫ, В ОТНОШЕНИИ КОТОРЫХ ДОКУМЕНТАМИ ПО СТАНДАРТИЗАЦИИ, СИСТЕМАМИ ДОБРОВОЛЬНОЙ СЕРТИФИКАЦИИ И ДОГОВОРАМИ УСТАНАВЛИВАЮТСЯ ТРЕБОВАНИЯ.</a:t>
            </a:r>
          </a:p>
        </p:txBody>
      </p:sp>
    </p:spTree>
    <p:extLst>
      <p:ext uri="{BB962C8B-B14F-4D97-AF65-F5344CB8AC3E}">
        <p14:creationId xmlns:p14="http://schemas.microsoft.com/office/powerpoint/2010/main" val="212885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B394F-DE5E-4F1C-8080-D15D8E5CC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38" y="256068"/>
            <a:ext cx="11026629" cy="1325563"/>
          </a:xfrm>
        </p:spPr>
        <p:txBody>
          <a:bodyPr>
            <a:noAutofit/>
          </a:bodyPr>
          <a:lstStyle/>
          <a:p>
            <a:r>
              <a:rPr lang="ru-RU" sz="3200" dirty="0"/>
              <a:t>ТЕХНИЧЕСКИЙ РЕГЛАМЕНТ ТАМОЖЕННОГО СОЮЗА ТР ТС 021/2011 "О БЕЗОПАСНОСТИ ПИЩЕВОЙ ПРОДУКЦИИ"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3A3753-2E66-42C6-A82C-6202BB06F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81" y="1842403"/>
            <a:ext cx="5596157" cy="4818456"/>
          </a:xfrm>
        </p:spPr>
        <p:txBody>
          <a:bodyPr>
            <a:normAutofit/>
          </a:bodyPr>
          <a:lstStyle/>
          <a:p>
            <a:r>
              <a:rPr lang="ru-RU" sz="2000" dirty="0"/>
              <a:t>ПИЩЕВАЯ ПРОДУКЦИЯ ВЫПУСКАЕТСЯ В ОБРАЩЕНИЕ НА РЫНКЕ ПРИ ЕЕ СООТВЕТСТВИИ НАСТОЯЩЕМУ ТЕХНИЧЕСКОМУ РЕГЛАМЕНТУ, А ТАКЖЕ ИНЫМ ТЕХНИЧЕСКИМ РЕГЛАМЕНТАМ ТАМОЖЕННОГО СОЮЗА, ДЕЙСТВИЕ КОТОРЫХ НА НЕЕ РАСПРОСТРАНЯЕТСЯ. </a:t>
            </a:r>
          </a:p>
          <a:p>
            <a:r>
              <a:rPr lang="ru-RU" sz="2000" dirty="0"/>
              <a:t>ПИЩЕВАЯ ПРОДУКЦИЯ, СООТВЕТСТВУЮЩАЯ ТРЕБОВАНИЯМ НАСТОЯЩЕГО ТЕХНИЧЕСКОГО РЕГЛАМЕНТА, ИНЫХ ТЕХНИЧЕСКИХ РЕГЛАМЕНТОВ ТАМОЖЕННОГО СОЮЗА, ДЕЙСТВИЕ КОТОРЫХ НА НЕЕ РАСПРОСТРАНЯЕТСЯ, И ПРОШЕДШАЯ ОЦЕНКУ (ПОДТВЕРЖДЕНИЕ) СООТВЕТСТВИЯ, МАРКИРУЕТСЯ ЕДИНЫМ ЗНАКОМ ОБРАЩЕНИЯ ПРОДУКЦИИ НА РЫНКЕ ГОСУДАРСТВ - ЧЛЕНОВ ТАМОЖЕННОГО СОЮЗА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5126F9-F90A-4E9C-AA79-4E29B654D0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239" y="2460595"/>
            <a:ext cx="6517913" cy="32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22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295F5-5039-486D-9159-DFE77AA30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197"/>
            <a:ext cx="10515600" cy="1535491"/>
          </a:xfrm>
        </p:spPr>
        <p:txBody>
          <a:bodyPr>
            <a:noAutofit/>
          </a:bodyPr>
          <a:lstStyle/>
          <a:p>
            <a:r>
              <a:rPr lang="ru-RU" sz="3600" dirty="0"/>
              <a:t>ТЕХНИЧЕСКИЙ РЕГЛАМЕНТ ТАМОЖЕННОГО СОЮЗА ТР ТС 021/2011 "О БЕЗОПАСНОСТИ ПИЩЕВОЙ ПРОДУКЦИИ"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7556D2-4665-4212-8E9F-C8642E7DE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28" y="1858775"/>
            <a:ext cx="11266415" cy="5012115"/>
          </a:xfrm>
        </p:spPr>
        <p:txBody>
          <a:bodyPr>
            <a:normAutofit/>
          </a:bodyPr>
          <a:lstStyle/>
          <a:p>
            <a:r>
              <a:rPr lang="ru-RU" sz="2400" dirty="0"/>
              <a:t>ОЦЕНКА (ПОДТВЕРЖДЕНИЕ) СООТВЕТСТВИЯ ПИЩЕВОЙ ПРОДУКЦИИ, ЗА ИСКЛЮЧЕНИЕМ ПИЩЕВОЙ ПРОДУКЦИИ НЕПРОМЫШЛЕННОГО ИЗГОТОВЛЕНИЯ И ПИЩЕВОЙ ПРОДУКЦИИ ПРЕДПРИЯТИЙ ПИТАНИЯ (ОБЩЕСТВЕННОГО ПИТАНИЯ), ПРЕДНАЗНАЧЕННОЙ ДЛЯ РЕАЛИЗАЦИИ ПРИ ОКАЗАНИИ УСЛУГ, ТРЕБОВАНИЯМ НАСТОЯЩЕГО ТЕХНИЧЕСКОГО РЕГЛАМЕНТА И (ИЛИ) ТЕХНИЧЕСКИХ РЕГЛАМЕНТОВ ТАМОЖЕННОГО СОЮЗА НА ОТДЕЛЬНЫЕ ВИДЫ ПИЩЕВОЙ ПРОДУКЦИИ ПРОВОДИТСЯ В ФОРМАХ: </a:t>
            </a:r>
          </a:p>
          <a:p>
            <a:r>
              <a:rPr lang="ru-RU" sz="2400" dirty="0"/>
              <a:t>1) ПОДТВЕРЖДЕНИЯ (ДЕКЛАРИРОВАНИЯ) СООТВЕТСТВИЯ ПИЩЕВОЙ ПРОДУКЦИИ; </a:t>
            </a:r>
          </a:p>
          <a:p>
            <a:r>
              <a:rPr lang="ru-RU" sz="2400" dirty="0"/>
              <a:t>2) ГОСУДАРСТВЕННОЙ РЕГИСТРАЦИИ СПЕЦИАЛИЗИРОВАННОЙ ПИЩЕВОЙ ПРОДУКЦИИ; </a:t>
            </a:r>
          </a:p>
          <a:p>
            <a:r>
              <a:rPr lang="ru-RU" sz="2400" dirty="0"/>
              <a:t>3) ГОСУДАРСТВЕННОЙ РЕГИСТРАЦИИ ПИЩЕВОЙ ПРОДУКЦИИ НОВОГО ВИДА; </a:t>
            </a:r>
          </a:p>
          <a:p>
            <a:r>
              <a:rPr lang="ru-RU" sz="2400" dirty="0"/>
              <a:t>4) ВЕТЕРИНАРНО-САНИТАРНОЙ ЭКСПЕРТИЗЫ. </a:t>
            </a:r>
          </a:p>
        </p:txBody>
      </p:sp>
    </p:spTree>
    <p:extLst>
      <p:ext uri="{BB962C8B-B14F-4D97-AF65-F5344CB8AC3E}">
        <p14:creationId xmlns:p14="http://schemas.microsoft.com/office/powerpoint/2010/main" val="107943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44A27-6B31-4D33-A0C4-B6CE93298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Каким образом сертифицируют продукты животного происхождения?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BCD3EC-1338-4410-82C0-FE84CF71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976" y="2094073"/>
            <a:ext cx="10515600" cy="4351338"/>
          </a:xfrm>
        </p:spPr>
        <p:txBody>
          <a:bodyPr/>
          <a:lstStyle/>
          <a:p>
            <a:r>
              <a:rPr lang="ru-RU" dirty="0"/>
              <a:t>Сертификация пищевой продукции животного происхождения проводится исключительно на добровольной основе – по инициативе изготовителя либо импортера. По итогам данной процедуры оформляется сертификат максимум на 3 года. Документ нужен для эффективного продвижения товаров на рынке, сотрудничества с крупными промышленными и торговыми компаниями.</a:t>
            </a:r>
          </a:p>
        </p:txBody>
      </p:sp>
    </p:spTree>
    <p:extLst>
      <p:ext uri="{BB962C8B-B14F-4D97-AF65-F5344CB8AC3E}">
        <p14:creationId xmlns:p14="http://schemas.microsoft.com/office/powerpoint/2010/main" val="2938766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311DE-6F4C-4F47-BA31-E25028DE9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Каким образом сертифицируют продукты животного происхождения?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A3267D-50B7-4BCA-B8E9-BEFB0CA5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ru-RU" dirty="0"/>
              <a:t>Оценка качества указанных товаров состоит из следующих стадий:</a:t>
            </a:r>
          </a:p>
          <a:p>
            <a:r>
              <a:rPr lang="ru-RU" dirty="0"/>
              <a:t>подачи заявления в сертификационный центр и уточнения деталей процедуры;</a:t>
            </a:r>
          </a:p>
          <a:p>
            <a:r>
              <a:rPr lang="ru-RU" dirty="0"/>
              <a:t>предоставления необходимого пакета документации и образцов;</a:t>
            </a:r>
          </a:p>
          <a:p>
            <a:r>
              <a:rPr lang="ru-RU" dirty="0"/>
              <a:t>выполнения испытаний в лабораторных условиях с последующим формированием протоколов;</a:t>
            </a:r>
          </a:p>
          <a:p>
            <a:r>
              <a:rPr lang="ru-RU" dirty="0"/>
              <a:t>оформления сертификата  и его регистрации в реестре;</a:t>
            </a:r>
          </a:p>
          <a:p>
            <a:r>
              <a:rPr lang="ru-RU" dirty="0"/>
              <a:t>выдачи документа заказчику.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1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D90F9-CF7D-41C7-9689-5F3E4239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Что потребуется для оформления декларации и сертификата?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DABA2C-DAE2-478F-A86F-0A22C3A35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6686"/>
            <a:ext cx="10193323" cy="4351338"/>
          </a:xfrm>
        </p:spPr>
        <p:txBody>
          <a:bodyPr/>
          <a:lstStyle/>
          <a:p>
            <a:r>
              <a:rPr lang="ru-RU" dirty="0"/>
              <a:t>Сертификация продуктов животного происхождения осуществляется при условии предоставления заявителем:</a:t>
            </a:r>
          </a:p>
          <a:p>
            <a:r>
              <a:rPr lang="ru-RU" dirty="0"/>
              <a:t>заполненной заявки;</a:t>
            </a:r>
          </a:p>
          <a:p>
            <a:r>
              <a:rPr lang="ru-RU" dirty="0"/>
              <a:t>техдокументации, содержащей требования к товарам – ГОСТы или ТУ;</a:t>
            </a:r>
          </a:p>
          <a:p>
            <a:r>
              <a:rPr lang="ru-RU" dirty="0"/>
              <a:t>полной информации о продукте – состоит из наименования, перечня ингредиентов, пищевой и энергетической ценности, кода ТН ВЭД и ОКПД 2;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7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96E1D4-D635-41E2-B590-F4A0C5AE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потребуется для оформления декларации и сертификата?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C95CA-6991-4C34-B69E-94BC79BD0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ru-RU" dirty="0"/>
              <a:t>копии внешнеторгового договора с имеющейся в наличии товаросопроводительной документацией – на импорт;</a:t>
            </a:r>
          </a:p>
          <a:p>
            <a:r>
              <a:rPr lang="ru-RU" dirty="0"/>
              <a:t>протоколов с итогами лабораторных тестов – при наличии;</a:t>
            </a:r>
          </a:p>
          <a:p>
            <a:r>
              <a:rPr lang="ru-RU" dirty="0"/>
              <a:t>заключений экспертиз, сертификатов ИСО (ХАССП) и иного;</a:t>
            </a:r>
          </a:p>
          <a:p>
            <a:r>
              <a:rPr lang="ru-RU" dirty="0"/>
              <a:t>копий свидетельства ИНН и ОГРН;</a:t>
            </a:r>
          </a:p>
          <a:p>
            <a:r>
              <a:rPr lang="ru-RU" dirty="0"/>
              <a:t>сведений о заявителе.</a:t>
            </a:r>
          </a:p>
          <a:p>
            <a:r>
              <a:rPr lang="ru-RU" dirty="0"/>
              <a:t>Также для регистрации декларации в реестре ФСА необходим доступ к личному кабинету и усиленная ЭЦП.</a:t>
            </a:r>
          </a:p>
        </p:txBody>
      </p:sp>
    </p:spTree>
    <p:extLst>
      <p:ext uri="{BB962C8B-B14F-4D97-AF65-F5344CB8AC3E}">
        <p14:creationId xmlns:p14="http://schemas.microsoft.com/office/powerpoint/2010/main" val="3916613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1468</Words>
  <Application>Microsoft Office PowerPoint</Application>
  <PresentationFormat>Широкоэкранный</PresentationFormat>
  <Paragraphs>86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Порядок и формы добровольной оценки соответствия продукции животного происхождения</vt:lpstr>
      <vt:lpstr>Презентация PowerPoint</vt:lpstr>
      <vt:lpstr>ДОБРОВОЛЬНОЕ ПОДТВЕРЖДЕНИЕ СООТВЕТСТВИЯ</vt:lpstr>
      <vt:lpstr>ТЕХНИЧЕСКИЙ РЕГЛАМЕНТ ТАМОЖЕННОГО СОЮЗА ТР ТС 021/2011 "О БЕЗОПАСНОСТИ ПИЩЕВОЙ ПРОДУКЦИИ" </vt:lpstr>
      <vt:lpstr>ТЕХНИЧЕСКИЙ РЕГЛАМЕНТ ТАМОЖЕННОГО СОЮЗА ТР ТС 021/2011 "О БЕЗОПАСНОСТИ ПИЩЕВОЙ ПРОДУКЦИИ"</vt:lpstr>
      <vt:lpstr>Каким образом сертифицируют продукты животного происхождения? </vt:lpstr>
      <vt:lpstr>Каким образом сертифицируют продукты животного происхождения?</vt:lpstr>
      <vt:lpstr>Что потребуется для оформления декларации и сертификата?</vt:lpstr>
      <vt:lpstr>Что потребуется для оформления декларации и сертификата?</vt:lpstr>
      <vt:lpstr>ДЕКЛАРАЦИЯ О СООТВЕТСТВИИ</vt:lpstr>
      <vt:lpstr>ДЕКЛАРАЦИЯ О СООТВЕТСТВИИ</vt:lpstr>
      <vt:lpstr>ДЕКЛАРАЦИЯ О СООТВЕТСТВИИ</vt:lpstr>
      <vt:lpstr>ДЕКЛАРАЦИЯ О СООТВЕТСТВИИ</vt:lpstr>
      <vt:lpstr>ГОСУДАРСТВЕННАЯ РЕГИСТРАЦИЯ СПЕЦИАЛИЗИРОВАННОЙ ПИЩЕВОЙ ПРОДУКЦИИ</vt:lpstr>
      <vt:lpstr>ГОСУДАРСТВЕННАЯ РЕГИСТРАЦИЯ СПЕЦИАЛИЗИРОВАННОЙ ПИЩЕВОЙ ПРОДУКЦИИ</vt:lpstr>
      <vt:lpstr>ГОСУДАРСТВЕННАЯ РЕГИСТРАЦИЯ СПЕЦИАЛИЗИРОВАННОЙ ПИЩЕВОЙ ПРОДУКЦИИ</vt:lpstr>
      <vt:lpstr>ГОСУДАРСТВЕННАЯ РЕГИСТРАЦИЯ СПЕЦИАЛИЗИРОВАННОЙ ПИЩЕВОЙ ПРОДУКЦИИ</vt:lpstr>
      <vt:lpstr>ВЕТЕРИНАРНО-САНИТАРНАЯ ЭКСПЕРТИЗА</vt:lpstr>
      <vt:lpstr>ВЕТЕРИНАРНО-САНИТАРНАЯ ЭКСПЕРТИЗА</vt:lpstr>
      <vt:lpstr>ВЕТЕРИНАРНО-САНИТАРНАЯ ЭКСПЕРТИЗА</vt:lpstr>
      <vt:lpstr>Знак соответствия при добровольной сертификации</vt:lpstr>
      <vt:lpstr>Спасибо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и формы добровольной оценки соответствия продукции животного происхождения</dc:title>
  <dc:creator>student</dc:creator>
  <cp:lastModifiedBy>student</cp:lastModifiedBy>
  <cp:revision>7</cp:revision>
  <dcterms:created xsi:type="dcterms:W3CDTF">2024-04-11T07:41:39Z</dcterms:created>
  <dcterms:modified xsi:type="dcterms:W3CDTF">2024-04-11T08:20:32Z</dcterms:modified>
</cp:coreProperties>
</file>