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83" r:id="rId4"/>
    <p:sldId id="296" r:id="rId5"/>
    <p:sldId id="257" r:id="rId6"/>
    <p:sldId id="258" r:id="rId7"/>
    <p:sldId id="259" r:id="rId8"/>
    <p:sldId id="260" r:id="rId9"/>
    <p:sldId id="291" r:id="rId10"/>
    <p:sldId id="261" r:id="rId11"/>
    <p:sldId id="287" r:id="rId12"/>
    <p:sldId id="289" r:id="rId13"/>
    <p:sldId id="262" r:id="rId14"/>
    <p:sldId id="279" r:id="rId15"/>
    <p:sldId id="280" r:id="rId16"/>
    <p:sldId id="285" r:id="rId17"/>
    <p:sldId id="263" r:id="rId18"/>
    <p:sldId id="264" r:id="rId19"/>
    <p:sldId id="265" r:id="rId20"/>
    <p:sldId id="266" r:id="rId21"/>
    <p:sldId id="295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EA1B9-A702-B49B-C0F9-C9FA3E3A1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47B500-4502-7498-C9B5-2B55C6FC2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9520D6-A775-F552-DD56-341F2CAB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CEEEC-76AF-8FE7-F512-6B7C9B05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29A489-973E-30AC-7474-C5ED8D7B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32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9FFF7-15FA-799E-B6B7-D927956A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62B5DE-5F0D-FB81-8E63-0160C107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5FE48-0386-55E8-C7B3-CC9D5442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81BAC9-262F-138A-1D5D-A9AD754E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5889E-4426-A489-DB21-7DDC69FA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66717D-4EB6-E58D-9AC3-7AB43E2D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A7B2B8-FC11-17E0-EFBB-50BB99EE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46D846-DB12-9C2D-55D4-26B4978A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F7CBB-A2F8-7126-8EA0-73B63D58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05F96A-AFA6-8A32-07C6-722255CD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94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6B6E7-4F2E-1EEE-D5F2-BDDB1B44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907BEC-F52F-5F12-3B42-09B93506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E46F15-23C3-C03A-F5EF-212DF7C8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397954-FEF4-8693-528E-97F636F8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00B2CD-03B0-6D37-3822-52C61D0F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25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E7104-C66D-773F-E1F2-0D2EFD70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7F758A-8C10-E48C-E35F-BF2339C92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7CF94B-C60E-5631-94D3-F67A2E36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A482AB-8BE4-3F44-BCEA-DFBE6359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429306-44FE-B053-F1F8-EA8104F5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2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EAA9FA-8679-DE41-D249-747E4442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A40793-0702-1BD5-52D5-FAD5EEF9C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AAA68F-E527-2DF6-CC93-1EA5F58BB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3A2223-C3BF-4527-DCC9-B1FBC6A7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D7EE37-2DFA-BD5E-675D-0D191446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5FA5F3-BFEF-0F96-1A9F-03C7D29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85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B699C-6E29-D236-ABF6-55E9C402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630254-F2AA-6CC4-38DD-CF4B2A14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36BBAB-327F-87C1-069C-D2F282A57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BC119E-4167-2AA5-BF8C-4C8D34025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CC97B2-FE07-2B2D-BA1E-5AB8F9978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0AC4EED-F8E1-1A7B-F148-0AF8E06C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45BE63-E4F4-2DCE-2320-F0422AF8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7C2C15-3E4A-5404-0B9C-890C5D33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22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DDFEB-4A7B-E070-2957-558D3D38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F71757-49C2-60FD-91A0-7DD64D0D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21F227-E431-95F5-A2FE-47944003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44280B-C4C1-14F6-1BD1-E757F652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69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368EBE-7413-4EC9-F17C-30DA89B1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725DC7-A936-D8CB-2406-69035646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BC37DC-CCDB-03CF-1C52-B39AE6A3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1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90F79-ACB6-CE53-ED87-6FC6D395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F3FB1D-B358-C85A-BCDA-FD373A6B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ABA461-B9C7-178F-7F81-09387A134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FDF438-C52E-3A08-2720-98C2E2B5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516CC1-86F5-88B4-8122-803DDD90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C0255D-0057-6CA3-3126-4915A518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8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7FB1C-BE49-7273-2632-132D3C01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BFD3F6-83EB-A4B5-D69B-F5372C93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D6455B-018B-C957-CD30-A527D037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85BAE0-A746-A9AC-DD60-6F79A56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477961-83DC-4C3C-9D6A-5F3992BF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3A2C87-3D43-E269-6823-EBB99D08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82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B4B18-942A-4878-2F5B-C5D537BD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91E71C-8243-AC68-2D74-7F11818DF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31168B-D92D-BC4F-23A7-E8BA66A8E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3908-0A0C-47B5-BEA5-D016970D1482}" type="datetimeFigureOut">
              <a:rPr lang="ru-RU" smtClean="0"/>
              <a:pPr/>
              <a:t>01.01.2023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4316DC-00A5-8125-FDAE-A793FBE6A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B19C9D-68E7-41D7-7CBB-956F33C67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781C-8C5D-424E-BB9E-FFE9E8950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6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79C06-3370-CFF6-E235-9FF9A575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502508"/>
            <a:ext cx="11631826" cy="118624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Стены - вертикальные  конструктивные элементы здания, отделяющие помещения друг от друга и от внешней среды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5CE871-9225-12BE-8B46-4D8152A2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87" y="2265405"/>
            <a:ext cx="6656172" cy="3558745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Классификация: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 месторасположению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 статической работе (несущие, самонесущие, навесные)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 конструкции:</a:t>
            </a:r>
          </a:p>
          <a:p>
            <a:pPr algn="l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мелкоэлементные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 кирпича; керамических камней; мелких блоков;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крупноэлементные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 крупных панелей или блоков; монолитные в опалубке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2AEBCD-7006-34E6-6213-BA7CB32BA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194" y="2306595"/>
            <a:ext cx="3797643" cy="3731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481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78726F-5D7A-2ADB-429E-F67EBB36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1" y="365125"/>
            <a:ext cx="4934465" cy="5253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Облегченные кладки кирпичных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стен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– с трехрядными диафрагмами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–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колодцевая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– анкерная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кирпично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бетонная кладка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 – кладка с воздушной прослойкой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– легкий бетон или другой утеплитель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– диафрагма из трех рядов кладки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– стяжка из раствора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– колодец, заполненный утепляющим материалом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 – вертикальная диафрагма из тычковых кирпичей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 –наружная верста 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 – анкеры из тычков кирпича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 – внутренняя верста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9 – легкий бетон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10 – воздушный зазор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11 – перевязка тычками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542F347-4645-10FF-CE97-A3059AD8B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631" y="1128584"/>
            <a:ext cx="5461687" cy="497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594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ы стен в строительстве (78 фото) - красивые картинки и HD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476" y="395416"/>
            <a:ext cx="8171935" cy="578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584" y="1825625"/>
            <a:ext cx="767883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47E3B-AABE-F7AF-8CFE-4CE16D10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Вентилируемый фасад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1A19A91-4252-A107-A37C-7CCAAA23E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362" y="1507524"/>
            <a:ext cx="5379308" cy="4547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198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рпичная стена толщина по ГОСТу. Кирпичная клад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72494"/>
            <a:ext cx="4572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рпичная кладка наружных стен частных домо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848644"/>
            <a:ext cx="6391275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тепление стен между кирпичной кладко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086769"/>
            <a:ext cx="62865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4D593-548A-A179-041D-5EBE6A7A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4416" cy="412449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Устройство вентилируемого фасада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– фасадный кирпич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– вентилируемый зазор 40 мм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– ветрозащита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– теплоизоляция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– утепляемая стена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– внутренняя отделка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 – деталь крепления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04A8DE2-02E9-3AA3-DEE9-B9DC2A07A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934" y="518984"/>
            <a:ext cx="4975655" cy="5657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566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CC32E-8861-6C5C-B465-DABE9FB1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7670" cy="321009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Устройство вентилируемого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фасада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 – фасадный кирпич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– вентилируемый зазор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– теплоизоляция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– утепляемая стена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– внутренняя отделка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– деталь крепления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4ED89AA-8AB6-46CD-5196-42CA7C74A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329" y="1112108"/>
            <a:ext cx="4077729" cy="506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868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1E9AB-65BC-7A34-34A4-DDD9CC1E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23A347A-13E5-32F5-C51D-BB12D971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496" y="1013254"/>
            <a:ext cx="5269271" cy="5163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38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F04CE-56BD-7F01-2D30-40A28F5CB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084" y="303547"/>
            <a:ext cx="9144000" cy="7344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Каменной кладкой называется конструкция, которая состоит из кирпичей или блоков, уложенных в определенном порядке на строительном растворе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F76E51-7BBF-FC11-35CE-C369EF4DC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358" y="1243914"/>
            <a:ext cx="3220994" cy="24219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кирпичей и камней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кирпич сплошной;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кирпич пустотелый;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керамические камни;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легкобетонные камни с щелевидными пустотами;</a:t>
            </a:r>
          </a:p>
          <a:p>
            <a:pPr algn="l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легкобетонные камни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трехпустотные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18FF72-CFF4-1E68-7294-39EC3DABA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798" y="1227439"/>
            <a:ext cx="5329883" cy="458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79" y="3847070"/>
            <a:ext cx="4291913" cy="255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81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E91AA-3ABF-D84F-6D7E-A96FF820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30146" cy="31359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Устройство вентилируемого фасада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– облицовочная панель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– вентилируемый зазор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– ветрозащита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– теплоизоляция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– утепляемая стена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– внутренняя отделка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 – деталь крепления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31AB038-3046-0649-728B-3EF052959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216" y="395416"/>
            <a:ext cx="4176584" cy="5781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910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Невентилируемый фасад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ирпичная стена толщина по ГОСТу. Кирпичная клад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135" y="823784"/>
            <a:ext cx="5939481" cy="480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53325-032B-3E8D-1557-DB528085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Невентилируемый фасад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683E050-DA78-AF91-197C-46BAC8ED2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838" y="1924844"/>
            <a:ext cx="4053016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Кирпичная кладка с утеплителем внутри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493" y="1825625"/>
            <a:ext cx="460495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588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0B44C-D25F-BBE9-E651-F77560CD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6838" cy="3498421"/>
          </a:xfrm>
        </p:spPr>
        <p:txBody>
          <a:bodyPr>
            <a:normAutofit/>
          </a:bodyPr>
          <a:lstStyle/>
          <a:p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Устройство невентилируемого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фасада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окраска декоративным составом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– штукатурка, армированная стальной оцинкованной сеткой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– теплоизоляция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– утепляемая стена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– внутренняя отделка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– деталь крепления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7A51560-D256-F2D6-4113-F42CD8A43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615" y="659027"/>
            <a:ext cx="4324865" cy="55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4804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98D3-0270-917F-AA55-6070C30E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16395" cy="349018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Устройство невентилируемого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фасада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окраска декоративным составом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– цементно-клеевая штукатурка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стеклосетка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– теплоизоляция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ISOVER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– цементно-клеевая штукатурка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– утепляемая стена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– внутренняя отделка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– деталь крепления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28BC305-4C10-FDFE-6988-6A72BCAC2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745" y="568411"/>
            <a:ext cx="3682314" cy="560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309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98F19-11BC-95E3-DA8D-38ED290D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69259" cy="457757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Конструктивные схемы трехслойных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стен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из кирпичей;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из кирпичей и блоков;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из кирпичей с воздушным зазором;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из кирпичей и блоков с воздушным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зазором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кирпичная кладка из лицевого кирпича;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кладка дырчатого или полнотелого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кирпича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кладка из блоков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теплоизоляция;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металлические связи (анкера);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ветрозащита;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фасадная штукатурка;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штукатурка.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5048879-722E-22C3-1226-71068FDDE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341" y="815546"/>
            <a:ext cx="5346356" cy="560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1389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AA70-6EED-48AD-678F-36090BBA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25562" cy="61839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Конструктивные решения самонесущих стен по монолитным перекрытиям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- наружная стена из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ячеистобетонных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блоков с облицовкой кирпичом и воздушной прослойкой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монолитная железобетонная стена;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 монолитная железобетонная плита перекрытия;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3 - кладка из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ячеистобетонных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блоков;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4 - кирпичная кладка из лицевого кирпича;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5 - воздушная прослойка;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6 - затирка цементным раствором;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7 - цементно-песчаная штукатурка;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8 -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минераловатная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плита;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9 - минеральная вата;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10 - скоба из нержавеющей стали;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11 - анкер из нержавеющей стали;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12 - арматурная сетка наружного слоя; 13 - герметизирующая нетвердеющая мастика;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14 - упругая прокладка;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15 - наружная водоотталкивающая паропроницаемая штукатурка;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16 - керамическая плитка на клеевом цементном растворе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61CBCC9-1A19-FD2E-8FFE-F487C8E0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859" y="1825625"/>
            <a:ext cx="509922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746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DCA41-9AAA-2B0D-C26D-6C0E559E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0762" cy="586268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Конструктивные решения самонесущих стен по монолитным перекрытиям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 - наружная стена из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ячеистобетонных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блоков с облицовкой кирпичом и утеплителем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монолитная железобетонная стена;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 монолитная железобетонная плита перекрытия;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3 - кладка из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ячеистобетонных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блоков;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4 - кирпичная кладка из лицевого кирпича;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5 - воздушная прослойка;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6 - затирка цементным раствором;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7 - цементно-песчаная штукатурка;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8 -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минераловатная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плита;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9 - минеральная вата;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10 - скоба из нержавеющей стали;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11 - анкер из нержавеющей стали;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12 - арматурная сетка наружного слоя; 13 - герметизирующая нетвердеющая мастика;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14 - упругая прокладка;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15 - наружная водоотталкивающая паропроницаемая штукатурка;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16 - керамическая плитка на клеевом цементном растворе 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FE6FA31-2B8E-1920-C436-5231B8647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30" y="980303"/>
            <a:ext cx="5815913" cy="519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4921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812E1-B058-FD1E-0243-28EA5E50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95" y="365125"/>
            <a:ext cx="4407243" cy="338309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Стеновые блоки и камни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– мелкий ячеистый бетон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 – бетонный камень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– камень со щелевидными пустотами и его половинка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– природный камень правильной формы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FDF3BA3-5DEE-CA13-6A37-105E5B4E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795" y="345989"/>
            <a:ext cx="4654377" cy="519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7353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1BE19-3F1E-CA35-7EA1-7A025D79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9703" cy="389383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Кирпичные стены с утеплителем из монолитного 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полистиролбетона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малоэтажных зданий; б – зданий средней этажности; 1 – наружная штукатурка; 2 – наружная обшивка;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воздушная прослойка; 4 – наружный слой кладки; 5 – монолитный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полистиролбетон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стеклопластиковые стержневые связи или металлическая сетка; 7 – внутренний слой кладки;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внутренняя обшивка; 9 – внутренняя штукатурка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F3A1162-5C73-FB28-A1CD-2177F7544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212" y="2331308"/>
            <a:ext cx="2342507" cy="28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C2655E-18F6-A4B7-6E06-2E39AEFA6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02" y="2347784"/>
            <a:ext cx="2924433" cy="275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959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ы стен в строительстве (78 фото) - красивые картинки и HD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811" y="807308"/>
            <a:ext cx="7711177" cy="536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13886" cy="4322205"/>
          </a:xfrm>
        </p:spPr>
        <p:txBody>
          <a:bodyPr>
            <a:normAutofit/>
          </a:bodyPr>
          <a:lstStyle/>
          <a:p>
            <a:pPr indent="284480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Кирпичная слоистая 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кирпичная кладка;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пенополистирольный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утеплитель;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противопожарная рассечка из негорючего утеплителя;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гибкая связь из стали или стеклопластика;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железобетонная связевая рамка; 6 – железобетонная перемычка;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железобетонная плита перекрытия;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оконный блок; 9 – оконные откосы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140AC50-97A4-74AD-C090-CC2E98EA8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914" y="889685"/>
            <a:ext cx="3517556" cy="479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4416" cy="4767048"/>
          </a:xfrm>
        </p:spPr>
        <p:txBody>
          <a:bodyPr>
            <a:normAutofit/>
          </a:bodyPr>
          <a:lstStyle/>
          <a:p>
            <a:pPr indent="284480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 с облицовочным самонесущим  слоем из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кирпича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несущий слой кладки;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плитный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утеплитель;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облицовочный слой кладки;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гибкая связь;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плита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перекрытия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4DF81AA-F763-1676-F0D2-CF3FB41AE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589" y="1112109"/>
            <a:ext cx="3451654" cy="42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26708" cy="4882378"/>
          </a:xfrm>
        </p:spPr>
        <p:txBody>
          <a:bodyPr>
            <a:normAutofit fontScale="90000"/>
          </a:bodyPr>
          <a:lstStyle/>
          <a:p>
            <a:pPr indent="284480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Кирпичная стена с наружной оштукатуренной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теплоизоляцией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фрагмент стены в зоне перекрытия; б – примыкание к цоколю;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примыкание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балконной плите;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кирпичная кладка;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утеплитель;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паропроницаемая штукатурка;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дюбель;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плита перекрытия;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6–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балконная плита;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фундамент;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гидроизоляция;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керамическая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плитка или штукатурка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12E8752-7294-B58A-C018-E5DAC8E6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654" y="411892"/>
            <a:ext cx="3674076" cy="522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9530" cy="4709383"/>
          </a:xfrm>
        </p:spPr>
        <p:txBody>
          <a:bodyPr>
            <a:normAutofit fontScale="90000"/>
          </a:bodyPr>
          <a:lstStyle/>
          <a:p>
            <a:pPr indent="284480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Кирпичная вентилируемая стена с навесной фасадной облицовкой: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вертикальное сечение;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горизонтальное сечение у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оконного проёма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кладка;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утеплитель;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гидроветрозащита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ригель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подоблицовочной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конструкции;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вертикальный элемент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подоблицовочной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конструкции;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воздушная прослойка;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облицовочный камень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94827D5-9A52-EB23-B84F-CBF5AE6D0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776" y="634313"/>
            <a:ext cx="3732770" cy="407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85303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ячеистобетонных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блоков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714A3E3-DF49-0B82-C591-3DB42296E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31" y="1383956"/>
            <a:ext cx="2792626" cy="215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EEBE6831-DCE7-4B7B-ADAC-604AD1016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308" y="3253946"/>
            <a:ext cx="3204519" cy="34126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51872" y="634314"/>
            <a:ext cx="3031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Трёхслойная стена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внутренним утеплителем</a:t>
            </a: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ячеистобетонный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блок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утеплитель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лицевой кирпич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стеклопластиковый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анкер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плита перекрытия</a:t>
            </a:r>
            <a:endParaRPr lang="ru-RU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83823126-F8CD-395F-7026-46BFD06AF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968" y="3443417"/>
            <a:ext cx="3583459" cy="3229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331676" y="617838"/>
            <a:ext cx="4226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Трёхслойная стена с пенополистирольным</a:t>
            </a:r>
            <a:b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утеплителем</a:t>
            </a: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ea typeface="TimesNewRoman"/>
                <a:cs typeface="Times New Roman" pitchFamily="18" charset="0"/>
              </a:rPr>
              <a:t>ячеистобетонный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 блок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утеплитель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лицевой модульный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кирпич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обыкновенный кирпич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декоративная штукатурка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– </a:t>
            </a:r>
            <a:r>
              <a:rPr lang="ru-RU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гидроизоляционный сливной фартук из </a:t>
            </a:r>
            <a:r>
              <a:rPr lang="ru-RU" dirty="0" err="1" smtClean="0">
                <a:latin typeface="Times New Roman" pitchFamily="18" charset="0"/>
                <a:ea typeface="TimesNewRoman"/>
                <a:cs typeface="Times New Roman" pitchFamily="18" charset="0"/>
              </a:rPr>
              <a:t>бикроэласта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2" y="365125"/>
            <a:ext cx="3402227" cy="45528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Вентилируемая стена с облицовкой кирпичом</a:t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(горизонтальное сечение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– </a:t>
            </a:r>
            <a:r>
              <a:rPr lang="ru-RU" sz="1800" dirty="0" err="1" smtClean="0">
                <a:latin typeface="Times New Roman" pitchFamily="18" charset="0"/>
                <a:ea typeface="TimesNewRoman"/>
                <a:cs typeface="Times New Roman" pitchFamily="18" charset="0"/>
              </a:rPr>
              <a:t>ячеистобетонный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 блок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гидроизоляционная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прокладка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плита утеплителя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то же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с </a:t>
            </a:r>
            <a:r>
              <a:rPr lang="ru-RU" sz="1800" dirty="0" err="1" smtClean="0">
                <a:latin typeface="Times New Roman" pitchFamily="18" charset="0"/>
                <a:ea typeface="TimesNewRoman"/>
                <a:cs typeface="Times New Roman" pitchFamily="18" charset="0"/>
              </a:rPr>
              <a:t>гидроветрозащитной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плёнкой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деревянный брус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кирпичная облицовка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 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воздушный зазор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 </a:t>
            </a:r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TimesNewRoman"/>
                <a:cs typeface="Times New Roman" pitchFamily="18" charset="0"/>
              </a:rPr>
              <a:t>металлическая связь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620F090-85D5-E36F-BDF0-D33F34BA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524" y="1202724"/>
            <a:ext cx="4646141" cy="383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2759675" cy="17684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полистиролбетонных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блоков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с плоскими гранями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б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с соединением типа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паз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гребень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NewRoman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</a:rPr>
              <a:t>г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</a:rPr>
              <a:t>лабиринтным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</a:rPr>
              <a:t>соединением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70B166-A46D-EEC2-90F2-5CBFDBC70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79" y="2166552"/>
            <a:ext cx="2010032" cy="144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9CE5B2-9AB6-11AC-2225-06A1133C3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28" y="4011828"/>
            <a:ext cx="2158314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ADCB11-9948-1D79-E8AB-5C10DC83E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5849" y="1087395"/>
            <a:ext cx="2570205" cy="459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39763" y="378943"/>
            <a:ext cx="45967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Наружные стены из </a:t>
            </a:r>
            <a:r>
              <a:rPr lang="ru-RU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полистиролбетонных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блоков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– с наружной штукатуркой;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с облицовкой кирпичом;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облицовка с воздушной прослойкой;</a:t>
            </a:r>
            <a:b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– основной блок;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доборный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блок;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декоративно-защитная штукатурка;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плита перекрытия из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лёгкого бетона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полистиролбетонная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армированная перемычка;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внутренняя облицовка;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лицевой кирпич;</a:t>
            </a:r>
            <a:b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 – стеклопластиковый стержень;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ветрогидрозащитная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пленка;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воздушный зазор;</a:t>
            </a:r>
            <a:b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11 – панель (лист) наружной облицовки; 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внутренняя отделка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CC702FDD-8483-D1F2-8A81-1E9BF1C6F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935" y="1021492"/>
            <a:ext cx="2924434" cy="498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Кладка наружной стены из блоков с </a:t>
            </a:r>
            <a:r>
              <a:rPr lang="ru-RU" sz="1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термовкладышами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блок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опалубка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термовкладыш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заливочный утеплитель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шпонка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связевая стальная скобка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паз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16DD370-4321-7887-FAF3-7D06B1871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019" y="2088974"/>
            <a:ext cx="4305961" cy="382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Перемычки из стальных уголков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опирание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облицовочной кладки на полку уголка;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навешивание нижнего ряда кирпичей на уголок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2B0612F-CDA5-AF65-07FF-F423E7BCE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759" y="2636774"/>
            <a:ext cx="4146481" cy="272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184"/>
            <a:ext cx="10515600" cy="280086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Цоколи каменных стен: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выступающий, с облицовкой естественным камнем;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 облицовкой плитами;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западающий из специального блока;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западающий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бетономонолитный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камень;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плита;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цокольный блок;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ленточный фундамент;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перекрытие;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гидроизоляция;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отмостка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11FEC82-C753-EE77-D6AD-86D6F8EB2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84" y="2932671"/>
            <a:ext cx="4497859" cy="371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65E2FD-B976-04D8-7575-509870B75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146" y="3122141"/>
            <a:ext cx="3855308" cy="332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32438" cy="35643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толщины кирпичной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кладки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тычок;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ложок;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постель;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горизонтальный шов;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– вертикальный шов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CD5C315-369A-7ED2-3DC6-E040725B7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952" y="906162"/>
            <a:ext cx="4226010" cy="419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Карнизы каменных стен: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 б – выполняемые напуском рядов кладки из обычного или профильного кирпича;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в, г – из сборных железобетонных плит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9D9DBE6-9142-7D31-1A8A-58C74488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349" y="1853514"/>
            <a:ext cx="7575301" cy="33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Деформационные швы в стенах из кирпича: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при одиночной поперечной стене;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 спаренных поперечных стенах;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– поперечная стена;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продольная наружная стена;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прокладка с утеплителем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EA71B4A-5ACF-22D6-E51E-5B5FB4BF0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3149" y="2108886"/>
            <a:ext cx="4385701" cy="3072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координационных осей в плане зданий с несущими стенами: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непрерывная система с совмещением координационных осей с осями несущих стен;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– прерывная система с парными координационными осями и вставками между ними;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– прерывная система при парных координационных осях, проходящих в пределах толщины стен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8E3FFF-6809-CF1E-647B-B89376C3D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4099"/>
            <a:ext cx="10515600" cy="181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Привязка стен к координационным осям: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внутренних несущих стен;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– наружных несущих стен;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наружных самонесущих и навесных стен;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пример привязки наружных стен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28341FE-A547-06AD-BD8D-58E55C728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82" y="3061840"/>
            <a:ext cx="5577016" cy="22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3E54D9-9DF1-73B5-2D4F-9A6E1D8EC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816" y="2858294"/>
            <a:ext cx="4242487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B7CB1CD-B988-EA7B-7F7B-683C324A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967" y="551935"/>
            <a:ext cx="4094205" cy="56250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656E8BB-23F6-BDD0-460F-06EE4B91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5663" cy="545902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Принципиальные схемы основных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конструктивных решений утеплённых наружных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стен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– внутренний конструкционный слой;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– наружный конструкционный слой;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– утеплитель;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воздушный зазор (прослойка);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– защитно-декоративный слой (штукатурка, облицовка);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– защитно-декоративный навесной экран-облицовка;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 – пароизоляция;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 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гидроветрозащита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 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гибкая связь;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 – гибкая связь с фиксатором;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11 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жёсткая связь;</a:t>
            </a:r>
            <a:b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 – дюбель;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13 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6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подоблицовочная</a:t>
            </a:r>
            <a:r>
              <a:rPr lang="ru-RU" sz="16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конструкция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0E9BE-EDE5-91CF-B632-B8AF906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09086" cy="245221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Элементы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кладки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– ряды, образующие наружную (лицевую ) версту;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– вертикальные продольные швы;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– вертикальный поперечный шов;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– горизонтальный шов;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 – ряды, образующие внутреннюю версту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C688FEE-CDF8-BC5B-0CB0-1E04A95DC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812" y="1458097"/>
            <a:ext cx="5123934" cy="436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748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846D5-9062-7683-A098-93E62AF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8" y="576649"/>
            <a:ext cx="4475205" cy="409420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перевязки кирпичной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кладки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цепная (однорядная)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многорядная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тычок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ложок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ряд наружной версты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забудка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ряд наружной версты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5519DCC-4DB8-2F9C-9752-BFFBC87D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849" y="2105246"/>
            <a:ext cx="4967416" cy="351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212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FE957-7A93-9A63-E2CA-B2319C05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6178" cy="212270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Обработка швов в кирпичной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кладке</a:t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– валиком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 – желобком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–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вподрез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 –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впустошовку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CB161FA-EDE6-F475-1D08-E926B81D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005" y="2222206"/>
            <a:ext cx="5618206" cy="2646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002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F6035-D253-EDB8-A5CD-92A6FB61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Продольное армирование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D0F0077-7A26-06CB-EC0E-2B11B997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809" y="2182246"/>
            <a:ext cx="3552381" cy="363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115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олщина стены из кирпича по госту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124" y="362465"/>
            <a:ext cx="6879768" cy="581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279</Words>
  <Application>Microsoft Office PowerPoint</Application>
  <PresentationFormat>Произвольный</PresentationFormat>
  <Paragraphs>72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Стены - вертикальные  конструктивные элементы здания, отделяющие помещения друг от друга и от внешней среды </vt:lpstr>
      <vt:lpstr>Каменной кладкой называется конструкция, которая состоит из кирпичей или блоков, уложенных в определенном порядке на строительном растворе </vt:lpstr>
      <vt:lpstr>Слайд 3</vt:lpstr>
      <vt:lpstr>Формирование толщины кирпичной кладки  1 – тычок;  2 – ложок;  3 – постель; 4 – горизонтальный шов; 5 – вертикальный шов</vt:lpstr>
      <vt:lpstr>Элементы кладки  1 – ряды, образующие наружную (лицевую ) версту; 2 – вертикальные продольные швы; 3 – вертикальный поперечный шов; 4 – горизонтальный шов; 5 – ряды, образующие внутреннюю версту</vt:lpstr>
      <vt:lpstr>Система перевязки кирпичной кладки  а) цепная (однорядная) б) многорядная 1 – тычок 2 – ложок 3 – ряд наружной версты 4 – забудка 5 – ряд наружной версты </vt:lpstr>
      <vt:lpstr>Обработка швов в кирпичной кладке  а – валиком б – желобком в – вподрез г – впустошовку</vt:lpstr>
      <vt:lpstr>Продольное армирование</vt:lpstr>
      <vt:lpstr>Слайд 9</vt:lpstr>
      <vt:lpstr>Облегченные кладки кирпичных стен  а – с трехрядными диафрагмами б – колодцевая в – анкерная кирпично – бетонная кладка г – кладка с воздушной прослойкой 1 – легкий бетон или другой утеплитель 2 – диафрагма из трех рядов кладки 3 – стяжка из раствора 4 – колодец, заполненный утепляющим материалом 5 – вертикальная диафрагма из тычковых кирпичей 6 –наружная верста  7 – анкеры из тычков кирпича 8 – внутренняя верста 9 – легкий бетон 10 – воздушный зазор 11 – перевязка тычками   </vt:lpstr>
      <vt:lpstr>Слайд 11</vt:lpstr>
      <vt:lpstr>Слайд 12</vt:lpstr>
      <vt:lpstr>Вентилируемый фасад</vt:lpstr>
      <vt:lpstr>Слайд 14</vt:lpstr>
      <vt:lpstr>Слайд 15</vt:lpstr>
      <vt:lpstr>Слайд 16</vt:lpstr>
      <vt:lpstr>Устройство вентилируемого фасада  1 – фасадный кирпич 2 – вентилируемый зазор 40 мм 3 – ветрозащита ISOVER  4 – теплоизоляция ISOVER 5 – утепляемая стена 6 – внутренняя отделка 7 – деталь крепления </vt:lpstr>
      <vt:lpstr>Устройство вентилируемого фасада   1 – фасадный кирпич 2 – вентилируемый зазор  3 – теплоизоляция ISOVER 4 – утепляемая стена 5 – внутренняя отделка 6 – деталь крепления  </vt:lpstr>
      <vt:lpstr>Слайд 19</vt:lpstr>
      <vt:lpstr>Устройство вентилируемого фасада 1 – облицовочная панель 2 – вентилируемый зазор  3 – ветрозащита ISOVER  4 – теплоизоляция ISOVER 5 – утепляемая стена 6 – внутренняя отделка 7 – деталь крепления </vt:lpstr>
      <vt:lpstr>Невентилируемый фасад</vt:lpstr>
      <vt:lpstr>Невентилируемый фасад</vt:lpstr>
      <vt:lpstr>Устройство невентилируемого фасада  1 – окраска декоративным составом 2 – штукатурка, армированная стальной оцинкованной сеткой  3 – теплоизоляция ISOVER 4 – утепляемая стена 5 – внутренняя отделка 6 – деталь крепления  </vt:lpstr>
      <vt:lpstr>Устройство невентилируемого фасада  1 – окраска декоративным составом 2 – цементно-клеевая штукатурка 3 – стеклосетка 4 – теплоизоляция ISOVER 5 – цементно-клеевая штукатурка  6 – утепляемая стена 5 – внутренняя отделка 6 – деталь крепления </vt:lpstr>
      <vt:lpstr>Конструктивные схемы трехслойных стен  а – из кирпичей;  б – из кирпичей и блоков;  в – из кирпичей с воздушным зазором;  г – из кирпичей и блоков с воздушным зазором 1 – кирпичная кладка из лицевого кирпича;  2 – кладка дырчатого или полнотелого кирпича 3 – кладка из блоков  4 – теплоизоляция;  5 – металлические связи (анкера);  6 – ветрозащита;  7 – фасадная штукатурка;  8 – штукатурка. </vt:lpstr>
      <vt:lpstr>Конструктивные решения самонесущих стен по монолитным перекрытиям  А - наружная стена из ячеистобетонных блоков с облицовкой кирпичом и воздушной прослойкой  1 - монолитная железобетонная стена;  2 - монолитная железобетонная плита перекрытия;  3 - кладка из ячеистобетонных блоков;  4 - кирпичная кладка из лицевого кирпича; 5 - воздушная прослойка;  6 - затирка цементным раствором;  7 - цементно-песчаная штукатурка;  8 - минераловатная плита;  9 - минеральная вата; 10 - скоба из нержавеющей стали; 11 - анкер из нержавеющей стали;  12 - арматурная сетка наружного слоя; 13 - герметизирующая нетвердеющая мастика;  14 - упругая прокладка;  15 - наружная водоотталкивающая паропроницаемая штукатурка;  16 - керамическая плитка на клеевом цементном растворе</vt:lpstr>
      <vt:lpstr>Конструктивные решения самонесущих стен по монолитным перекрытиям  Б - наружная стена из ячеистобетонных блоков с облицовкой кирпичом и утеплителем 1 - монолитная железобетонная стена;  2 - монолитная железобетонная плита перекрытия;  3 - кладка из ячеистобетонных блоков;  4 - кирпичная кладка из лицевого кирпича; 5 - воздушная прослойка;  6 - затирка цементным раствором;  7 - цементно-песчаная штукатурка;  8 - минераловатная плита;  9 - минеральная вата; 10 - скоба из нержавеющей стали; 11 - анкер из нержавеющей стали;  12 - арматурная сетка наружного слоя; 13 - герметизирующая нетвердеющая мастика;  14 - упругая прокладка;  15 - наружная водоотталкивающая паропроницаемая штукатурка;  16 - керамическая плитка на клеевом цементном растворе  </vt:lpstr>
      <vt:lpstr>Стеновые блоки и камни  а – мелкий ячеистый бетон б – бетонный камень в – камень со щелевидными пустотами и его половинка г – природный камень правильной формы </vt:lpstr>
      <vt:lpstr>Кирпичные стены с утеплителем из монолитного  полистиролбетона  а – малоэтажных зданий; б – зданий средней этажности; 1 – наружная штукатурка; 2 – наружная обшивка; 3 – воздушная прослойка; 4 – наружный слой кладки; 5 – монолитный полистиролбетон; 6 – стеклопластиковые стержневые связи или металлическая сетка; 7 – внутренний слой кладки; 8 – внутренняя обшивка; 9 – внутренняя штукатурка</vt:lpstr>
      <vt:lpstr>Кирпичная слоистая  стена  1 – кирпичная кладка;  2 – пенополистирольный утеплитель; 3 – противопожарная рассечка из негорючего утеплителя; 4 – гибкая связь из стали или стеклопластика; 5 – железобетонная связевая рамка; 6 – железобетонная перемычка;  7 – железобетонная плита перекрытия; 8 – оконный блок; 9 – оконные откосы</vt:lpstr>
      <vt:lpstr>Стена с облицовочным самонесущим  слоем из кирпича  1 – несущий слой кладки;  2 – плитный утеплитель;  3 – облицовочный слой кладки;  4 – гибкая связь;  5 – плита перекрытия </vt:lpstr>
      <vt:lpstr>Кирпичная стена с наружной оштукатуренной теплоизоляцией  а – фрагмент стены в зоне перекрытия; б – примыкание к цоколю;  в – примыкание к балконной плите;  1 – кирпичная кладка;  2 – утеплитель; 3 – паропроницаемая штукатурка;  4 – дюбель;  5 – плита перекрытия;  6– балконная плита;  7 – фундамент;  8 – гидроизоляция;  9 – керамическая плитка или штукатурка </vt:lpstr>
      <vt:lpstr>Кирпичная вентилируемая стена с навесной фасадной облицовкой: а – вертикальное сечение;  б – горизонтальное сечение у оконного проёма;  1 – кладка;  2 – утеплитель;  3 – гидроветрозащита; 4 – ригель подоблицовочной конструкции;  5 – вертикальный элемент подоблицовочной конструкции;  6 – воздушная прослойка;  7 – облицовочный камень </vt:lpstr>
      <vt:lpstr>Формы ячеистобетонных блоков </vt:lpstr>
      <vt:lpstr>Вентилируемая стена с облицовкой кирпичом (горизонтальное сечение)  1 – ячеистобетонный блок;  2 – гидроизоляционная прокладка;  3 – плита утеплителя;  4 – то же, с гидроветрозащитной плёнкой;  5 – деревянный брус;  6 – кирпичная облицовка; 7 – воздушный зазор;  8 – металлическая связь</vt:lpstr>
      <vt:lpstr>Виды полистиролбетонных блоков а – с плоскими гранями; б – с соединением типа «паз-гребень»; в, г – с «лабиринтным» соединением</vt:lpstr>
      <vt:lpstr>Кладка наружной стены из блоков с термовкладышами: 1 – блок-опалубка;  2 – термовкладыш (заливочный утеплитель); 3 – шпонка;  4 – связевая стальная скобка;  5 – паз</vt:lpstr>
      <vt:lpstr>Перемычки из стальных уголков а – опирание облицовочной кладки на полку уголка;  б – навешивание нижнего ряда кирпичей на уголок </vt:lpstr>
      <vt:lpstr>Цоколи каменных стен: а – выступающий, с облицовкой естественным камнем;  б – с облицовкой плитами;  в – западающий из специального блока;  г – западающий бетономонолитный;  1 – камень;  2 – плита;  3 – цокольный блок;  4 – ленточный фундамент;  5 – перекрытие;  6 – гидроизоляция;  7 – отмостка </vt:lpstr>
      <vt:lpstr>Карнизы каменных стен: а, б – выполняемые напуском рядов кладки из обычного или профильного кирпича; в, г – из сборных железобетонных плит</vt:lpstr>
      <vt:lpstr>Деформационные швы в стенах из кирпича: а – при одиночной поперечной стене;  б – при спаренных поперечных стенах; 1 – поперечная стена;  2 – продольная наружная стена;  3 – прокладка с утеплителем</vt:lpstr>
      <vt:lpstr>Расположение координационных осей в плане зданий с несущими стенами: а – непрерывная система с совмещением координационных осей с осями несущих стен; б – прерывная система с парными координационными осями и вставками между ними; в – прерывная система при парных координационных осях, проходящих в пределах толщины стен </vt:lpstr>
      <vt:lpstr>Привязка стен к координационным осям: а – внутренних несущих стен;  б, в – наружных несущих стен;  г – наружных самонесущих и навесных стен;  д – пример привязки наружных стен </vt:lpstr>
      <vt:lpstr>Принципиальные схемы основных конструктивных решений утеплённых наружных стен 1 – внутренний конструкционный слой; 2 – наружный конструкционный слой; 3 – утеплитель;  4 – воздушный зазор (прослойка); 5 – защитно-декоративный слой (штукатурка, облицовка); 6 – защитно-декоративный навесной экран-облицовка; 7 – пароизоляция;  8 – гидроветрозащита;  9 – гибкая связь; 10 – гибкая связь с фиксатором;  11 – жёсткая связь; 12 – дюбель;  13 – подоблицовочная конструкция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Станиславовна Борисова</dc:creator>
  <cp:lastModifiedBy>Admin</cp:lastModifiedBy>
  <cp:revision>28</cp:revision>
  <dcterms:created xsi:type="dcterms:W3CDTF">2022-12-13T13:00:33Z</dcterms:created>
  <dcterms:modified xsi:type="dcterms:W3CDTF">2023-01-01T14:00:03Z</dcterms:modified>
</cp:coreProperties>
</file>