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2A150B-AE30-4BFD-A268-E0C61922EF0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05169DFF-7D1D-44BB-8C67-06102B6BFD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4977C12-5E3A-430E-9240-C5403C705091}"/>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FFB7BEC2-2950-45C0-A8E6-80540833BCF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382EBFE-5BD6-4C8A-A057-370A1A37D5DB}"/>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163109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769C5A-C268-4EDF-870B-3C3CEB3F7FE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FEECF742-27B3-47EA-8341-2D34D90DF43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240EF90-310D-4940-9968-BEAFBFF4EFC8}"/>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BF8A79CB-1E9D-463D-B69D-AD0279129B9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90CE166-A84B-43AC-8898-7289EA7E8AA7}"/>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395683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5F56393-C05C-4FBD-B238-B2DC3DE3F4B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39EE384-AA1A-4856-9A7D-803A999F152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C93C786-9B1A-4EBD-BD77-349D40230996}"/>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71EEDA81-1CA7-44FB-A674-33F05CA3255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CCBFA7-7ADE-4D9C-B0C4-7F902EA0A595}"/>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332092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199F51-C827-463B-B4D3-BD07B7A7012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4B0579F-6083-40A4-81B4-BE3261C2CBF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19E1473-4E41-4600-836E-8D5AD56EF02E}"/>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1412B48D-BBA6-4AC5-A04C-4409E37791A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4E37CFA-07A0-40FC-BEC0-0DD81FFD6923}"/>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158208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5E4FF6-5498-440A-8E3B-890898CABF0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0A17D76E-953D-4C50-A216-C0B8F7430E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4171C23-1EBE-4D31-8410-12956D7E4897}"/>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4937F61B-8588-487E-B1B1-F95D8BDCEF4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5AAEF35-CA94-414E-9B95-DC964B94666D}"/>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298200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E61DD4-5F7D-44BE-875A-F12A61BD99E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730CB9B-3427-47C5-B30F-A037B773DEB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B0F4172-5C11-4CFA-8279-EA345710822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8E7384CC-453D-4E05-BA00-1241D0B7AFAC}"/>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6" name="Нижний колонтитул 5">
            <a:extLst>
              <a:ext uri="{FF2B5EF4-FFF2-40B4-BE49-F238E27FC236}">
                <a16:creationId xmlns:a16="http://schemas.microsoft.com/office/drawing/2014/main" id="{CBA2C414-F887-4582-9AE4-C202FD598D1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E0B92A8-F0B5-424A-A7C6-E4499249354A}"/>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350627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CEF67C1-1E34-4352-BBED-7425A045382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2E4D0BB-AF03-4AB2-A05B-D60260597D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BDFA28C-3A72-4046-9F75-63A63981E3F1}"/>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3523181-A06E-4A37-A934-A70E81DC7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C96902C-5268-4E21-8FE2-98664BC4D53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FB09A528-F8F3-4FA2-94E5-0638180D4654}"/>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8" name="Нижний колонтитул 7">
            <a:extLst>
              <a:ext uri="{FF2B5EF4-FFF2-40B4-BE49-F238E27FC236}">
                <a16:creationId xmlns:a16="http://schemas.microsoft.com/office/drawing/2014/main" id="{C04E7891-544D-4B04-9E16-1EB32FCB3ED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27418C66-2E7C-41D7-A2FC-71F1AD1FE086}"/>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94833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559E7A-636B-4108-BEB6-2614A3585E9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FB0B624-7700-49FC-9EA5-DA19654D7B3A}"/>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4" name="Нижний колонтитул 3">
            <a:extLst>
              <a:ext uri="{FF2B5EF4-FFF2-40B4-BE49-F238E27FC236}">
                <a16:creationId xmlns:a16="http://schemas.microsoft.com/office/drawing/2014/main" id="{B6076D98-9E8C-4D7A-81EA-36EBCA2B18B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48085CA-6A33-4C3F-8CB1-7FAA8020E215}"/>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395079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BFE04AE-45DA-4007-BD2D-E4A8EE2A60C6}"/>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3" name="Нижний колонтитул 2">
            <a:extLst>
              <a:ext uri="{FF2B5EF4-FFF2-40B4-BE49-F238E27FC236}">
                <a16:creationId xmlns:a16="http://schemas.microsoft.com/office/drawing/2014/main" id="{42662A1B-025D-4F7A-869E-14A655BA359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CEF7A148-29CE-49DD-A037-E16A41F27C26}"/>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20545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8BB19D-01D0-4B50-BB16-C6755D07C3E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6B747FF-16A5-458D-AFA7-6FAAC00120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7CAC3D97-897B-48E0-A8B0-D2B87ECE93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A410361-ACC6-4587-967E-8662CD6C8398}"/>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6" name="Нижний колонтитул 5">
            <a:extLst>
              <a:ext uri="{FF2B5EF4-FFF2-40B4-BE49-F238E27FC236}">
                <a16:creationId xmlns:a16="http://schemas.microsoft.com/office/drawing/2014/main" id="{2C0A26A3-61DA-4B4A-B773-92658629EA0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4F0DE07-0CFC-443B-8D48-CAE324E8D255}"/>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13401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6DBEA8-E17A-4C29-A0FD-7296E1C07E0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F93F3996-4901-47E4-91C4-2DBFE3A61A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0CF0543-BAE8-47D8-9CBF-50129DCA16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81BE9F3-75B5-4C26-AB9A-E4718C10EB79}"/>
              </a:ext>
            </a:extLst>
          </p:cNvPr>
          <p:cNvSpPr>
            <a:spLocks noGrp="1"/>
          </p:cNvSpPr>
          <p:nvPr>
            <p:ph type="dt" sz="half" idx="10"/>
          </p:nvPr>
        </p:nvSpPr>
        <p:spPr/>
        <p:txBody>
          <a:bodyPr/>
          <a:lstStyle/>
          <a:p>
            <a:fld id="{F0BF911E-283D-475B-9A48-0E104D3EADE2}" type="datetimeFigureOut">
              <a:rPr lang="ru-RU" smtClean="0"/>
              <a:t>07.05.2024</a:t>
            </a:fld>
            <a:endParaRPr lang="ru-RU"/>
          </a:p>
        </p:txBody>
      </p:sp>
      <p:sp>
        <p:nvSpPr>
          <p:cNvPr id="6" name="Нижний колонтитул 5">
            <a:extLst>
              <a:ext uri="{FF2B5EF4-FFF2-40B4-BE49-F238E27FC236}">
                <a16:creationId xmlns:a16="http://schemas.microsoft.com/office/drawing/2014/main" id="{680FBD1F-CFA4-4F1E-B8D8-7D5E7228200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5BC62DB-B25A-46FB-99A5-1B3C391C9584}"/>
              </a:ext>
            </a:extLst>
          </p:cNvPr>
          <p:cNvSpPr>
            <a:spLocks noGrp="1"/>
          </p:cNvSpPr>
          <p:nvPr>
            <p:ph type="sldNum" sz="quarter" idx="12"/>
          </p:nvPr>
        </p:nvSpPr>
        <p:spPr/>
        <p:txBody>
          <a:bodyPr/>
          <a:lstStyle/>
          <a:p>
            <a:fld id="{946E79DC-F395-4809-B787-A074320F4A92}" type="slidenum">
              <a:rPr lang="ru-RU" smtClean="0"/>
              <a:t>‹#›</a:t>
            </a:fld>
            <a:endParaRPr lang="ru-RU"/>
          </a:p>
        </p:txBody>
      </p:sp>
    </p:spTree>
    <p:extLst>
      <p:ext uri="{BB962C8B-B14F-4D97-AF65-F5344CB8AC3E}">
        <p14:creationId xmlns:p14="http://schemas.microsoft.com/office/powerpoint/2010/main" val="420653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F5E7CA-79B6-4A17-8C0A-40BFA1B0EB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575B471C-DE8C-4186-97CA-19F7DA8C52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8AD4C06-51CF-4F11-AD71-EB6BD933F5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F911E-283D-475B-9A48-0E104D3EADE2}" type="datetimeFigureOut">
              <a:rPr lang="ru-RU" smtClean="0"/>
              <a:t>07.05.2024</a:t>
            </a:fld>
            <a:endParaRPr lang="ru-RU"/>
          </a:p>
        </p:txBody>
      </p:sp>
      <p:sp>
        <p:nvSpPr>
          <p:cNvPr id="5" name="Нижний колонтитул 4">
            <a:extLst>
              <a:ext uri="{FF2B5EF4-FFF2-40B4-BE49-F238E27FC236}">
                <a16:creationId xmlns:a16="http://schemas.microsoft.com/office/drawing/2014/main" id="{8AD39235-5659-4062-8C3D-0643848007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B26229C2-85B8-4C09-89CD-CAB70B4BD6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E79DC-F395-4809-B787-A074320F4A92}" type="slidenum">
              <a:rPr lang="ru-RU" smtClean="0"/>
              <a:t>‹#›</a:t>
            </a:fld>
            <a:endParaRPr lang="ru-RU"/>
          </a:p>
        </p:txBody>
      </p:sp>
    </p:spTree>
    <p:extLst>
      <p:ext uri="{BB962C8B-B14F-4D97-AF65-F5344CB8AC3E}">
        <p14:creationId xmlns:p14="http://schemas.microsoft.com/office/powerpoint/2010/main" val="4030021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unisender.com/ru/glossary/chto-takoe-prototipirovanie-i-zachem-ono-nuzhn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3E2819-B56E-4D23-B165-0AC0787465C9}"/>
              </a:ext>
            </a:extLst>
          </p:cNvPr>
          <p:cNvSpPr>
            <a:spLocks noGrp="1"/>
          </p:cNvSpPr>
          <p:nvPr>
            <p:ph type="ctrTitle"/>
          </p:nvPr>
        </p:nvSpPr>
        <p:spPr>
          <a:xfrm>
            <a:off x="1465277" y="2235200"/>
            <a:ext cx="9144000" cy="2387600"/>
          </a:xfrm>
        </p:spPr>
        <p:txBody>
          <a:bodyPr>
            <a:normAutofit fontScale="90000"/>
          </a:bodyPr>
          <a:lstStyle/>
          <a:p>
            <a:r>
              <a:rPr lang="ru-RU" dirty="0"/>
              <a:t>Понятие жизненного цикла продукции. Характеристика видов деятельности в области качества</a:t>
            </a:r>
          </a:p>
        </p:txBody>
      </p:sp>
      <p:sp>
        <p:nvSpPr>
          <p:cNvPr id="3" name="Подзаголовок 2">
            <a:extLst>
              <a:ext uri="{FF2B5EF4-FFF2-40B4-BE49-F238E27FC236}">
                <a16:creationId xmlns:a16="http://schemas.microsoft.com/office/drawing/2014/main" id="{A88E148C-985E-471B-9F7C-0CB8385EFB29}"/>
              </a:ext>
            </a:extLst>
          </p:cNvPr>
          <p:cNvSpPr>
            <a:spLocks noGrp="1"/>
          </p:cNvSpPr>
          <p:nvPr>
            <p:ph type="subTitle" idx="1"/>
          </p:nvPr>
        </p:nvSpPr>
        <p:spPr>
          <a:xfrm>
            <a:off x="8419750" y="4907756"/>
            <a:ext cx="3772250" cy="1655762"/>
          </a:xfrm>
        </p:spPr>
        <p:txBody>
          <a:bodyPr/>
          <a:lstStyle/>
          <a:p>
            <a:r>
              <a:rPr lang="ru-RU" dirty="0"/>
              <a:t>Презентацию выполнила студентка 551 группы Кукина Валерия</a:t>
            </a:r>
          </a:p>
        </p:txBody>
      </p:sp>
    </p:spTree>
    <p:extLst>
      <p:ext uri="{BB962C8B-B14F-4D97-AF65-F5344CB8AC3E}">
        <p14:creationId xmlns:p14="http://schemas.microsoft.com/office/powerpoint/2010/main" val="3391273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3D2F22-36CF-4B44-90F9-BBEEC3B1D170}"/>
              </a:ext>
            </a:extLst>
          </p:cNvPr>
          <p:cNvSpPr>
            <a:spLocks noGrp="1"/>
          </p:cNvSpPr>
          <p:nvPr>
            <p:ph type="title"/>
          </p:nvPr>
        </p:nvSpPr>
        <p:spPr/>
        <p:txBody>
          <a:bodyPr/>
          <a:lstStyle/>
          <a:p>
            <a:pPr algn="ctr"/>
            <a:r>
              <a:rPr lang="ru-RU" b="1" dirty="0"/>
              <a:t>Разновидности жизненного цикла товара</a:t>
            </a:r>
            <a:endParaRPr lang="ru-RU" dirty="0"/>
          </a:p>
        </p:txBody>
      </p:sp>
      <p:sp>
        <p:nvSpPr>
          <p:cNvPr id="3" name="Объект 2">
            <a:extLst>
              <a:ext uri="{FF2B5EF4-FFF2-40B4-BE49-F238E27FC236}">
                <a16:creationId xmlns:a16="http://schemas.microsoft.com/office/drawing/2014/main" id="{AE24645C-E61D-4FF7-8D7A-F8D1A0B40E6F}"/>
              </a:ext>
            </a:extLst>
          </p:cNvPr>
          <p:cNvSpPr>
            <a:spLocks noGrp="1"/>
          </p:cNvSpPr>
          <p:nvPr>
            <p:ph idx="1"/>
          </p:nvPr>
        </p:nvSpPr>
        <p:spPr>
          <a:xfrm>
            <a:off x="838200" y="1610686"/>
            <a:ext cx="10515600" cy="5150841"/>
          </a:xfrm>
        </p:spPr>
        <p:txBody>
          <a:bodyPr/>
          <a:lstStyle/>
          <a:p>
            <a:r>
              <a:rPr lang="ru-RU" b="1" dirty="0"/>
              <a:t>Кривая роста-спада</a:t>
            </a:r>
          </a:p>
          <a:p>
            <a:r>
              <a:rPr lang="ru-RU" dirty="0"/>
              <a:t>Продажи товара быстро растут, достигают пика и также быстро снижаются. На определенном уровне спроса формируется плато. Массовый интерес прошел, но лояльные клиенты продолжают покупать продукт. </a:t>
            </a:r>
          </a:p>
          <a:p>
            <a:r>
              <a:rPr lang="ru-RU" b="1" dirty="0"/>
              <a:t>Кривая постоянного роста</a:t>
            </a:r>
          </a:p>
          <a:p>
            <a:r>
              <a:rPr lang="ru-RU" dirty="0"/>
              <a:t>Также называется кривая «Бум». После этапа роста продажи продолжают расти либо остаются стабильно высокими долгое время. Компании постоянно совершенствуют и обновляют продукт, вкладывают деньги в поддержание лояльности.</a:t>
            </a:r>
          </a:p>
          <a:p>
            <a:endParaRPr lang="ru-RU" dirty="0"/>
          </a:p>
        </p:txBody>
      </p:sp>
    </p:spTree>
    <p:extLst>
      <p:ext uri="{BB962C8B-B14F-4D97-AF65-F5344CB8AC3E}">
        <p14:creationId xmlns:p14="http://schemas.microsoft.com/office/powerpoint/2010/main" val="4113394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BE7E23-19B8-49DB-9F43-C52964A1041A}"/>
              </a:ext>
            </a:extLst>
          </p:cNvPr>
          <p:cNvSpPr>
            <a:spLocks noGrp="1"/>
          </p:cNvSpPr>
          <p:nvPr>
            <p:ph type="title"/>
          </p:nvPr>
        </p:nvSpPr>
        <p:spPr/>
        <p:txBody>
          <a:bodyPr/>
          <a:lstStyle/>
          <a:p>
            <a:pPr algn="ctr"/>
            <a:r>
              <a:rPr lang="ru-RU" b="1" dirty="0"/>
              <a:t>Разновидности жизненного цикла товара</a:t>
            </a:r>
            <a:endParaRPr lang="ru-RU" dirty="0"/>
          </a:p>
        </p:txBody>
      </p:sp>
      <p:sp>
        <p:nvSpPr>
          <p:cNvPr id="3" name="Объект 2">
            <a:extLst>
              <a:ext uri="{FF2B5EF4-FFF2-40B4-BE49-F238E27FC236}">
                <a16:creationId xmlns:a16="http://schemas.microsoft.com/office/drawing/2014/main" id="{7B586D9F-52E4-49E0-AD53-434F6C8801E2}"/>
              </a:ext>
            </a:extLst>
          </p:cNvPr>
          <p:cNvSpPr>
            <a:spLocks noGrp="1"/>
          </p:cNvSpPr>
          <p:nvPr>
            <p:ph idx="1"/>
          </p:nvPr>
        </p:nvSpPr>
        <p:spPr>
          <a:xfrm>
            <a:off x="838200" y="1825625"/>
            <a:ext cx="10515600" cy="4667250"/>
          </a:xfrm>
        </p:spPr>
        <p:txBody>
          <a:bodyPr/>
          <a:lstStyle/>
          <a:p>
            <a:r>
              <a:rPr lang="ru-RU" b="1" dirty="0"/>
              <a:t>Кривая новых подъемов</a:t>
            </a:r>
          </a:p>
          <a:p>
            <a:r>
              <a:rPr lang="ru-RU" dirty="0"/>
              <a:t>Из-за формы графика её называют «гребешковой» кривой. Особенность сценария в том, что спада не происходит. После роста продаж продукт выходит на этап зрелости, затем запускается новая волна роста. Это происходит благодаря тому, что производитель совершенствует продукт, добавляет функции, улучшает характеристики, привлекает новую аудиторию. </a:t>
            </a:r>
          </a:p>
          <a:p>
            <a:r>
              <a:rPr lang="ru-RU" dirty="0"/>
              <a:t>В отличие от кривой постоянного роста при этом сценарии объем продаж растет не постоянно, а проходит несколько пиков и с каждой волной закрепляется на новом уровне. </a:t>
            </a:r>
          </a:p>
          <a:p>
            <a:endParaRPr lang="ru-RU" dirty="0"/>
          </a:p>
        </p:txBody>
      </p:sp>
    </p:spTree>
    <p:extLst>
      <p:ext uri="{BB962C8B-B14F-4D97-AF65-F5344CB8AC3E}">
        <p14:creationId xmlns:p14="http://schemas.microsoft.com/office/powerpoint/2010/main" val="3802191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C421A6-88BE-4431-88B0-FABE987B3DC0}"/>
              </a:ext>
            </a:extLst>
          </p:cNvPr>
          <p:cNvSpPr>
            <a:spLocks noGrp="1"/>
          </p:cNvSpPr>
          <p:nvPr>
            <p:ph type="title"/>
          </p:nvPr>
        </p:nvSpPr>
        <p:spPr/>
        <p:txBody>
          <a:bodyPr/>
          <a:lstStyle/>
          <a:p>
            <a:pPr algn="ctr"/>
            <a:r>
              <a:rPr lang="ru-RU" b="1" dirty="0"/>
              <a:t>Разновидности жизненного цикла товара</a:t>
            </a:r>
            <a:endParaRPr lang="ru-RU" dirty="0"/>
          </a:p>
        </p:txBody>
      </p:sp>
      <p:sp>
        <p:nvSpPr>
          <p:cNvPr id="3" name="Объект 2">
            <a:extLst>
              <a:ext uri="{FF2B5EF4-FFF2-40B4-BE49-F238E27FC236}">
                <a16:creationId xmlns:a16="http://schemas.microsoft.com/office/drawing/2014/main" id="{494EFA29-233E-4113-9A3E-9E45A1CF3850}"/>
              </a:ext>
            </a:extLst>
          </p:cNvPr>
          <p:cNvSpPr>
            <a:spLocks noGrp="1"/>
          </p:cNvSpPr>
          <p:nvPr>
            <p:ph idx="1"/>
          </p:nvPr>
        </p:nvSpPr>
        <p:spPr>
          <a:xfrm>
            <a:off x="838200" y="1825625"/>
            <a:ext cx="10515600" cy="4801678"/>
          </a:xfrm>
        </p:spPr>
        <p:txBody>
          <a:bodyPr>
            <a:normAutofit fontScale="92500"/>
          </a:bodyPr>
          <a:lstStyle/>
          <a:p>
            <a:r>
              <a:rPr lang="ru-RU" b="1" dirty="0"/>
              <a:t>Кривая с повторным циклом</a:t>
            </a:r>
          </a:p>
          <a:p>
            <a:r>
              <a:rPr lang="ru-RU" dirty="0"/>
              <a:t>Продукт проходит этап спада, после чего показывает повторный рост. Кривая иногда называется «сезонной», так как характерна в основном для товаров с сезонным, волнообразным спросом. Также повторный рост может быть связан с модой на определенный товар. </a:t>
            </a:r>
          </a:p>
          <a:p>
            <a:r>
              <a:rPr lang="ru-RU" b="1" dirty="0"/>
              <a:t>Кривая провала</a:t>
            </a:r>
          </a:p>
          <a:p>
            <a:r>
              <a:rPr lang="ru-RU" dirty="0"/>
              <a:t>Товар не находит значительного спроса. После небольшого роста продаж начинается спад, продукт не успевает достигнуть стадии зрелости. Клиенты приобрели товар, но разочаровались в нем из-за низкого качества, неоправданных ожиданий, завышенной цены. Или просто продукт не нужен, не интересен или не нашел свою аудиторию. </a:t>
            </a:r>
          </a:p>
          <a:p>
            <a:endParaRPr lang="ru-RU" dirty="0"/>
          </a:p>
        </p:txBody>
      </p:sp>
    </p:spTree>
    <p:extLst>
      <p:ext uri="{BB962C8B-B14F-4D97-AF65-F5344CB8AC3E}">
        <p14:creationId xmlns:p14="http://schemas.microsoft.com/office/powerpoint/2010/main" val="3820101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86D479-3259-464A-99A1-ADB178F093EB}"/>
              </a:ext>
            </a:extLst>
          </p:cNvPr>
          <p:cNvSpPr>
            <a:spLocks noGrp="1"/>
          </p:cNvSpPr>
          <p:nvPr>
            <p:ph type="title"/>
          </p:nvPr>
        </p:nvSpPr>
        <p:spPr/>
        <p:txBody>
          <a:bodyPr/>
          <a:lstStyle/>
          <a:p>
            <a:pPr algn="ctr"/>
            <a:r>
              <a:rPr lang="ru-RU" b="1" dirty="0"/>
              <a:t>Характеристика видов деятельности в области качества</a:t>
            </a:r>
          </a:p>
        </p:txBody>
      </p:sp>
      <p:sp>
        <p:nvSpPr>
          <p:cNvPr id="3" name="Объект 2">
            <a:extLst>
              <a:ext uri="{FF2B5EF4-FFF2-40B4-BE49-F238E27FC236}">
                <a16:creationId xmlns:a16="http://schemas.microsoft.com/office/drawing/2014/main" id="{7893E8AF-B406-4ECD-8B09-9EA7218F3C5F}"/>
              </a:ext>
            </a:extLst>
          </p:cNvPr>
          <p:cNvSpPr>
            <a:spLocks noGrp="1"/>
          </p:cNvSpPr>
          <p:nvPr>
            <p:ph idx="1"/>
          </p:nvPr>
        </p:nvSpPr>
        <p:spPr>
          <a:xfrm>
            <a:off x="838200" y="1825625"/>
            <a:ext cx="10515600" cy="4768122"/>
          </a:xfrm>
        </p:spPr>
        <p:txBody>
          <a:bodyPr>
            <a:normAutofit/>
          </a:bodyPr>
          <a:lstStyle/>
          <a:p>
            <a:r>
              <a:rPr lang="ru-RU" dirty="0"/>
              <a:t>Механизм управления качеством представляет собой совокупность взаимосвязанных объектов и субъектов управления, используемых принципов, методов и функций на различных этапах жизненного цикла продукции.</a:t>
            </a:r>
          </a:p>
          <a:p>
            <a:r>
              <a:rPr lang="ru-RU" dirty="0"/>
              <a:t>Объекты управления качеством продукции – это показатели качества продукции, факторы и условия, определяющие их уровень, а также процессы формирования качества продукции. </a:t>
            </a:r>
          </a:p>
          <a:p>
            <a:r>
              <a:rPr lang="ru-RU" dirty="0"/>
              <a:t>Субъекты управления качеством продукции – это органы управления и отдельные лица, реализующие функции управления качеством в соответствии с установленными принципами и методами</a:t>
            </a:r>
          </a:p>
        </p:txBody>
      </p:sp>
    </p:spTree>
    <p:extLst>
      <p:ext uri="{BB962C8B-B14F-4D97-AF65-F5344CB8AC3E}">
        <p14:creationId xmlns:p14="http://schemas.microsoft.com/office/powerpoint/2010/main" val="390899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806E1A-0ECB-4745-A24A-940559F1C0E1}"/>
              </a:ext>
            </a:extLst>
          </p:cNvPr>
          <p:cNvSpPr>
            <a:spLocks noGrp="1"/>
          </p:cNvSpPr>
          <p:nvPr>
            <p:ph type="title"/>
          </p:nvPr>
        </p:nvSpPr>
        <p:spPr/>
        <p:txBody>
          <a:bodyPr/>
          <a:lstStyle/>
          <a:p>
            <a:pPr algn="ctr"/>
            <a:r>
              <a:rPr lang="ru-RU" b="1" dirty="0"/>
              <a:t>Виды деятельности в области качества</a:t>
            </a:r>
          </a:p>
        </p:txBody>
      </p:sp>
      <p:sp>
        <p:nvSpPr>
          <p:cNvPr id="3" name="Объект 2">
            <a:extLst>
              <a:ext uri="{FF2B5EF4-FFF2-40B4-BE49-F238E27FC236}">
                <a16:creationId xmlns:a16="http://schemas.microsoft.com/office/drawing/2014/main" id="{BF746F25-2A05-4D07-AC3F-FC623BF2C58F}"/>
              </a:ext>
            </a:extLst>
          </p:cNvPr>
          <p:cNvSpPr>
            <a:spLocks noGrp="1"/>
          </p:cNvSpPr>
          <p:nvPr>
            <p:ph idx="1"/>
          </p:nvPr>
        </p:nvSpPr>
        <p:spPr>
          <a:xfrm>
            <a:off x="838200" y="1825625"/>
            <a:ext cx="10515600" cy="4667250"/>
          </a:xfrm>
        </p:spPr>
        <p:txBody>
          <a:bodyPr/>
          <a:lstStyle/>
          <a:p>
            <a:r>
              <a:rPr lang="ru-RU" dirty="0"/>
              <a:t>Виды деятельности в области качества включают в себя три основных направления деятельности по качеству, отличающиеся характером воздействия на этапы петли качества: </a:t>
            </a:r>
          </a:p>
          <a:p>
            <a:r>
              <a:rPr lang="ru-RU" dirty="0"/>
              <a:t>– обеспечение качества; </a:t>
            </a:r>
          </a:p>
          <a:p>
            <a:r>
              <a:rPr lang="ru-RU" dirty="0"/>
              <a:t>– управление качеством; </a:t>
            </a:r>
          </a:p>
          <a:p>
            <a:r>
              <a:rPr lang="ru-RU" dirty="0"/>
              <a:t>– улучшение качества. </a:t>
            </a:r>
          </a:p>
          <a:p>
            <a:r>
              <a:rPr lang="ru-RU" dirty="0"/>
              <a:t>Все эти виды деятельности связаны между собой через жизненный цикл продукции, но отличаются своими целями.</a:t>
            </a:r>
          </a:p>
        </p:txBody>
      </p:sp>
    </p:spTree>
    <p:extLst>
      <p:ext uri="{BB962C8B-B14F-4D97-AF65-F5344CB8AC3E}">
        <p14:creationId xmlns:p14="http://schemas.microsoft.com/office/powerpoint/2010/main" val="732521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7820B5-8BD4-445A-9695-55B44FE10EA7}"/>
              </a:ext>
            </a:extLst>
          </p:cNvPr>
          <p:cNvSpPr>
            <a:spLocks noGrp="1"/>
          </p:cNvSpPr>
          <p:nvPr>
            <p:ph type="title"/>
          </p:nvPr>
        </p:nvSpPr>
        <p:spPr/>
        <p:txBody>
          <a:bodyPr/>
          <a:lstStyle/>
          <a:p>
            <a:pPr algn="ctr"/>
            <a:r>
              <a:rPr lang="ru-RU" b="1" dirty="0"/>
              <a:t>Обеспечение качества</a:t>
            </a:r>
          </a:p>
        </p:txBody>
      </p:sp>
      <p:sp>
        <p:nvSpPr>
          <p:cNvPr id="3" name="Объект 2">
            <a:extLst>
              <a:ext uri="{FF2B5EF4-FFF2-40B4-BE49-F238E27FC236}">
                <a16:creationId xmlns:a16="http://schemas.microsoft.com/office/drawing/2014/main" id="{D05D6C4B-050D-43B6-8B97-05AD495C6741}"/>
              </a:ext>
            </a:extLst>
          </p:cNvPr>
          <p:cNvSpPr>
            <a:spLocks noGrp="1"/>
          </p:cNvSpPr>
          <p:nvPr>
            <p:ph idx="1"/>
          </p:nvPr>
        </p:nvSpPr>
        <p:spPr>
          <a:xfrm>
            <a:off x="838200" y="1627464"/>
            <a:ext cx="10515600" cy="5066951"/>
          </a:xfrm>
        </p:spPr>
        <p:txBody>
          <a:bodyPr>
            <a:normAutofit fontScale="92500" lnSpcReduction="20000"/>
          </a:bodyPr>
          <a:lstStyle/>
          <a:p>
            <a:r>
              <a:rPr lang="ru-RU" dirty="0"/>
              <a:t>Это все планируемые и осуществляемые систематически виды деятельности в рамках системы качества, необходимые для создания достаточной уверенности в том, что объект будет выполнять требования к качеству. Обеспечение качества включает в себя обеспечение и контроль качества. </a:t>
            </a:r>
          </a:p>
          <a:p>
            <a:r>
              <a:rPr lang="ru-RU" dirty="0"/>
              <a:t>Цель деятельности по обеспечению качества – создание уверенности в том, что качество продукции удовлетворяет заданным требованиям. </a:t>
            </a:r>
          </a:p>
          <a:p>
            <a:r>
              <a:rPr lang="ru-RU" dirty="0"/>
              <a:t>В задачи обеспечения качества входят:</a:t>
            </a:r>
          </a:p>
          <a:p>
            <a:r>
              <a:rPr lang="ru-RU" dirty="0"/>
              <a:t>- защита потребителя от недоброкачественных товаров и услуг на мировом рынке в целом и национальных рынках отдельных стран. </a:t>
            </a:r>
          </a:p>
          <a:p>
            <a:r>
              <a:rPr lang="ru-RU" dirty="0"/>
              <a:t>- повышение конкурентоспособности товаров и услуг; </a:t>
            </a:r>
          </a:p>
          <a:p>
            <a:r>
              <a:rPr lang="ru-RU" dirty="0"/>
              <a:t>- приведение в соответствие (гармонизация) стандартов, норм, правил, действующих на национальном рынке с требованиями мирового рынка</a:t>
            </a:r>
          </a:p>
        </p:txBody>
      </p:sp>
    </p:spTree>
    <p:extLst>
      <p:ext uri="{BB962C8B-B14F-4D97-AF65-F5344CB8AC3E}">
        <p14:creationId xmlns:p14="http://schemas.microsoft.com/office/powerpoint/2010/main" val="1296087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3592FC-270C-45B7-B0D6-FC3F078699E9}"/>
              </a:ext>
            </a:extLst>
          </p:cNvPr>
          <p:cNvSpPr>
            <a:spLocks noGrp="1"/>
          </p:cNvSpPr>
          <p:nvPr>
            <p:ph type="title"/>
          </p:nvPr>
        </p:nvSpPr>
        <p:spPr/>
        <p:txBody>
          <a:bodyPr/>
          <a:lstStyle/>
          <a:p>
            <a:pPr algn="ctr"/>
            <a:r>
              <a:rPr lang="ru-RU" b="1" dirty="0"/>
              <a:t>Управление качеством</a:t>
            </a:r>
          </a:p>
        </p:txBody>
      </p:sp>
      <p:sp>
        <p:nvSpPr>
          <p:cNvPr id="3" name="Объект 2">
            <a:extLst>
              <a:ext uri="{FF2B5EF4-FFF2-40B4-BE49-F238E27FC236}">
                <a16:creationId xmlns:a16="http://schemas.microsoft.com/office/drawing/2014/main" id="{DBCE24A7-7A09-4639-A594-8D2613B5801A}"/>
              </a:ext>
            </a:extLst>
          </p:cNvPr>
          <p:cNvSpPr>
            <a:spLocks noGrp="1"/>
          </p:cNvSpPr>
          <p:nvPr>
            <p:ph idx="1"/>
          </p:nvPr>
        </p:nvSpPr>
        <p:spPr>
          <a:xfrm>
            <a:off x="838200" y="1825624"/>
            <a:ext cx="10515600" cy="4793289"/>
          </a:xfrm>
        </p:spPr>
        <p:txBody>
          <a:bodyPr>
            <a:normAutofit lnSpcReduction="10000"/>
          </a:bodyPr>
          <a:lstStyle/>
          <a:p>
            <a:r>
              <a:rPr lang="ru-RU" dirty="0"/>
              <a:t>Скоординированная деятельность по руководству и управлению организацией применительно к качеству, направленная на выполнение требований к нему. Управление качеством включает в себя планирование, обеспечение и контроль качества и представляет собой методы и виды деятельности оперативного характера, направленные как на управление процессов, так и на причины неудовлетворительного функционирования на всех этапах «петли качества» для достижения экономической эффективности. </a:t>
            </a:r>
          </a:p>
          <a:p>
            <a:r>
              <a:rPr lang="ru-RU" dirty="0"/>
              <a:t>Цель деятельности по управлению качеством – предупреждение или устранение несоответствий, возникающих в процессе обеспечения качества</a:t>
            </a:r>
          </a:p>
        </p:txBody>
      </p:sp>
    </p:spTree>
    <p:extLst>
      <p:ext uri="{BB962C8B-B14F-4D97-AF65-F5344CB8AC3E}">
        <p14:creationId xmlns:p14="http://schemas.microsoft.com/office/powerpoint/2010/main" val="942671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31CE3C-2520-45CC-B315-F243E5FAF94E}"/>
              </a:ext>
            </a:extLst>
          </p:cNvPr>
          <p:cNvSpPr>
            <a:spLocks noGrp="1"/>
          </p:cNvSpPr>
          <p:nvPr>
            <p:ph type="title"/>
          </p:nvPr>
        </p:nvSpPr>
        <p:spPr/>
        <p:txBody>
          <a:bodyPr/>
          <a:lstStyle/>
          <a:p>
            <a:pPr algn="ctr"/>
            <a:r>
              <a:rPr lang="ru-RU" b="1" dirty="0"/>
              <a:t>Улучшение качества</a:t>
            </a:r>
          </a:p>
        </p:txBody>
      </p:sp>
      <p:sp>
        <p:nvSpPr>
          <p:cNvPr id="3" name="Объект 2">
            <a:extLst>
              <a:ext uri="{FF2B5EF4-FFF2-40B4-BE49-F238E27FC236}">
                <a16:creationId xmlns:a16="http://schemas.microsoft.com/office/drawing/2014/main" id="{AF74D051-08BB-4217-A348-0A80111DBCBC}"/>
              </a:ext>
            </a:extLst>
          </p:cNvPr>
          <p:cNvSpPr>
            <a:spLocks noGrp="1"/>
          </p:cNvSpPr>
          <p:nvPr>
            <p:ph idx="1"/>
          </p:nvPr>
        </p:nvSpPr>
        <p:spPr/>
        <p:txBody>
          <a:bodyPr/>
          <a:lstStyle/>
          <a:p>
            <a:r>
              <a:rPr lang="ru-RU" dirty="0"/>
              <a:t>скоординированная деятельность по руководству и управлению организацией применительно к качеству, направленная на увеличение способности выполнить требования к качеству. Деятельность по улучшению качества включает в себя планирование, обеспечение, контроль и улучшение качества. </a:t>
            </a:r>
          </a:p>
          <a:p>
            <a:r>
              <a:rPr lang="ru-RU" dirty="0"/>
              <a:t>Цель деятельности по улучшению качества – улучшение параметров качества продукции, повышение стабильности качества изготовления, постоянное снижение издержек.</a:t>
            </a:r>
          </a:p>
        </p:txBody>
      </p:sp>
    </p:spTree>
    <p:extLst>
      <p:ext uri="{BB962C8B-B14F-4D97-AF65-F5344CB8AC3E}">
        <p14:creationId xmlns:p14="http://schemas.microsoft.com/office/powerpoint/2010/main" val="1637587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DF5096-6397-457E-A1D4-C8568401978E}"/>
              </a:ext>
            </a:extLst>
          </p:cNvPr>
          <p:cNvSpPr>
            <a:spLocks noGrp="1"/>
          </p:cNvSpPr>
          <p:nvPr>
            <p:ph type="title"/>
          </p:nvPr>
        </p:nvSpPr>
        <p:spPr>
          <a:xfrm>
            <a:off x="838200" y="2604986"/>
            <a:ext cx="10515600" cy="1325563"/>
          </a:xfrm>
        </p:spPr>
        <p:txBody>
          <a:bodyPr>
            <a:normAutofit/>
          </a:bodyPr>
          <a:lstStyle/>
          <a:p>
            <a:pPr algn="ctr"/>
            <a:r>
              <a:rPr lang="ru-RU" sz="7200" b="1" dirty="0"/>
              <a:t>Спасибо за внимание!</a:t>
            </a:r>
          </a:p>
        </p:txBody>
      </p:sp>
    </p:spTree>
    <p:extLst>
      <p:ext uri="{BB962C8B-B14F-4D97-AF65-F5344CB8AC3E}">
        <p14:creationId xmlns:p14="http://schemas.microsoft.com/office/powerpoint/2010/main" val="399798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13F97-3DA8-4A99-968C-6355C80B6F2C}"/>
              </a:ext>
            </a:extLst>
          </p:cNvPr>
          <p:cNvSpPr>
            <a:spLocks noGrp="1"/>
          </p:cNvSpPr>
          <p:nvPr>
            <p:ph type="title"/>
          </p:nvPr>
        </p:nvSpPr>
        <p:spPr/>
        <p:txBody>
          <a:bodyPr/>
          <a:lstStyle/>
          <a:p>
            <a:pPr algn="ctr"/>
            <a:r>
              <a:rPr lang="ru-RU" b="1" dirty="0"/>
              <a:t>Понятие жизненного цикла товара</a:t>
            </a:r>
          </a:p>
        </p:txBody>
      </p:sp>
      <p:sp>
        <p:nvSpPr>
          <p:cNvPr id="3" name="Объект 2">
            <a:extLst>
              <a:ext uri="{FF2B5EF4-FFF2-40B4-BE49-F238E27FC236}">
                <a16:creationId xmlns:a16="http://schemas.microsoft.com/office/drawing/2014/main" id="{E4DA9977-08D3-4BDA-9595-F42AA74704F5}"/>
              </a:ext>
            </a:extLst>
          </p:cNvPr>
          <p:cNvSpPr>
            <a:spLocks noGrp="1"/>
          </p:cNvSpPr>
          <p:nvPr>
            <p:ph idx="1"/>
          </p:nvPr>
        </p:nvSpPr>
        <p:spPr>
          <a:xfrm>
            <a:off x="838200" y="1825624"/>
            <a:ext cx="10515600" cy="4860401"/>
          </a:xfrm>
        </p:spPr>
        <p:txBody>
          <a:bodyPr>
            <a:normAutofit/>
          </a:bodyPr>
          <a:lstStyle/>
          <a:p>
            <a:r>
              <a:rPr lang="ru-RU" b="1" dirty="0"/>
              <a:t>Жизненный цикл товара (ЖЦТ)</a:t>
            </a:r>
            <a:r>
              <a:rPr lang="ru-RU" dirty="0"/>
              <a:t> — это период от создания продукта до его ухода с рынка. </a:t>
            </a:r>
          </a:p>
          <a:p>
            <a:r>
              <a:rPr lang="ru-RU" dirty="0"/>
              <a:t>Жизненный цикл есть у любого товара или услуги. Его длительность зависит от многих факторов: категория товара, условия использования, активность конкурентов, мода, технологические открытия, изменение потребностей.</a:t>
            </a:r>
          </a:p>
          <a:p>
            <a:r>
              <a:rPr lang="ru-RU" dirty="0"/>
              <a:t>Анализ жизненного цикла товара используют при составлении бизнес-плана. Зная, на какой стадии находится продукт, компания способна разработать более эффективную маркетинговую стратегию, выбрать методы продвижения и стимулирования сбыта.</a:t>
            </a:r>
          </a:p>
        </p:txBody>
      </p:sp>
    </p:spTree>
    <p:extLst>
      <p:ext uri="{BB962C8B-B14F-4D97-AF65-F5344CB8AC3E}">
        <p14:creationId xmlns:p14="http://schemas.microsoft.com/office/powerpoint/2010/main" val="196334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5664B-0500-423F-A9BD-26B8A894AC27}"/>
              </a:ext>
            </a:extLst>
          </p:cNvPr>
          <p:cNvSpPr>
            <a:spLocks noGrp="1"/>
          </p:cNvSpPr>
          <p:nvPr>
            <p:ph type="title"/>
          </p:nvPr>
        </p:nvSpPr>
        <p:spPr/>
        <p:txBody>
          <a:bodyPr/>
          <a:lstStyle/>
          <a:p>
            <a:pPr algn="ctr"/>
            <a:r>
              <a:rPr lang="ru-RU" b="1" dirty="0"/>
              <a:t>Основные этапы ЖЦТ</a:t>
            </a:r>
            <a:endParaRPr lang="ru-RU" dirty="0"/>
          </a:p>
        </p:txBody>
      </p:sp>
      <p:sp>
        <p:nvSpPr>
          <p:cNvPr id="3" name="Объект 2">
            <a:extLst>
              <a:ext uri="{FF2B5EF4-FFF2-40B4-BE49-F238E27FC236}">
                <a16:creationId xmlns:a16="http://schemas.microsoft.com/office/drawing/2014/main" id="{3B7A181E-26EB-4383-95E2-44C5FB95EECB}"/>
              </a:ext>
            </a:extLst>
          </p:cNvPr>
          <p:cNvSpPr>
            <a:spLocks noGrp="1"/>
          </p:cNvSpPr>
          <p:nvPr>
            <p:ph idx="1"/>
          </p:nvPr>
        </p:nvSpPr>
        <p:spPr>
          <a:xfrm>
            <a:off x="838200" y="1825625"/>
            <a:ext cx="10515600" cy="4351338"/>
          </a:xfrm>
        </p:spPr>
        <p:txBody>
          <a:bodyPr/>
          <a:lstStyle/>
          <a:p>
            <a:r>
              <a:rPr lang="ru-RU" dirty="0"/>
              <a:t>В классической теории жизненного цикла товара выделяют 4 стадии развития: выход на рынок, рост, зрелость и спад. Расширенная версия включает два дополнительных этапа — разработка и уход с рынка. Каждая стадия характеризуется определенными объемом продаж и прибылью, которую дает товар.</a:t>
            </a:r>
          </a:p>
        </p:txBody>
      </p:sp>
    </p:spTree>
    <p:extLst>
      <p:ext uri="{BB962C8B-B14F-4D97-AF65-F5344CB8AC3E}">
        <p14:creationId xmlns:p14="http://schemas.microsoft.com/office/powerpoint/2010/main" val="158806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08CD19-60CC-4F30-AC97-0862E170CAC3}"/>
              </a:ext>
            </a:extLst>
          </p:cNvPr>
          <p:cNvSpPr>
            <a:spLocks noGrp="1"/>
          </p:cNvSpPr>
          <p:nvPr>
            <p:ph type="title"/>
          </p:nvPr>
        </p:nvSpPr>
        <p:spPr/>
        <p:txBody>
          <a:bodyPr/>
          <a:lstStyle/>
          <a:p>
            <a:pPr algn="ctr"/>
            <a:r>
              <a:rPr lang="ru-RU" b="1" dirty="0"/>
              <a:t>Создание товара</a:t>
            </a:r>
            <a:endParaRPr lang="ru-RU" dirty="0"/>
          </a:p>
        </p:txBody>
      </p:sp>
      <p:sp>
        <p:nvSpPr>
          <p:cNvPr id="3" name="Объект 2">
            <a:extLst>
              <a:ext uri="{FF2B5EF4-FFF2-40B4-BE49-F238E27FC236}">
                <a16:creationId xmlns:a16="http://schemas.microsoft.com/office/drawing/2014/main" id="{223A57B9-24E8-4EDA-8767-8ECB2814A197}"/>
              </a:ext>
            </a:extLst>
          </p:cNvPr>
          <p:cNvSpPr>
            <a:spLocks noGrp="1"/>
          </p:cNvSpPr>
          <p:nvPr>
            <p:ph idx="1"/>
          </p:nvPr>
        </p:nvSpPr>
        <p:spPr/>
        <p:txBody>
          <a:bodyPr/>
          <a:lstStyle/>
          <a:p>
            <a:r>
              <a:rPr lang="ru-RU" dirty="0"/>
              <a:t>На этапе создания товара компания изучает потребности целевой аудитории, определяет свойства и характеристики продукта, выбирает технологии производства, создает и тестирует </a:t>
            </a:r>
            <a:r>
              <a:rPr lang="ru-RU" u="sng" dirty="0">
                <a:hlinkClick r:id="rId2">
                  <a:extLst>
                    <a:ext uri="{A12FA001-AC4F-418D-AE19-62706E023703}">
                      <ahyp:hlinkClr xmlns:ahyp="http://schemas.microsoft.com/office/drawing/2018/hyperlinkcolor" val="tx"/>
                    </a:ext>
                  </a:extLst>
                </a:hlinkClick>
              </a:rPr>
              <a:t>прототип</a:t>
            </a:r>
            <a:r>
              <a:rPr lang="ru-RU" dirty="0"/>
              <a:t>. </a:t>
            </a:r>
          </a:p>
          <a:p>
            <a:r>
              <a:rPr lang="ru-RU" dirty="0"/>
              <a:t>Одновременно с этим производитель анализирует рынок и проводит экономические расчеты. Нужно понять, выгодно ли продавать продукт при текущей себестоимости, цене и спросе. Сможет ли компания вывести продукт на рынок и каков порог входа в выбранной нише. А еще определить, будет ли товар конкурентоспособным и разработать стратегию продвижения.</a:t>
            </a:r>
          </a:p>
          <a:p>
            <a:endParaRPr lang="ru-RU" dirty="0"/>
          </a:p>
        </p:txBody>
      </p:sp>
    </p:spTree>
    <p:extLst>
      <p:ext uri="{BB962C8B-B14F-4D97-AF65-F5344CB8AC3E}">
        <p14:creationId xmlns:p14="http://schemas.microsoft.com/office/powerpoint/2010/main" val="222810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D8AD5B-A31D-417E-B009-1334A0BD40E7}"/>
              </a:ext>
            </a:extLst>
          </p:cNvPr>
          <p:cNvSpPr>
            <a:spLocks noGrp="1"/>
          </p:cNvSpPr>
          <p:nvPr>
            <p:ph type="title"/>
          </p:nvPr>
        </p:nvSpPr>
        <p:spPr/>
        <p:txBody>
          <a:bodyPr/>
          <a:lstStyle/>
          <a:p>
            <a:pPr algn="ctr"/>
            <a:r>
              <a:rPr lang="ru-RU" b="1" dirty="0"/>
              <a:t>Внедрение на рынок</a:t>
            </a:r>
            <a:endParaRPr lang="ru-RU" dirty="0"/>
          </a:p>
        </p:txBody>
      </p:sp>
      <p:sp>
        <p:nvSpPr>
          <p:cNvPr id="3" name="Объект 2">
            <a:extLst>
              <a:ext uri="{FF2B5EF4-FFF2-40B4-BE49-F238E27FC236}">
                <a16:creationId xmlns:a16="http://schemas.microsoft.com/office/drawing/2014/main" id="{E208862C-2570-487F-9A8B-4046EAD3E3C3}"/>
              </a:ext>
            </a:extLst>
          </p:cNvPr>
          <p:cNvSpPr>
            <a:spLocks noGrp="1"/>
          </p:cNvSpPr>
          <p:nvPr>
            <p:ph idx="1"/>
          </p:nvPr>
        </p:nvSpPr>
        <p:spPr>
          <a:xfrm>
            <a:off x="394283" y="1434518"/>
            <a:ext cx="11652308" cy="5234730"/>
          </a:xfrm>
        </p:spPr>
        <p:txBody>
          <a:bodyPr>
            <a:normAutofit fontScale="92500" lnSpcReduction="10000"/>
          </a:bodyPr>
          <a:lstStyle/>
          <a:p>
            <a:r>
              <a:rPr lang="ru-RU" dirty="0"/>
              <a:t>Это фаза появления нового товара на рынке. Иногда в виде пробных продаж. Начинается с момента распространения товара и поступления его в продажу. На этой стадии товар еще является новинкой. Технология еще недостаточно освоена. Производитель не определился в выборе производственного процесса. Модификации товара отсутствуют. Цены на товар обычно несколько повышены. Объем реализации очень мал и увеличивается медленно. Сбытовые сети проявляют осторожность по отношению к товару. Темп роста продаж тоже невелик, торговля часто убыточна, а конкуренция - ограничена. Конкуренцию на этой фазе могут составить только товары-заменители. Целью всех маркетинговых мероприятий является создание рынка нового товара. Фирма несет большие расходы, так как на этой фазе большие издержки производства, а расходы на стимулирование сбыта достигают обычно наивысшего уровня. Потребителями здесь являются новаторы, готовые идти на риск в апробировании нового товара. На этой фазе очень высока степень неопределенности. Причем: чем революционнее инновация, тем выше неопределенность.</a:t>
            </a:r>
          </a:p>
          <a:p>
            <a:endParaRPr lang="ru-RU" dirty="0"/>
          </a:p>
        </p:txBody>
      </p:sp>
    </p:spTree>
    <p:extLst>
      <p:ext uri="{BB962C8B-B14F-4D97-AF65-F5344CB8AC3E}">
        <p14:creationId xmlns:p14="http://schemas.microsoft.com/office/powerpoint/2010/main" val="467967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6844B9-E1B1-4705-BCB1-6DB16621C82C}"/>
              </a:ext>
            </a:extLst>
          </p:cNvPr>
          <p:cNvSpPr>
            <a:spLocks noGrp="1"/>
          </p:cNvSpPr>
          <p:nvPr>
            <p:ph type="title"/>
          </p:nvPr>
        </p:nvSpPr>
        <p:spPr/>
        <p:txBody>
          <a:bodyPr/>
          <a:lstStyle/>
          <a:p>
            <a:pPr algn="ctr"/>
            <a:r>
              <a:rPr lang="ru-RU" b="1" dirty="0"/>
              <a:t>Рост продаж</a:t>
            </a:r>
            <a:endParaRPr lang="ru-RU" dirty="0"/>
          </a:p>
        </p:txBody>
      </p:sp>
      <p:sp>
        <p:nvSpPr>
          <p:cNvPr id="3" name="Объект 2">
            <a:extLst>
              <a:ext uri="{FF2B5EF4-FFF2-40B4-BE49-F238E27FC236}">
                <a16:creationId xmlns:a16="http://schemas.microsoft.com/office/drawing/2014/main" id="{35FB657D-1836-4609-B561-03B679BEA8E0}"/>
              </a:ext>
            </a:extLst>
          </p:cNvPr>
          <p:cNvSpPr>
            <a:spLocks noGrp="1"/>
          </p:cNvSpPr>
          <p:nvPr>
            <p:ph idx="1"/>
          </p:nvPr>
        </p:nvSpPr>
        <p:spPr>
          <a:xfrm>
            <a:off x="838200" y="1526796"/>
            <a:ext cx="10515600" cy="5108895"/>
          </a:xfrm>
        </p:spPr>
        <p:txBody>
          <a:bodyPr>
            <a:normAutofit fontScale="92500" lnSpcReduction="10000"/>
          </a:bodyPr>
          <a:lstStyle/>
          <a:p>
            <a:r>
              <a:rPr lang="ru-RU" dirty="0"/>
              <a:t>Если товар требуется на рынке, то сбыт начнет существенно расти. На этом этапе обычно происходит признание товара покупателями и быстрое увеличение спроса на него. Охват рынка увеличивается. Информация о новом товаре передается новым покупателям. Увеличивается число модификаций продукта. Конкурирующие фирмы обращают внимание на этот товар и предлагают свои аналогичные. Прибыли довольно высоки, так как рынок приобретает значительное число продуктов, а конкуренция очень ограничена. Посредством интенсивных мероприятий по стимулированию сбыта емкость рынка значительно увеличивается. Цены слегка снижаются, так как производитель производит большой объем продукции по опробованной технологии. Маркетинговые расходы распределяются на возросший объем продукции. Потребителями на этом этапе являются люди, признающие новизну. Растет число повторных и многократных покупок.</a:t>
            </a:r>
          </a:p>
        </p:txBody>
      </p:sp>
    </p:spTree>
    <p:extLst>
      <p:ext uri="{BB962C8B-B14F-4D97-AF65-F5344CB8AC3E}">
        <p14:creationId xmlns:p14="http://schemas.microsoft.com/office/powerpoint/2010/main" val="2917070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69A778-9107-4025-BFB8-070467A63934}"/>
              </a:ext>
            </a:extLst>
          </p:cNvPr>
          <p:cNvSpPr>
            <a:spLocks noGrp="1"/>
          </p:cNvSpPr>
          <p:nvPr>
            <p:ph type="title"/>
          </p:nvPr>
        </p:nvSpPr>
        <p:spPr/>
        <p:txBody>
          <a:bodyPr/>
          <a:lstStyle/>
          <a:p>
            <a:pPr algn="ctr"/>
            <a:r>
              <a:rPr lang="ru-RU" b="1" dirty="0"/>
              <a:t>Зрелость продукта</a:t>
            </a:r>
            <a:endParaRPr lang="ru-RU" dirty="0"/>
          </a:p>
        </p:txBody>
      </p:sp>
      <p:sp>
        <p:nvSpPr>
          <p:cNvPr id="3" name="Объект 2">
            <a:extLst>
              <a:ext uri="{FF2B5EF4-FFF2-40B4-BE49-F238E27FC236}">
                <a16:creationId xmlns:a16="http://schemas.microsoft.com/office/drawing/2014/main" id="{E0B08858-7248-4D14-A6F3-C2D22D269F11}"/>
              </a:ext>
            </a:extLst>
          </p:cNvPr>
          <p:cNvSpPr>
            <a:spLocks noGrp="1"/>
          </p:cNvSpPr>
          <p:nvPr>
            <p:ph idx="1"/>
          </p:nvPr>
        </p:nvSpPr>
        <p:spPr>
          <a:xfrm>
            <a:off x="838200" y="1690688"/>
            <a:ext cx="10515600" cy="4986949"/>
          </a:xfrm>
        </p:spPr>
        <p:txBody>
          <a:bodyPr>
            <a:normAutofit/>
          </a:bodyPr>
          <a:lstStyle/>
          <a:p>
            <a:r>
              <a:rPr lang="ru-RU" dirty="0"/>
              <a:t>Товар занял уверенное положение и долю рынка. Стабильный высокий спрос, преданная аудитория, постоянные покупатели. Прибыль большая и стабильная. Компания смогла отстроиться от конкурентов, привлекает покупателей уникальным предложением и характеристиками товара. В фазе зрелости важно сохранить узнаваемость и поддерживать лояльность. </a:t>
            </a:r>
          </a:p>
          <a:p>
            <a:r>
              <a:rPr lang="ru-RU" dirty="0"/>
              <a:t>Этот этап является самым протяженным по времени.</a:t>
            </a:r>
          </a:p>
        </p:txBody>
      </p:sp>
    </p:spTree>
    <p:extLst>
      <p:ext uri="{BB962C8B-B14F-4D97-AF65-F5344CB8AC3E}">
        <p14:creationId xmlns:p14="http://schemas.microsoft.com/office/powerpoint/2010/main" val="353446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35E7D3-EDCE-4CC1-86BF-4F1FF75E79F3}"/>
              </a:ext>
            </a:extLst>
          </p:cNvPr>
          <p:cNvSpPr>
            <a:spLocks noGrp="1"/>
          </p:cNvSpPr>
          <p:nvPr>
            <p:ph type="title"/>
          </p:nvPr>
        </p:nvSpPr>
        <p:spPr/>
        <p:txBody>
          <a:bodyPr/>
          <a:lstStyle/>
          <a:p>
            <a:pPr algn="ctr"/>
            <a:r>
              <a:rPr lang="ru-RU" b="1" dirty="0"/>
              <a:t>Спад продаж</a:t>
            </a:r>
            <a:endParaRPr lang="ru-RU" dirty="0"/>
          </a:p>
        </p:txBody>
      </p:sp>
      <p:sp>
        <p:nvSpPr>
          <p:cNvPr id="3" name="Объект 2">
            <a:extLst>
              <a:ext uri="{FF2B5EF4-FFF2-40B4-BE49-F238E27FC236}">
                <a16:creationId xmlns:a16="http://schemas.microsoft.com/office/drawing/2014/main" id="{A31E5AE8-2FA3-45AD-9795-A51E090DEFF3}"/>
              </a:ext>
            </a:extLst>
          </p:cNvPr>
          <p:cNvSpPr>
            <a:spLocks noGrp="1"/>
          </p:cNvSpPr>
          <p:nvPr>
            <p:ph idx="1"/>
          </p:nvPr>
        </p:nvSpPr>
        <p:spPr>
          <a:xfrm>
            <a:off x="838200" y="1825625"/>
            <a:ext cx="10515600" cy="4667250"/>
          </a:xfrm>
        </p:spPr>
        <p:txBody>
          <a:bodyPr>
            <a:normAutofit/>
          </a:bodyPr>
          <a:lstStyle/>
          <a:p>
            <a:r>
              <a:rPr lang="ru-RU" dirty="0"/>
              <a:t>Интерес к продукту угасает. Появляются более технологичные или модные товары. Заинтересованные клиенты приобрели продукт и не планируют повторных покупок, рынок насыщен.</a:t>
            </a:r>
          </a:p>
          <a:p>
            <a:r>
              <a:rPr lang="ru-RU" dirty="0"/>
              <a:t>Прибыль падает, компания оставляет в продаже только прибыльные и топовые позиции. Снижается рекламная активность, оптимизируются издержки.</a:t>
            </a:r>
          </a:p>
          <a:p>
            <a:r>
              <a:rPr lang="ru-RU" dirty="0"/>
              <a:t>Спад может быть резким, если аудитория переключилась на что-то более модное и популярное, а может затянуться на годы и десятилетия. Так часто бывает с техникой —  цифровые аппараты полностью вытеснили с рынка пленочные. А вот интерес к полароидам, наоборот, начал вновь расти после резкого спада. </a:t>
            </a:r>
          </a:p>
        </p:txBody>
      </p:sp>
    </p:spTree>
    <p:extLst>
      <p:ext uri="{BB962C8B-B14F-4D97-AF65-F5344CB8AC3E}">
        <p14:creationId xmlns:p14="http://schemas.microsoft.com/office/powerpoint/2010/main" val="2517252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4204E0-4A21-4B0B-9545-675B150EBFC5}"/>
              </a:ext>
            </a:extLst>
          </p:cNvPr>
          <p:cNvSpPr>
            <a:spLocks noGrp="1"/>
          </p:cNvSpPr>
          <p:nvPr>
            <p:ph type="title"/>
          </p:nvPr>
        </p:nvSpPr>
        <p:spPr/>
        <p:txBody>
          <a:bodyPr/>
          <a:lstStyle/>
          <a:p>
            <a:pPr algn="ctr"/>
            <a:r>
              <a:rPr lang="ru-RU" b="1" dirty="0"/>
              <a:t>Уход с рынка</a:t>
            </a:r>
            <a:endParaRPr lang="ru-RU" dirty="0"/>
          </a:p>
        </p:txBody>
      </p:sp>
      <p:sp>
        <p:nvSpPr>
          <p:cNvPr id="3" name="Объект 2">
            <a:extLst>
              <a:ext uri="{FF2B5EF4-FFF2-40B4-BE49-F238E27FC236}">
                <a16:creationId xmlns:a16="http://schemas.microsoft.com/office/drawing/2014/main" id="{23346ACB-C5F6-4D97-9FD7-8D944793CFE8}"/>
              </a:ext>
            </a:extLst>
          </p:cNvPr>
          <p:cNvSpPr>
            <a:spLocks noGrp="1"/>
          </p:cNvSpPr>
          <p:nvPr>
            <p:ph idx="1"/>
          </p:nvPr>
        </p:nvSpPr>
        <p:spPr/>
        <p:txBody>
          <a:bodyPr/>
          <a:lstStyle/>
          <a:p>
            <a:r>
              <a:rPr lang="ru-RU" dirty="0"/>
              <a:t>Продукт больше не нужен аудитории и снимается с производства. Товар может все еще использоваться клиентами или компаниями, но гарантийные обязательства уже не действуют. Производитель не поставляет и не обслуживает этот продукт. При этом товар иногда продается на вторичном рынке, например ретро автомобили.</a:t>
            </a:r>
          </a:p>
        </p:txBody>
      </p:sp>
    </p:spTree>
    <p:extLst>
      <p:ext uri="{BB962C8B-B14F-4D97-AF65-F5344CB8AC3E}">
        <p14:creationId xmlns:p14="http://schemas.microsoft.com/office/powerpoint/2010/main" val="122304893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1108</Words>
  <Application>Microsoft Office PowerPoint</Application>
  <PresentationFormat>Широкоэкранный</PresentationFormat>
  <Paragraphs>62</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Calibri Light</vt:lpstr>
      <vt:lpstr>Тема Office</vt:lpstr>
      <vt:lpstr>Понятие жизненного цикла продукции. Характеристика видов деятельности в области качества</vt:lpstr>
      <vt:lpstr>Понятие жизненного цикла товара</vt:lpstr>
      <vt:lpstr>Основные этапы ЖЦТ</vt:lpstr>
      <vt:lpstr>Создание товара</vt:lpstr>
      <vt:lpstr>Внедрение на рынок</vt:lpstr>
      <vt:lpstr>Рост продаж</vt:lpstr>
      <vt:lpstr>Зрелость продукта</vt:lpstr>
      <vt:lpstr>Спад продаж</vt:lpstr>
      <vt:lpstr>Уход с рынка</vt:lpstr>
      <vt:lpstr>Разновидности жизненного цикла товара</vt:lpstr>
      <vt:lpstr>Разновидности жизненного цикла товара</vt:lpstr>
      <vt:lpstr>Разновидности жизненного цикла товара</vt:lpstr>
      <vt:lpstr>Характеристика видов деятельности в области качества</vt:lpstr>
      <vt:lpstr>Виды деятельности в области качества</vt:lpstr>
      <vt:lpstr>Обеспечение качества</vt:lpstr>
      <vt:lpstr>Управление качеством</vt:lpstr>
      <vt:lpstr>Улучшение качества</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жизненного цикла продукции. Характеристика видов деятельности в области качества</dc:title>
  <dc:creator>student</dc:creator>
  <cp:lastModifiedBy>student</cp:lastModifiedBy>
  <cp:revision>4</cp:revision>
  <dcterms:created xsi:type="dcterms:W3CDTF">2024-05-07T11:01:57Z</dcterms:created>
  <dcterms:modified xsi:type="dcterms:W3CDTF">2024-05-07T11:42:32Z</dcterms:modified>
</cp:coreProperties>
</file>