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7" r:id="rId8"/>
    <p:sldId id="261" r:id="rId9"/>
    <p:sldId id="266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23" autoAdjust="0"/>
    <p:restoredTop sz="94660"/>
  </p:normalViewPr>
  <p:slideViewPr>
    <p:cSldViewPr>
      <p:cViewPr>
        <p:scale>
          <a:sx n="66" d="100"/>
          <a:sy n="66" d="100"/>
        </p:scale>
        <p:origin x="-187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3A372-9FB5-48F0-9B40-1BCC809D90BC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4046D-00C1-43B2-8CC9-9B14C3426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vethelp.ru/sobaki/enczefalit-u-sobak/" TargetMode="External"/><Relationship Id="rId2" Type="http://schemas.openxmlformats.org/officeDocument/2006/relationships/hyperlink" Target="https://ivethelp.ru/sobaki/meningit-u-soba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vethelp.ru/sobaki/svetoboyazn-u-sobaki/" TargetMode="External"/><Relationship Id="rId2" Type="http://schemas.openxmlformats.org/officeDocument/2006/relationships/hyperlink" Target="https://ivethelp.ru/sobaki/sudorogi-u-sobak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vethelp.ru/sobaki/lixoradka-u-sobaki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ru-RU" dirty="0" smtClean="0"/>
              <a:t>Профилактика заболеваний нервной системы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Выполнил студент 527 группы</a:t>
            </a:r>
          </a:p>
          <a:p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Двоецкая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Есения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Сергеевна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К заболеваниям нервной системы, часто диагностируемым у собак, также относятся: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ru-RU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парезы </a:t>
            </a:r>
            <a:r>
              <a:rPr lang="ru-RU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параличи</a:t>
            </a:r>
            <a:r>
              <a:rPr lang="ru-RU" sz="8000" dirty="0"/>
              <a:t>, подразделяющиеся на периферические и центральные;</a:t>
            </a:r>
          </a:p>
          <a:p>
            <a:pPr algn="just"/>
            <a:r>
              <a:rPr lang="ru-RU" sz="8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дископатии</a:t>
            </a:r>
            <a:r>
              <a:rPr lang="ru-RU" sz="8000" dirty="0"/>
              <a:t>, являющиеся следствием межпозвоночных грыж и пролапсов, характеризующиеся выпадением спинномозгового канала в просвет;</a:t>
            </a:r>
          </a:p>
          <a:p>
            <a:pPr algn="just"/>
            <a:r>
              <a:rPr lang="ru-RU" sz="8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спондилопатии</a:t>
            </a:r>
            <a:r>
              <a:rPr lang="ru-RU" sz="8000" dirty="0"/>
              <a:t> – характеризуются разрастанием шиловидных отростков и перемычек в области позвонков;</a:t>
            </a:r>
          </a:p>
          <a:p>
            <a:pPr algn="just"/>
            <a:r>
              <a:rPr lang="ru-RU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атаксии</a:t>
            </a:r>
            <a:r>
              <a:rPr lang="ru-RU" sz="8000" dirty="0"/>
              <a:t> – отличаются нарушениями в координации движений на фоне проблем в работе мозжечка или же шейного отдела спинного </a:t>
            </a:r>
            <a:r>
              <a:rPr lang="ru-RU" sz="8000" dirty="0" smtClean="0"/>
              <a:t>мозга; неврозы</a:t>
            </a:r>
            <a:r>
              <a:rPr lang="ru-RU" sz="8000" dirty="0"/>
              <a:t>, возникающие на фоне стрессов и характеризующиеся двумя состояниями – заторможенностью и </a:t>
            </a:r>
            <a:r>
              <a:rPr lang="ru-RU" sz="8000" dirty="0" smtClean="0"/>
              <a:t>возбуждением</a:t>
            </a:r>
            <a:r>
              <a:rPr lang="ru-RU" sz="8000" dirty="0"/>
              <a:t> </a:t>
            </a:r>
            <a:r>
              <a:rPr lang="ru-RU" sz="8000" dirty="0" smtClean="0"/>
              <a:t>навязчивые </a:t>
            </a:r>
            <a:r>
              <a:rPr lang="ru-RU" sz="8000" dirty="0"/>
              <a:t>состояния на фоне стрессов или же отсутствия внимания со стороны </a:t>
            </a:r>
            <a:r>
              <a:rPr lang="ru-RU" sz="8000" dirty="0" smtClean="0"/>
              <a:t>владельца</a:t>
            </a:r>
            <a:endParaRPr lang="ru-RU" sz="8000" dirty="0"/>
          </a:p>
          <a:p>
            <a:pPr algn="just"/>
            <a:r>
              <a:rPr lang="ru-RU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хорея и гиперкинезы </a:t>
            </a:r>
            <a:r>
              <a:rPr lang="ru-RU" sz="8000" dirty="0"/>
              <a:t>– отличается учащенным сердцебиением и дыханием, а также расширением </a:t>
            </a:r>
            <a:r>
              <a:rPr lang="ru-RU" sz="8000" dirty="0" smtClean="0"/>
              <a:t>зрачков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Лечение и профилактика заболеваний нервной системы у собак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Главное – своевременно заметить у животного начало патологических изменений в работе нервной системы.</a:t>
            </a:r>
          </a:p>
          <a:p>
            <a:pPr algn="just"/>
            <a:r>
              <a:rPr lang="ru-RU" dirty="0"/>
              <a:t>Далее необходимо обратиться за помощью к ветеринару. Специалист проведет необходимые диагностические исследования и на их основании определит максимально адекватный курс терапии.</a:t>
            </a:r>
          </a:p>
          <a:p>
            <a:pPr algn="just"/>
            <a:r>
              <a:rPr lang="ru-RU" dirty="0"/>
              <a:t>Как правило лечение консервативное, но в некоторых случаях проводят оперативные вмешательства.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Лечение и профилактика заболеваний нервной системы у собак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животное полностью вылечить невозможно, его необходимо окружить вниманием и заботой.</a:t>
            </a:r>
          </a:p>
          <a:p>
            <a:r>
              <a:rPr lang="ru-RU" dirty="0"/>
              <a:t>Лежачих собак нужно располагать в тихом и теплом месте, регулярно переворачивая с боку на бок во избежание пролежней. Если питомец не способен самостоятельно передвигаться, необходимо носить его в туалет, а затем тщательно мыть.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686800" y="-3411760"/>
            <a:ext cx="1429816" cy="36863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4618856" cy="590465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В </a:t>
            </a:r>
            <a:r>
              <a:rPr lang="ru-RU" dirty="0"/>
              <a:t>некоторых случаях отклонения </a:t>
            </a:r>
            <a:r>
              <a:rPr lang="ru-RU" dirty="0" smtClean="0"/>
              <a:t>в поведении</a:t>
            </a:r>
            <a:r>
              <a:rPr lang="ru-RU" dirty="0"/>
              <a:t>  собаки указывают на проблемы в работе нервной системы питомца.</a:t>
            </a:r>
          </a:p>
          <a:p>
            <a:pPr algn="just">
              <a:buNone/>
            </a:pPr>
            <a:r>
              <a:rPr lang="ru-RU" dirty="0" smtClean="0"/>
              <a:t>    Владельцу </a:t>
            </a:r>
            <a:r>
              <a:rPr lang="ru-RU" dirty="0"/>
              <a:t>важно вовремя распознать первые признаки нервных нарушений, обратившись за помощью в ветеринарную клинику. Зная причины и симптомы развития заболеваний нервной системы, чаще всего встречающиеся у собак, можно предотвратить развитие тяжелых осложнений на фоне опасных изменений.</a:t>
            </a:r>
          </a:p>
          <a:p>
            <a:endParaRPr lang="ru-RU" dirty="0"/>
          </a:p>
        </p:txBody>
      </p:sp>
      <p:pic>
        <p:nvPicPr>
          <p:cNvPr id="1026" name="Picture 2" descr="C:\Users\User\Desktop\h61533b4sJSFlbBf2a-g053oub2e05qYo8f_6fP8yyLLou7XVNt3I-WqWYNS3jcZRXEqnjywt71GCBOFD_yNTyz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764704"/>
            <a:ext cx="3323822" cy="2392338"/>
          </a:xfrm>
          <a:prstGeom prst="rect">
            <a:avLst/>
          </a:prstGeom>
          <a:noFill/>
        </p:spPr>
      </p:pic>
      <p:pic>
        <p:nvPicPr>
          <p:cNvPr id="1027" name="Picture 3" descr="C:\Users\User\Desktop\ToFFSyqVsCOFizvFdeP-WZsZ-ccf2MWlxqlOD_Ys8jstiRTQ2jTK77_XDwIiOP_aBMUtiMUVGpQvMG4Ob9Ar62K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789040"/>
            <a:ext cx="3392068" cy="2264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Причины развития патологий нервной системы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6" cy="554461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Патологические изменения в нервной системе негативно влияют на весь организм. </a:t>
            </a:r>
            <a:r>
              <a:rPr lang="ru-RU" b="1" dirty="0"/>
              <a:t>Нарушения в работе нервной системы означают изменение в функционировании не только головного мозга, но и периферии. </a:t>
            </a:r>
            <a:r>
              <a:rPr lang="ru-RU" dirty="0"/>
              <a:t>Проблемы могут возникать и в области спинного мозга.</a:t>
            </a:r>
          </a:p>
          <a:p>
            <a:pPr algn="just"/>
            <a:r>
              <a:rPr lang="ru-RU" dirty="0"/>
              <a:t>Патологий нервной системы огромное количество, в связи с чем, их подразделяют на несколько основных групп, включающих </a:t>
            </a:r>
            <a:r>
              <a:rPr lang="ru-RU" b="1" dirty="0"/>
              <a:t>механические повреждения, расстройства психического плана, процессы воспалительного типа, </a:t>
            </a:r>
            <a:r>
              <a:rPr lang="ru-RU" dirty="0"/>
              <a:t>возникающие в нервной системе.</a:t>
            </a:r>
          </a:p>
          <a:p>
            <a:pPr algn="just"/>
            <a:r>
              <a:rPr lang="ru-RU" dirty="0"/>
              <a:t>Самая большая группа патологий – </a:t>
            </a:r>
            <a:r>
              <a:rPr lang="ru-RU" b="1" dirty="0"/>
              <a:t>воспалительные заболевания</a:t>
            </a:r>
            <a:r>
              <a:rPr lang="ru-RU" dirty="0"/>
              <a:t>. Причиной может стать воздействие инфекции вирусной или бактериальной этиологии, а также неинфекционные поражения, спровоцированные системными заболеваниями, например, энцефалопатия (поражение тканей печени с последующим включением в патологический процесс нервной системы).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Симптомы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4978896" cy="54726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Боль в шее и/или спине. </a:t>
            </a:r>
          </a:p>
          <a:p>
            <a:pPr algn="just"/>
            <a:r>
              <a:rPr lang="ru-RU" dirty="0" smtClean="0"/>
              <a:t>Ваш питомец может кричать или визжать, когда вы прикасаетесь к пораженному участку.</a:t>
            </a:r>
          </a:p>
          <a:p>
            <a:pPr algn="just"/>
            <a:r>
              <a:rPr lang="ru-RU" dirty="0" smtClean="0"/>
              <a:t>Проблемы с балансом.</a:t>
            </a:r>
          </a:p>
          <a:p>
            <a:pPr algn="just"/>
            <a:r>
              <a:rPr lang="ru-RU" dirty="0" smtClean="0"/>
              <a:t>Аномальные движения глаз.</a:t>
            </a:r>
          </a:p>
          <a:p>
            <a:pPr algn="just"/>
            <a:r>
              <a:rPr lang="ru-RU" dirty="0" smtClean="0"/>
              <a:t>Дезориентация.</a:t>
            </a:r>
          </a:p>
          <a:p>
            <a:pPr algn="just"/>
            <a:r>
              <a:rPr lang="ru-RU" dirty="0" smtClean="0"/>
              <a:t>Путаница.</a:t>
            </a:r>
          </a:p>
          <a:p>
            <a:pPr algn="just"/>
            <a:r>
              <a:rPr lang="ru-RU" dirty="0" smtClean="0"/>
              <a:t>Проблемы с подвижностью, особенно задних лап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Фантомное </a:t>
            </a:r>
            <a:r>
              <a:rPr lang="ru-RU" dirty="0" smtClean="0"/>
              <a:t>царапание.</a:t>
            </a:r>
          </a:p>
          <a:p>
            <a:pPr algn="just"/>
            <a:r>
              <a:rPr lang="ru-RU" dirty="0" smtClean="0"/>
              <a:t>Приступы.</a:t>
            </a:r>
            <a:endParaRPr lang="ru-RU" dirty="0"/>
          </a:p>
        </p:txBody>
      </p:sp>
      <p:pic>
        <p:nvPicPr>
          <p:cNvPr id="2050" name="Picture 2" descr="C:\Users\User\Desktop\kk2hZam763YecIcCcjRoP3qCyrYcOwaLHEtj5hRwp63rcEEEYATFxO1RBD_4L5pCM8-u1iZI6p3NRFVsZw-2He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32656"/>
            <a:ext cx="2626841" cy="2789566"/>
          </a:xfrm>
          <a:prstGeom prst="rect">
            <a:avLst/>
          </a:prstGeom>
          <a:noFill/>
        </p:spPr>
      </p:pic>
      <p:pic>
        <p:nvPicPr>
          <p:cNvPr id="2051" name="Picture 3" descr="C:\Users\User\Desktop\pVZf6axoAsxHDn3KesSTMKsyrEv0b__Ysnl8uEqfjBV_jqp_9UoU_a--R9JOPiMt6tY13MdZjRfgH0N8WJdViOw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573016"/>
            <a:ext cx="2741885" cy="25383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dirty="0"/>
              <a:t>Основными факторами, провоцирующими развитие заболеваний нервной системы, становятся: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Вирусы и бактерии.</a:t>
            </a:r>
            <a:r>
              <a:rPr lang="ru-RU" dirty="0"/>
              <a:t> Считается, что бактериальная инфекция воздействует на ткани головного и спинного мозга сильнее, а при вирусной этиологии инфекции, поражение локализуется в самом веществе мозга.</a:t>
            </a:r>
          </a:p>
          <a:p>
            <a:pPr algn="just"/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Травмы и различные механические повреждения.</a:t>
            </a:r>
            <a:r>
              <a:rPr lang="ru-RU" dirty="0"/>
              <a:t> Привести к расстройству в работе нервной системы могут удары, падения с высоты, автомобильные аварии. Для маленьких декоративных пород собак, причиной поражения работы ЦНС, может стать падения с дивана или неудачный прыжок с хозяйских рук.</a:t>
            </a:r>
          </a:p>
          <a:p>
            <a:pPr algn="just"/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Нарушения условий содержания</a:t>
            </a:r>
            <a:r>
              <a:rPr lang="ru-RU" u="sng" dirty="0"/>
              <a:t>.</a:t>
            </a:r>
            <a:r>
              <a:rPr lang="ru-RU" dirty="0"/>
              <a:t> Причиной нервных расстройств может выступать физическое насилие над животным, недостаточно сбалансированный рацион питания (дефицит определенных полезных веществ сказывается в первую очередь на работе головного мозга).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Наиболее распространенные болезни у собак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Среди самых распространенных заболеваний нервной системы у собак, значатся воспалительные процессы в головном мозге. </a:t>
            </a:r>
            <a:r>
              <a:rPr lang="ru-RU" b="1" dirty="0">
                <a:hlinkClick r:id="rId2"/>
              </a:rPr>
              <a:t>Менингиты </a:t>
            </a:r>
            <a:r>
              <a:rPr lang="ru-RU" dirty="0"/>
              <a:t>характеризуются воспалением оболочек головного мозга, а </a:t>
            </a:r>
            <a:r>
              <a:rPr lang="ru-RU" b="1" dirty="0">
                <a:hlinkClick r:id="rId3"/>
              </a:rPr>
              <a:t>энцефалиты </a:t>
            </a:r>
            <a:r>
              <a:rPr lang="ru-RU" dirty="0"/>
              <a:t>– воспалением самого вещества.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связи с близким расположением по отношению друг к другу, эти патологии сливаются воедино и называются </a:t>
            </a:r>
            <a:r>
              <a:rPr lang="ru-RU" sz="2800" dirty="0" err="1" smtClean="0"/>
              <a:t>менингоэнцефалитами</a:t>
            </a:r>
            <a:r>
              <a:rPr lang="ru-RU" sz="2800" dirty="0" smtClean="0"/>
              <a:t>. Характеризуется </a:t>
            </a:r>
            <a:r>
              <a:rPr lang="ru-RU" sz="2800" dirty="0" err="1" smtClean="0"/>
              <a:t>менингоэнцефалит</a:t>
            </a:r>
            <a:r>
              <a:rPr lang="ru-RU" sz="2800" dirty="0" smtClean="0"/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hlinkClick r:id="rId2"/>
              </a:rPr>
              <a:t>судорожными </a:t>
            </a:r>
            <a:r>
              <a:rPr lang="ru-RU" dirty="0" smtClean="0"/>
              <a:t>явлениями у собаки;</a:t>
            </a:r>
          </a:p>
          <a:p>
            <a:r>
              <a:rPr lang="ru-RU" b="1" dirty="0" smtClean="0">
                <a:hlinkClick r:id="rId3"/>
              </a:rPr>
              <a:t>фотофобией </a:t>
            </a:r>
            <a:r>
              <a:rPr lang="ru-RU" dirty="0" smtClean="0"/>
              <a:t>(светобоязнью);</a:t>
            </a:r>
          </a:p>
          <a:p>
            <a:r>
              <a:rPr lang="ru-RU" dirty="0" smtClean="0"/>
              <a:t>проблемами со зрением;</a:t>
            </a:r>
          </a:p>
          <a:p>
            <a:r>
              <a:rPr lang="ru-RU" dirty="0" smtClean="0"/>
              <a:t>угнетением дыхания (порой, до полной остановки);</a:t>
            </a:r>
          </a:p>
          <a:p>
            <a:r>
              <a:rPr lang="ru-RU" dirty="0" smtClean="0"/>
              <a:t>периодами возбуждения и угнетения;</a:t>
            </a:r>
          </a:p>
          <a:p>
            <a:r>
              <a:rPr lang="ru-RU" b="1" dirty="0" smtClean="0">
                <a:hlinkClick r:id="rId4"/>
              </a:rPr>
              <a:t>лихорадкой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парезами и параличами.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68952" cy="5760640"/>
          </a:xfrm>
        </p:spPr>
        <p:txBody>
          <a:bodyPr>
            <a:normAutofit/>
          </a:bodyPr>
          <a:lstStyle/>
          <a:p>
            <a:pPr algn="just"/>
            <a:r>
              <a:rPr lang="ru-RU" sz="2200" dirty="0"/>
              <a:t>Помимо инфекционного </a:t>
            </a:r>
            <a:r>
              <a:rPr lang="ru-RU" sz="2200" dirty="0" err="1"/>
              <a:t>менингоэнцефалита</a:t>
            </a:r>
            <a:r>
              <a:rPr lang="ru-RU" sz="2200" dirty="0"/>
              <a:t>, у собаки может развиваться неинфекционный тип заболевания. Основными причинами развития данного вида патологии являются нарушения в работе иммунной системы.</a:t>
            </a:r>
            <a:br>
              <a:rPr lang="ru-RU" sz="2200" dirty="0"/>
            </a:br>
            <a:r>
              <a:rPr lang="ru-RU" sz="2200" dirty="0"/>
              <a:t>К неинфекционным </a:t>
            </a:r>
            <a:r>
              <a:rPr lang="ru-RU" sz="2200" dirty="0" err="1"/>
              <a:t>менингоэнцефалитам</a:t>
            </a:r>
            <a:r>
              <a:rPr lang="ru-RU" sz="2200" dirty="0"/>
              <a:t> относятся – гранулематозный, менингит бернских </a:t>
            </a:r>
            <a:r>
              <a:rPr lang="ru-RU" sz="2200" dirty="0" err="1"/>
              <a:t>зенненхундов</a:t>
            </a:r>
            <a:r>
              <a:rPr lang="ru-RU" sz="2200" dirty="0"/>
              <a:t> и мопсов. В большинстве случаев патология развивается стремительно и даже при своевременно оказанной помощи шансы на полное излечение животного невысокие.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10487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3 самые распространенные расстройства нервной системы?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987008" cy="492514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Головные боли. Головные боли являются одним из наиболее распространенных неврологических расстройств и могут возникнуть у любого человека в любом возрасте.</a:t>
            </a:r>
          </a:p>
          <a:p>
            <a:r>
              <a:rPr lang="ru-RU" dirty="0" smtClean="0"/>
              <a:t>Эпилепсия и судороги.</a:t>
            </a:r>
          </a:p>
          <a:p>
            <a:r>
              <a:rPr lang="ru-RU" dirty="0" smtClean="0"/>
              <a:t>Инсульт.</a:t>
            </a:r>
          </a:p>
          <a:p>
            <a:r>
              <a:rPr lang="ru-RU" dirty="0" smtClean="0"/>
              <a:t>БАС: Боковой </a:t>
            </a:r>
            <a:r>
              <a:rPr lang="ru-RU" dirty="0" err="1" smtClean="0"/>
              <a:t>амиотрофический</a:t>
            </a:r>
            <a:r>
              <a:rPr lang="ru-RU" dirty="0" smtClean="0"/>
              <a:t> склероз.</a:t>
            </a:r>
          </a:p>
          <a:p>
            <a:r>
              <a:rPr lang="ru-RU" dirty="0" smtClean="0"/>
              <a:t>Болезнь Альцгеймера и деменция.</a:t>
            </a:r>
          </a:p>
          <a:p>
            <a:r>
              <a:rPr lang="ru-RU" dirty="0" smtClean="0"/>
              <a:t>Болезнь Паркинсона.</a:t>
            </a:r>
            <a:endParaRPr lang="ru-RU" dirty="0"/>
          </a:p>
        </p:txBody>
      </p:sp>
      <p:pic>
        <p:nvPicPr>
          <p:cNvPr id="3074" name="Picture 2" descr="C:\Users\User\Desktop\duBZJZ6AejWhAB_PKlJZJ3W3qg5-Q69_AJ5syw8ph2RIrBtaOuO8L8Hz-G7oQwN5cV-amZdjZ26mgBbN5-HoJB1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429000"/>
            <a:ext cx="2812875" cy="1841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547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Профилактика заболеваний нервной системы</vt:lpstr>
      <vt:lpstr>Слайд 2</vt:lpstr>
      <vt:lpstr>Причины развития патологий нервной системы </vt:lpstr>
      <vt:lpstr>Симптомы</vt:lpstr>
      <vt:lpstr>Основными факторами, провоцирующими развитие заболеваний нервной системы, становятся:</vt:lpstr>
      <vt:lpstr>Наиболее распространенные болезни у собак  </vt:lpstr>
      <vt:lpstr>В связи с близким расположением по отношению друг к другу, эти патологии сливаются воедино и называются менингоэнцефалитами. Характеризуется менингоэнцефалит: </vt:lpstr>
      <vt:lpstr>Помимо инфекционного менингоэнцефалита, у собаки может развиваться неинфекционный тип заболевания. Основными причинами развития данного вида патологии являются нарушения в работе иммунной системы. К неинфекционным менингоэнцефалитам относятся – гранулематозный, менингит бернских зенненхундов и мопсов. В большинстве случаев патология развивается стремительно и даже при своевременно оказанной помощи шансы на полное излечение животного невысокие. </vt:lpstr>
      <vt:lpstr>Какие 3 самые распространенные расстройства нервной системы? </vt:lpstr>
      <vt:lpstr>К заболеваниям нервной системы, часто диагностируемым у собак, также относятся: </vt:lpstr>
      <vt:lpstr>Лечение и профилактика заболеваний нервной системы у собак </vt:lpstr>
      <vt:lpstr>Лечение и профилактика заболеваний нервной системы у собак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заболеваний нервной системы</dc:title>
  <dc:creator>User</dc:creator>
  <cp:lastModifiedBy>User</cp:lastModifiedBy>
  <cp:revision>6</cp:revision>
  <dcterms:created xsi:type="dcterms:W3CDTF">2023-02-17T16:39:14Z</dcterms:created>
  <dcterms:modified xsi:type="dcterms:W3CDTF">2023-02-17T19:10:25Z</dcterms:modified>
</cp:coreProperties>
</file>