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77" autoAdjust="0"/>
    <p:restoredTop sz="94660"/>
  </p:normalViewPr>
  <p:slideViewPr>
    <p:cSldViewPr>
      <p:cViewPr varScale="1">
        <p:scale>
          <a:sx n="61" d="100"/>
          <a:sy n="61" d="100"/>
        </p:scale>
        <p:origin x="-72" y="-5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C32A9C9-F3E7-4F70-923D-9D19DCBF0823}" type="datetimeFigureOut">
              <a:rPr lang="ru-RU" smtClean="0"/>
              <a:pPr/>
              <a:t>17.02.2023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5F0754-BDA2-46C6-8AE5-B64615A8A2D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2A9C9-F3E7-4F70-923D-9D19DCBF0823}" type="datetimeFigureOut">
              <a:rPr lang="ru-RU" smtClean="0"/>
              <a:pPr/>
              <a:t>17.02.2023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F0754-BDA2-46C6-8AE5-B64615A8A2D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krasotaimedicina.ru/diseases/zabolevanija_venereology/candidiasis" TargetMode="External"/><Relationship Id="rId2" Type="http://schemas.openxmlformats.org/officeDocument/2006/relationships/hyperlink" Target="https://www.krasotaimedicina.ru/diseases/zabolevanija_dermatologia/herpes_simplex" TargetMode="External"/><Relationship Id="rId1" Type="http://schemas.openxmlformats.org/officeDocument/2006/relationships/slideLayout" Target="../slideLayouts/slideLayout2.xml"/><Relationship Id="rId6" Type="http://schemas.openxmlformats.org/officeDocument/2006/relationships/hyperlink" Target="https://www.krasotaimedicina.ru/diseases/zabolevanija_stomatology/aftoznyj_stomatit" TargetMode="External"/><Relationship Id="rId5" Type="http://schemas.openxmlformats.org/officeDocument/2006/relationships/hyperlink" Target="https://www.krasotaimedicina.ru/diseases/zabolevanija_endocrinology/diabetes_saharniy" TargetMode="External"/><Relationship Id="rId4" Type="http://schemas.openxmlformats.org/officeDocument/2006/relationships/hyperlink" Target="https://www.krasotaimedicina.ru/diseases/zabolevanija_pulmonology/asthm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krasotaimedicina.ru/diseases/zabolevanija_stomatology/catarrhal-stomatitis" TargetMode="External"/><Relationship Id="rId2" Type="http://schemas.openxmlformats.org/officeDocument/2006/relationships/hyperlink" Target="https://www.krasotaimedicina.ru/diseases/zabolevanija_stomatology/ulcerative-stomatitis" TargetMode="External"/><Relationship Id="rId1" Type="http://schemas.openxmlformats.org/officeDocument/2006/relationships/slideLayout" Target="../slideLayouts/slideLayout2.xml"/><Relationship Id="rId4" Type="http://schemas.openxmlformats.org/officeDocument/2006/relationships/hyperlink" Target="https://www.krasotaimedicina.ru/diseases/children/stomatitis"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krasotaimedicina.ru/symptom/digestive/bad-breath"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rasotaimedicina.ru/diseases/zabolevanija_gastroenterologia/hypovitaminosis" TargetMode="External"/><Relationship Id="rId2" Type="http://schemas.openxmlformats.org/officeDocument/2006/relationships/hyperlink" Target="https://www.krasotaimedicina.ru/diseases/zabolevanija_stomatology/Vincent-stomatitis" TargetMode="External"/><Relationship Id="rId1" Type="http://schemas.openxmlformats.org/officeDocument/2006/relationships/slideLayout" Target="../slideLayouts/slideLayout2.xml"/><Relationship Id="rId5" Type="http://schemas.openxmlformats.org/officeDocument/2006/relationships/hyperlink" Target="https://www.krasotaimedicina.ru/symptom/digestive/dry-mouth" TargetMode="External"/><Relationship Id="rId4" Type="http://schemas.openxmlformats.org/officeDocument/2006/relationships/hyperlink" Target="https://www.krasotaimedicina.ru/diseases/zabolevanija_stomatology/allergic-stomatiti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krasotaimedicina.ru/treatment/magnetotherapy/" TargetMode="External"/><Relationship Id="rId2" Type="http://schemas.openxmlformats.org/officeDocument/2006/relationships/hyperlink" Target="https://www.krasotaimedicina.ru/treatment/ultrasonic/" TargetMode="External"/><Relationship Id="rId1" Type="http://schemas.openxmlformats.org/officeDocument/2006/relationships/slideLayout" Target="../slideLayouts/slideLayout2.xml"/><Relationship Id="rId4" Type="http://schemas.openxmlformats.org/officeDocument/2006/relationships/hyperlink" Target="https://www.krasotaimedicina.ru/treatment/UV/"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krasotaimedicina.ru/diseases/zabolevanija_stomatology/leukoplakia" TargetMode="External"/><Relationship Id="rId2" Type="http://schemas.openxmlformats.org/officeDocument/2006/relationships/hyperlink" Target="https://www.krasotaimedicina.ru/diseases/zabolevanija_stomatology/chronic-stomatiti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kinpet.ru/svishch-u-sobaki-posle-operatsii-ili-iz-za-vospaleniya-priznaki-i-lechenie-problemy-/" TargetMode="External"/><Relationship Id="rId2" Type="http://schemas.openxmlformats.org/officeDocument/2006/relationships/hyperlink" Target="https://kinpet.ru/pochemu-u-sobaki-pakhnet-izo-rta-7-rasprostranennykh-prichin/"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kinpet.ru/pochemu-u-sobaki-vypadayut-zuby-v-raznom-vozrast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krasotaimedicina.ru/diseases/rheumatology/systemic-scleroderma" TargetMode="External"/><Relationship Id="rId2" Type="http://schemas.openxmlformats.org/officeDocument/2006/relationships/hyperlink" Target="https://www.krasotaimedicina.ru/diseases/zabolevanija_dermatologia/pemphigus" TargetMode="External"/><Relationship Id="rId1" Type="http://schemas.openxmlformats.org/officeDocument/2006/relationships/slideLayout" Target="../slideLayouts/slideLayout2.xml"/><Relationship Id="rId4" Type="http://schemas.openxmlformats.org/officeDocument/2006/relationships/hyperlink" Target="https://www.krasotaimedicina.ru/diseases/zabolevanija_dermatologia/streptoderm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772816"/>
            <a:ext cx="7772400" cy="1470025"/>
          </a:xfrm>
        </p:spPr>
        <p:txBody>
          <a:bodyPr/>
          <a:lstStyle/>
          <a:p>
            <a:r>
              <a:rPr lang="ru-RU" dirty="0" smtClean="0"/>
              <a:t>Профилактика болезней зубов</a:t>
            </a:r>
            <a:endParaRPr lang="ru-RU" dirty="0"/>
          </a:p>
        </p:txBody>
      </p:sp>
      <p:sp>
        <p:nvSpPr>
          <p:cNvPr id="3" name="Подзаголовок 2"/>
          <p:cNvSpPr>
            <a:spLocks noGrp="1"/>
          </p:cNvSpPr>
          <p:nvPr>
            <p:ph type="subTitle" idx="1"/>
          </p:nvPr>
        </p:nvSpPr>
        <p:spPr>
          <a:xfrm>
            <a:off x="0" y="5105400"/>
            <a:ext cx="6400800" cy="1752600"/>
          </a:xfrm>
        </p:spPr>
        <p:txBody>
          <a:bodyPr/>
          <a:lstStyle/>
          <a:p>
            <a:r>
              <a:rPr lang="ru-RU" b="1" dirty="0" smtClean="0">
                <a:solidFill>
                  <a:schemeClr val="tx1">
                    <a:lumMod val="65000"/>
                    <a:lumOff val="35000"/>
                  </a:schemeClr>
                </a:solidFill>
              </a:rPr>
              <a:t>Выполнил студент 527 группы</a:t>
            </a:r>
          </a:p>
          <a:p>
            <a:r>
              <a:rPr lang="ru-RU" b="1" dirty="0" smtClean="0">
                <a:solidFill>
                  <a:schemeClr val="tx1">
                    <a:lumMod val="65000"/>
                    <a:lumOff val="35000"/>
                  </a:schemeClr>
                </a:solidFill>
              </a:rPr>
              <a:t>Цаплина Алена Сергеевна</a:t>
            </a:r>
            <a:endParaRPr lang="ru-RU" b="1"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normAutofit fontScale="85000" lnSpcReduction="20000"/>
          </a:bodyPr>
          <a:lstStyle/>
          <a:p>
            <a:pPr algn="just" fontAlgn="base"/>
            <a:r>
              <a:rPr lang="ru-RU" dirty="0"/>
              <a:t>Инфекционные стоматиты, в том числе </a:t>
            </a:r>
            <a:r>
              <a:rPr lang="ru-RU" dirty="0" err="1">
                <a:effectLst>
                  <a:outerShdw blurRad="38100" dist="38100" dir="2700000" algn="tl">
                    <a:srgbClr val="000000">
                      <a:alpha val="43137"/>
                    </a:srgbClr>
                  </a:outerShdw>
                </a:effectLst>
                <a:hlinkClick r:id="rId2"/>
              </a:rPr>
              <a:t>герпетические</a:t>
            </a:r>
            <a:r>
              <a:rPr lang="ru-RU" dirty="0"/>
              <a:t> и </a:t>
            </a:r>
            <a:r>
              <a:rPr lang="ru-RU" dirty="0" err="1">
                <a:effectLst>
                  <a:outerShdw blurRad="38100" dist="38100" dir="2700000" algn="tl">
                    <a:srgbClr val="000000">
                      <a:alpha val="43137"/>
                    </a:srgbClr>
                  </a:outerShdw>
                </a:effectLst>
                <a:hlinkClick r:id="rId3"/>
              </a:rPr>
              <a:t>кандидозные</a:t>
            </a:r>
            <a:r>
              <a:rPr lang="ru-RU" dirty="0"/>
              <a:t> встречаются у людей разных возрастных групп. При этом у детей превалирует контактный путь заражения, а причиной инфекционных стоматитов у взрослых являются сопутствующие заболевания, такие как</a:t>
            </a:r>
            <a:r>
              <a:rPr lang="ru-RU" dirty="0">
                <a:effectLst>
                  <a:outerShdw blurRad="38100" dist="38100" dir="2700000" algn="tl">
                    <a:srgbClr val="000000">
                      <a:alpha val="43137"/>
                    </a:srgbClr>
                  </a:outerShdw>
                </a:effectLst>
              </a:rPr>
              <a:t> </a:t>
            </a:r>
            <a:r>
              <a:rPr lang="ru-RU" dirty="0">
                <a:effectLst>
                  <a:outerShdw blurRad="38100" dist="38100" dir="2700000" algn="tl">
                    <a:srgbClr val="000000">
                      <a:alpha val="43137"/>
                    </a:srgbClr>
                  </a:outerShdw>
                </a:effectLst>
                <a:hlinkClick r:id="rId4"/>
              </a:rPr>
              <a:t>бронхиальная астма</a:t>
            </a:r>
            <a:r>
              <a:rPr lang="ru-RU" dirty="0"/>
              <a:t> и </a:t>
            </a:r>
            <a:r>
              <a:rPr lang="ru-RU" dirty="0">
                <a:effectLst>
                  <a:outerShdw blurRad="38100" dist="38100" dir="2700000" algn="tl">
                    <a:srgbClr val="000000">
                      <a:alpha val="43137"/>
                    </a:srgbClr>
                  </a:outerShdw>
                </a:effectLst>
                <a:hlinkClick r:id="rId5"/>
              </a:rPr>
              <a:t>сахарный диабет</a:t>
            </a:r>
            <a:r>
              <a:rPr lang="ru-RU" dirty="0"/>
              <a:t>.</a:t>
            </a:r>
          </a:p>
          <a:p>
            <a:pPr algn="just" fontAlgn="base"/>
            <a:r>
              <a:rPr lang="ru-RU" dirty="0"/>
              <a:t>Именно по причинам возникновения и классифицируют стоматиты. Вторая классификация ведется по глубине поражения, так различают катаральные, язвенные, некротические и</a:t>
            </a:r>
            <a:r>
              <a:rPr lang="ru-RU" dirty="0">
                <a:effectLst>
                  <a:outerShdw blurRad="38100" dist="38100" dir="2700000" algn="tl">
                    <a:srgbClr val="000000">
                      <a:alpha val="43137"/>
                    </a:srgbClr>
                  </a:outerShdw>
                </a:effectLst>
              </a:rPr>
              <a:t> </a:t>
            </a:r>
            <a:r>
              <a:rPr lang="ru-RU" dirty="0" err="1">
                <a:effectLst>
                  <a:outerShdw blurRad="38100" dist="38100" dir="2700000" algn="tl">
                    <a:srgbClr val="000000">
                      <a:alpha val="43137"/>
                    </a:srgbClr>
                  </a:outerShdw>
                </a:effectLst>
                <a:hlinkClick r:id="rId6"/>
              </a:rPr>
              <a:t>афтозные</a:t>
            </a:r>
            <a:r>
              <a:rPr lang="ru-RU" dirty="0">
                <a:effectLst>
                  <a:outerShdw blurRad="38100" dist="38100" dir="2700000" algn="tl">
                    <a:srgbClr val="000000">
                      <a:alpha val="43137"/>
                    </a:srgbClr>
                  </a:outerShdw>
                </a:effectLst>
                <a:hlinkClick r:id="rId6"/>
              </a:rPr>
              <a:t> стоматиты</a:t>
            </a:r>
            <a:r>
              <a:rPr lang="ru-RU" dirty="0">
                <a:effectLst>
                  <a:outerShdw blurRad="38100" dist="38100" dir="2700000" algn="tl">
                    <a:srgbClr val="000000">
                      <a:alpha val="43137"/>
                    </a:srgbClr>
                  </a:outerShdw>
                </a:effectLst>
              </a:rPr>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Симптомы</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Катаральный стоматит является самой распространенной формой стоматитов. Слизистая оболочка полости рта становится отечной, </a:t>
            </a:r>
            <a:r>
              <a:rPr lang="ru-RU" dirty="0" err="1"/>
              <a:t>гиперемированной</a:t>
            </a:r>
            <a:r>
              <a:rPr lang="ru-RU" dirty="0"/>
              <a:t> и болезненной. Пациенты предъявляют жалобы на болезненность во время принятия пищи, увеличение слюноотделения, иногда на кровоточивость и на неприятный запах изо рта. В некоторых случаях при катаральном стоматите слизистая покрыта желтовато-белым налетом.</a:t>
            </a:r>
          </a:p>
          <a:p>
            <a:pPr algn="just" fontAlgn="base"/>
            <a:r>
              <a:rPr lang="ru-RU" dirty="0">
                <a:hlinkClick r:id="rId2"/>
              </a:rPr>
              <a:t>Язвенный стоматит</a:t>
            </a:r>
            <a:r>
              <a:rPr lang="ru-RU" dirty="0"/>
              <a:t> может являться запущенной формой </a:t>
            </a:r>
            <a:r>
              <a:rPr lang="ru-RU" dirty="0">
                <a:hlinkClick r:id="rId3"/>
              </a:rPr>
              <a:t>катарального стоматита</a:t>
            </a:r>
            <a:r>
              <a:rPr lang="ru-RU" dirty="0"/>
              <a:t> или же развиваться как самостоятельное заболевание. При язвенном стоматите поражена вся слизистая оболочка, тогда как при катаральном – только ее верхний слой. На начальном этапе катаральный и язвенный стоматит имеют сходную симптоматику, но через 3-5 дней после начала заболевания повышается температура тела, и увеличиваются регионарные лимфатические узлы. Пациенты предъявляют жалобы на резкую болезненность во время принятия пищи, многие из них отказываются от еды. Нарастают симптомы общей слабости, появляется головная боль. Особенно ярко проявляются симптомы язвенного </a:t>
            </a:r>
            <a:r>
              <a:rPr lang="ru-RU" dirty="0">
                <a:hlinkClick r:id="rId4"/>
              </a:rPr>
              <a:t>стоматита у детей</a:t>
            </a:r>
            <a:r>
              <a:rPr lang="ru-RU" dirty="0"/>
              <a:t> и ослабленных больных.</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Симптомы</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При </a:t>
            </a:r>
            <a:r>
              <a:rPr lang="ru-RU" dirty="0" err="1"/>
              <a:t>афтозном</a:t>
            </a:r>
            <a:r>
              <a:rPr lang="ru-RU" dirty="0"/>
              <a:t> стоматите слизистая оболочка полости рта покрывается множественными или единичными афтами – язвами овальной или округлой формы. От здоровой ткани афты отграничены узкой красной каймой, а в центре </a:t>
            </a:r>
            <a:r>
              <a:rPr lang="ru-RU" dirty="0" err="1"/>
              <a:t>афтозной</a:t>
            </a:r>
            <a:r>
              <a:rPr lang="ru-RU" dirty="0"/>
              <a:t> язвы имеется серый или желтый налет. </a:t>
            </a:r>
            <a:r>
              <a:rPr lang="ru-RU" dirty="0" err="1"/>
              <a:t>Афтозный</a:t>
            </a:r>
            <a:r>
              <a:rPr lang="ru-RU" dirty="0"/>
              <a:t> стоматит начинается с симптомов общего недомогания, после повышения температуры тела слизистая полости рта становится болезненной, далее в областях болезненности появляются афты. После заживления на месте </a:t>
            </a:r>
            <a:r>
              <a:rPr lang="ru-RU" dirty="0" err="1"/>
              <a:t>афтозных</a:t>
            </a:r>
            <a:r>
              <a:rPr lang="ru-RU" dirty="0"/>
              <a:t> язв остаются шрамы.</a:t>
            </a:r>
          </a:p>
          <a:p>
            <a:pPr algn="just" fontAlgn="base"/>
            <a:r>
              <a:rPr lang="ru-RU" dirty="0"/>
              <a:t>При инфицировании полости рта вирусом простого герпеса диагностируют острый </a:t>
            </a:r>
            <a:r>
              <a:rPr lang="ru-RU" dirty="0" err="1"/>
              <a:t>герпетический</a:t>
            </a:r>
            <a:r>
              <a:rPr lang="ru-RU" dirty="0"/>
              <a:t> стоматит. </a:t>
            </a:r>
            <a:r>
              <a:rPr lang="ru-RU" dirty="0" err="1"/>
              <a:t>Герпетическому</a:t>
            </a:r>
            <a:r>
              <a:rPr lang="ru-RU" dirty="0"/>
              <a:t> стоматиту в основном подвержены дети в закрытых учреждениях. Продромальный период отсутствует, заболевание начинается с резкого подъема температуры до </a:t>
            </a:r>
            <a:r>
              <a:rPr lang="ru-RU" dirty="0" err="1"/>
              <a:t>фебрильных</a:t>
            </a:r>
            <a:r>
              <a:rPr lang="ru-RU" dirty="0"/>
              <a:t> значений, общее самочувствие пациентов тоже страдает. При осмотре слизистая полости рта </a:t>
            </a:r>
            <a:r>
              <a:rPr lang="ru-RU" dirty="0" err="1"/>
              <a:t>гиперемирована</a:t>
            </a:r>
            <a:r>
              <a:rPr lang="ru-RU" dirty="0"/>
              <a:t>, отечна, иногда имеются очаги кровоточивости десен. Большинство пациентов с </a:t>
            </a:r>
            <a:r>
              <a:rPr lang="ru-RU" dirty="0" err="1"/>
              <a:t>герпетическим</a:t>
            </a:r>
            <a:r>
              <a:rPr lang="ru-RU" dirty="0"/>
              <a:t> стоматитом предъявляют жалобы на увеличение слюноотделения и на появление </a:t>
            </a:r>
            <a:r>
              <a:rPr lang="ru-RU" dirty="0">
                <a:effectLst>
                  <a:outerShdw blurRad="38100" dist="38100" dir="2700000" algn="tl">
                    <a:srgbClr val="000000">
                      <a:alpha val="43137"/>
                    </a:srgbClr>
                  </a:outerShdw>
                </a:effectLst>
                <a:hlinkClick r:id="rId2"/>
              </a:rPr>
              <a:t>неприятного запаха изо рта</a:t>
            </a:r>
            <a:r>
              <a:rPr lang="ru-RU" dirty="0"/>
              <a:t>. Через несколько дней на слизистой появляются группки мелких пустул и везикул и присоединяются симптомы некротических изменений эпителия.</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Симптомы</a:t>
            </a:r>
            <a:endParaRPr lang="ru-RU" dirty="0"/>
          </a:p>
        </p:txBody>
      </p:sp>
      <p:sp>
        <p:nvSpPr>
          <p:cNvPr id="3" name="Содержимое 2"/>
          <p:cNvSpPr>
            <a:spLocks noGrp="1"/>
          </p:cNvSpPr>
          <p:nvPr>
            <p:ph idx="1"/>
          </p:nvPr>
        </p:nvSpPr>
        <p:spPr>
          <a:xfrm>
            <a:off x="323528" y="1196752"/>
            <a:ext cx="8363272" cy="4929411"/>
          </a:xfrm>
        </p:spPr>
        <p:txBody>
          <a:bodyPr>
            <a:normAutofit fontScale="25000" lnSpcReduction="20000"/>
          </a:bodyPr>
          <a:lstStyle/>
          <a:p>
            <a:pPr algn="just" fontAlgn="base"/>
            <a:r>
              <a:rPr lang="ru-RU" sz="8000" dirty="0"/>
              <a:t>Язвенно-некротический стоматит или </a:t>
            </a:r>
            <a:r>
              <a:rPr lang="ru-RU" sz="8000" dirty="0">
                <a:hlinkClick r:id="rId2"/>
              </a:rPr>
              <a:t>стоматит </a:t>
            </a:r>
            <a:r>
              <a:rPr lang="ru-RU" sz="8000" dirty="0" err="1">
                <a:hlinkClick r:id="rId2"/>
              </a:rPr>
              <a:t>Венсана</a:t>
            </a:r>
            <a:r>
              <a:rPr lang="ru-RU" sz="8000" dirty="0"/>
              <a:t> вызывается симбиозом веретенообразной бактерией и спирохетой ротовой полости. </a:t>
            </a:r>
            <a:r>
              <a:rPr lang="ru-RU" sz="8000" dirty="0">
                <a:hlinkClick r:id="rId3"/>
              </a:rPr>
              <a:t>Гиповитаминозы</a:t>
            </a:r>
            <a:r>
              <a:rPr lang="ru-RU" sz="8000" dirty="0"/>
              <a:t> и снижение иммунитета способствуют возникновению данного стоматита. Клинически </a:t>
            </a:r>
            <a:r>
              <a:rPr lang="ru-RU" sz="8000" dirty="0" err="1"/>
              <a:t>язвено-некротический</a:t>
            </a:r>
            <a:r>
              <a:rPr lang="ru-RU" sz="8000" dirty="0"/>
              <a:t> стоматит характеризуется появлением на слизистой рта язв и эрозий и повышением температуры тела до субфебрильных значений. Пациенты предъявляют жалобы на болезненность и кровоточивость десен, со временем присоединяется гнилостный запах изо рта. Для </a:t>
            </a:r>
            <a:r>
              <a:rPr lang="ru-RU" sz="8000" dirty="0" err="1"/>
              <a:t>язвено-некротического</a:t>
            </a:r>
            <a:r>
              <a:rPr lang="ru-RU" sz="8000" dirty="0"/>
              <a:t> стоматита характерно начало процесса с </a:t>
            </a:r>
            <a:r>
              <a:rPr lang="ru-RU" sz="8000" dirty="0" err="1"/>
              <a:t>десневого</a:t>
            </a:r>
            <a:r>
              <a:rPr lang="ru-RU" sz="8000" dirty="0"/>
              <a:t> края, далее воспаление переходит на другие участки слизистой оболочки.</a:t>
            </a:r>
          </a:p>
          <a:p>
            <a:pPr algn="just" fontAlgn="base"/>
            <a:r>
              <a:rPr lang="ru-RU" sz="8000" dirty="0">
                <a:hlinkClick r:id="rId4"/>
              </a:rPr>
              <a:t>Аллергический стоматит</a:t>
            </a:r>
            <a:r>
              <a:rPr lang="ru-RU" sz="8000" dirty="0"/>
              <a:t> может быть любой степени тяжести, начиная от катаральной формы и заканчивая </a:t>
            </a:r>
            <a:r>
              <a:rPr lang="ru-RU" sz="8000" dirty="0" err="1"/>
              <a:t>язвено-некротической</a:t>
            </a:r>
            <a:r>
              <a:rPr lang="ru-RU" sz="8000" dirty="0"/>
              <a:t>. По распространению аллергический стоматит может быть локализованным или диффузным. При воздействии на слизистую лекарственными веществами, которые и стали аллергенами, аллергический стоматит обычно носит катаральный или катарально-геморрагический характер. Пациенты предъявляют жалобы на </a:t>
            </a:r>
            <a:r>
              <a:rPr lang="ru-RU" sz="8000" dirty="0">
                <a:hlinkClick r:id="rId5"/>
              </a:rPr>
              <a:t>сухость во рту</a:t>
            </a:r>
            <a:r>
              <a:rPr lang="ru-RU" sz="8000" dirty="0"/>
              <a:t> и зуд, прием пищи становится болезненным. Слизистая оболочка полости рта отечна, </a:t>
            </a:r>
            <a:r>
              <a:rPr lang="ru-RU" sz="8000" dirty="0" err="1"/>
              <a:t>гиперемирована</a:t>
            </a:r>
            <a:r>
              <a:rPr lang="ru-RU" sz="8000" dirty="0"/>
              <a:t>, при длительно-текущем аллергическом стоматите отмечаются атрофические изменения сосочков языка.</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a:xfrm>
            <a:off x="179512" y="1268760"/>
            <a:ext cx="8712968" cy="4857403"/>
          </a:xfrm>
        </p:spPr>
        <p:txBody>
          <a:bodyPr>
            <a:normAutofit fontScale="25000" lnSpcReduction="20000"/>
          </a:bodyPr>
          <a:lstStyle/>
          <a:p>
            <a:pPr algn="just" fontAlgn="base"/>
            <a:r>
              <a:rPr lang="ru-RU" sz="8000" dirty="0" smtClean="0"/>
              <a:t>Аппликации </a:t>
            </a:r>
            <a:r>
              <a:rPr lang="ru-RU" sz="8000" dirty="0"/>
              <a:t>и полоскание низкопроцентными растворами анестетиков помогают снизить болезненность, что особенно важно при язвенных стоматитах. Это помогает сохранить аппетит и не допустить отказа от пищи.</a:t>
            </a:r>
          </a:p>
          <a:p>
            <a:pPr algn="just" fontAlgn="base"/>
            <a:r>
              <a:rPr lang="ru-RU" sz="8000" dirty="0"/>
              <a:t>Язвенные элементы смазывают </a:t>
            </a:r>
            <a:r>
              <a:rPr lang="ru-RU" sz="8000" dirty="0" err="1"/>
              <a:t>бензокаином</a:t>
            </a:r>
            <a:r>
              <a:rPr lang="ru-RU" sz="8000" dirty="0"/>
              <a:t>, </a:t>
            </a:r>
            <a:r>
              <a:rPr lang="ru-RU" sz="8000" dirty="0" err="1"/>
              <a:t>лидокаином</a:t>
            </a:r>
            <a:r>
              <a:rPr lang="ru-RU" sz="8000" dirty="0"/>
              <a:t>, </a:t>
            </a:r>
            <a:r>
              <a:rPr lang="ru-RU" sz="8000" dirty="0" err="1"/>
              <a:t>тримекаином</a:t>
            </a:r>
            <a:r>
              <a:rPr lang="ru-RU" sz="8000" dirty="0"/>
              <a:t>, а также соком алоэ или </a:t>
            </a:r>
            <a:r>
              <a:rPr lang="ru-RU" sz="8000" dirty="0" err="1"/>
              <a:t>каланхоэ</a:t>
            </a:r>
            <a:r>
              <a:rPr lang="ru-RU" sz="8000" dirty="0"/>
              <a:t>, эти вещества не только снижают болезненность при стоматите, но и покрывают </a:t>
            </a:r>
            <a:r>
              <a:rPr lang="ru-RU" sz="8000" dirty="0" err="1"/>
              <a:t>эрозированные</a:t>
            </a:r>
            <a:r>
              <a:rPr lang="ru-RU" sz="8000" dirty="0"/>
              <a:t> участки защитной пленкой. Следует учитывать, что анестетики подходят для кратковременного лечения, длительное использование таких препаратов недопустимо.</a:t>
            </a:r>
          </a:p>
          <a:p>
            <a:pPr algn="just" fontAlgn="base"/>
            <a:r>
              <a:rPr lang="ru-RU" sz="8000" dirty="0"/>
              <a:t>Хороший эффект оказывают препараты, которые очищают язвы от бактериального налета. При язвенных стоматитах слой бактериального налета препятствует быстрому заживлению элементов, поэтому стоматит приобретает вялотекущий или рецидивирующий характер. Очищающие пасты в большинстве своем содержат перекись карбамида и перекись водорода.</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3408"/>
            <a:ext cx="8229600" cy="1143000"/>
          </a:xfrm>
        </p:spPr>
        <p:txBody>
          <a:bodyPr/>
          <a:lstStyle/>
          <a:p>
            <a:r>
              <a:rPr lang="ru-RU" dirty="0" smtClean="0"/>
              <a:t>Профилактика</a:t>
            </a:r>
            <a:endParaRPr lang="ru-RU" dirty="0"/>
          </a:p>
        </p:txBody>
      </p:sp>
      <p:sp>
        <p:nvSpPr>
          <p:cNvPr id="3" name="Содержимое 2"/>
          <p:cNvSpPr>
            <a:spLocks noGrp="1"/>
          </p:cNvSpPr>
          <p:nvPr>
            <p:ph idx="1"/>
          </p:nvPr>
        </p:nvSpPr>
        <p:spPr>
          <a:xfrm>
            <a:off x="179512" y="764704"/>
            <a:ext cx="8784976" cy="4929411"/>
          </a:xfrm>
        </p:spPr>
        <p:txBody>
          <a:bodyPr>
            <a:noAutofit/>
          </a:bodyPr>
          <a:lstStyle/>
          <a:p>
            <a:pPr algn="just" fontAlgn="base"/>
            <a:r>
              <a:rPr lang="ru-RU" sz="2000" dirty="0"/>
              <a:t>Использование антибактериальных препаратов является агрессивным методом лечения стоматитов. Их применяют, если имеется </a:t>
            </a:r>
            <a:r>
              <a:rPr lang="ru-RU" sz="2000" dirty="0" err="1"/>
              <a:t>реинфицирование</a:t>
            </a:r>
            <a:r>
              <a:rPr lang="ru-RU" sz="2000" dirty="0"/>
              <a:t> язвочек, чаще всего применяются препараты, в состав которых входит </a:t>
            </a:r>
            <a:r>
              <a:rPr lang="ru-RU" sz="2000" dirty="0" err="1"/>
              <a:t>хлогексидина</a:t>
            </a:r>
            <a:r>
              <a:rPr lang="ru-RU" sz="2000" dirty="0"/>
              <a:t> </a:t>
            </a:r>
            <a:r>
              <a:rPr lang="ru-RU" sz="2000" dirty="0" err="1"/>
              <a:t>биглюконат</a:t>
            </a:r>
            <a:r>
              <a:rPr lang="ru-RU" sz="2000" dirty="0"/>
              <a:t>. Длительное использование таких препаратов вызывает образование пятен на зубах и пломбах, которые проходят после окончания лечения.</a:t>
            </a:r>
          </a:p>
          <a:p>
            <a:pPr algn="just" fontAlgn="base"/>
            <a:r>
              <a:rPr lang="ru-RU" sz="2000" dirty="0"/>
              <a:t>Противовирусные мази оказывают хороший эффект, если стоматит имеет вирусную природу. Использование </a:t>
            </a:r>
            <a:r>
              <a:rPr lang="ru-RU" sz="2000" dirty="0" err="1"/>
              <a:t>интерфероновой</a:t>
            </a:r>
            <a:r>
              <a:rPr lang="ru-RU" sz="2000" dirty="0"/>
              <a:t>, </a:t>
            </a:r>
            <a:r>
              <a:rPr lang="ru-RU" sz="2000" dirty="0" err="1"/>
              <a:t>оксолиновой</a:t>
            </a:r>
            <a:r>
              <a:rPr lang="ru-RU" sz="2000" dirty="0"/>
              <a:t>, </a:t>
            </a:r>
            <a:r>
              <a:rPr lang="ru-RU" sz="2000" dirty="0" err="1"/>
              <a:t>теброфеновой</a:t>
            </a:r>
            <a:r>
              <a:rPr lang="ru-RU" sz="2000" dirty="0"/>
              <a:t> и других противовирусных мазей возможно только после назначения врачом. Существуют препараты, которые создают защитную пленку на язвочках. Такая пленка ускоряет заживление, предотвращает </a:t>
            </a:r>
            <a:r>
              <a:rPr lang="ru-RU" sz="2000" dirty="0" err="1"/>
              <a:t>реинфицирование</a:t>
            </a:r>
            <a:r>
              <a:rPr lang="ru-RU" sz="2000" dirty="0"/>
              <a:t> язвочки и ее </a:t>
            </a:r>
            <a:r>
              <a:rPr lang="ru-RU" sz="2000" dirty="0" err="1"/>
              <a:t>травматизацию</a:t>
            </a:r>
            <a:r>
              <a:rPr lang="ru-RU" sz="2000" dirty="0"/>
              <a:t>. Это препараты, которые содержат </a:t>
            </a:r>
            <a:r>
              <a:rPr lang="ru-RU" sz="2000" dirty="0" err="1"/>
              <a:t>каротолин</a:t>
            </a:r>
            <a:r>
              <a:rPr lang="ru-RU" sz="2000" dirty="0"/>
              <a:t>, масло облепихи, масло шиповника и </a:t>
            </a:r>
            <a:r>
              <a:rPr lang="ru-RU" sz="2000" dirty="0" err="1"/>
              <a:t>винилин</a:t>
            </a:r>
            <a:r>
              <a:rPr lang="ru-RU" sz="2000" dirty="0"/>
              <a:t>.</a:t>
            </a:r>
          </a:p>
          <a:p>
            <a:pPr algn="just" fontAlgn="base"/>
            <a:r>
              <a:rPr lang="ru-RU" sz="2000" dirty="0"/>
              <a:t>Полоскание полости рта раствором </a:t>
            </a:r>
            <a:r>
              <a:rPr lang="ru-RU" sz="2000" dirty="0" err="1"/>
              <a:t>фурацилина</a:t>
            </a:r>
            <a:r>
              <a:rPr lang="ru-RU" sz="2000" dirty="0"/>
              <a:t>, настоями и отварами зверобоя, календулы, ромашки, коры дуба и других трав с антисептическим действием ускоряют процесс заживления. При катаральном стоматите выздоровления можно добиться только за счет частых полосканий полости рта. Для лечения стоматитов применяют физиотерапевтические методы: </a:t>
            </a:r>
            <a:r>
              <a:rPr lang="ru-RU" sz="2000" dirty="0">
                <a:hlinkClick r:id="rId2"/>
              </a:rPr>
              <a:t>ультразвук</a:t>
            </a:r>
            <a:r>
              <a:rPr lang="ru-RU" sz="2000" dirty="0"/>
              <a:t>, </a:t>
            </a:r>
            <a:r>
              <a:rPr lang="ru-RU" sz="2000" dirty="0" err="1">
                <a:hlinkClick r:id="rId3"/>
              </a:rPr>
              <a:t>магнитотерапию</a:t>
            </a:r>
            <a:r>
              <a:rPr lang="ru-RU" sz="2000" dirty="0"/>
              <a:t>, </a:t>
            </a:r>
            <a:r>
              <a:rPr lang="ru-RU" sz="2000" dirty="0">
                <a:hlinkClick r:id="rId4"/>
              </a:rPr>
              <a:t>УФО</a:t>
            </a:r>
            <a:r>
              <a:rPr lang="ru-RU" sz="2000" dirty="0"/>
              <a:t> и др.</a:t>
            </a:r>
          </a:p>
          <a:p>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p:txBody>
          <a:bodyPr>
            <a:normAutofit fontScale="70000" lnSpcReduction="20000"/>
          </a:bodyPr>
          <a:lstStyle/>
          <a:p>
            <a:pPr algn="just" fontAlgn="base"/>
            <a:r>
              <a:rPr lang="ru-RU" dirty="0"/>
              <a:t>Лечение стоматита травматического характера заключается в устранении провоцирующих факторов, симптоматическая терапия проводится по показаниям. </a:t>
            </a:r>
            <a:endParaRPr lang="ru-RU" dirty="0" smtClean="0"/>
          </a:p>
          <a:p>
            <a:pPr algn="just" fontAlgn="base"/>
            <a:r>
              <a:rPr lang="ru-RU" dirty="0" smtClean="0"/>
              <a:t>Прогноз</a:t>
            </a:r>
            <a:r>
              <a:rPr lang="ru-RU" dirty="0"/>
              <a:t>, как правило, благоприятный; лишь в единичных случаях </a:t>
            </a:r>
            <a:r>
              <a:rPr lang="ru-RU" dirty="0">
                <a:effectLst>
                  <a:outerShdw blurRad="38100" dist="38100" dir="2700000" algn="tl">
                    <a:srgbClr val="000000">
                      <a:alpha val="43137"/>
                    </a:srgbClr>
                  </a:outerShdw>
                </a:effectLst>
                <a:hlinkClick r:id="rId2"/>
              </a:rPr>
              <a:t>хронический травматический стоматит</a:t>
            </a:r>
            <a:r>
              <a:rPr lang="ru-RU" dirty="0"/>
              <a:t> может стать причиной </a:t>
            </a:r>
            <a:r>
              <a:rPr lang="ru-RU" dirty="0">
                <a:effectLst>
                  <a:outerShdw blurRad="38100" dist="38100" dir="2700000" algn="tl">
                    <a:srgbClr val="000000">
                      <a:alpha val="43137"/>
                    </a:srgbClr>
                  </a:outerShdw>
                </a:effectLst>
                <a:hlinkClick r:id="rId3"/>
              </a:rPr>
              <a:t>лейкоплакии</a:t>
            </a:r>
            <a:r>
              <a:rPr lang="ru-RU" dirty="0"/>
              <a:t> языка или малигнизации клеток полости рта. </a:t>
            </a:r>
            <a:endParaRPr lang="ru-RU" dirty="0" smtClean="0"/>
          </a:p>
          <a:p>
            <a:pPr algn="just" fontAlgn="base"/>
            <a:r>
              <a:rPr lang="ru-RU" dirty="0" smtClean="0"/>
              <a:t>При </a:t>
            </a:r>
            <a:r>
              <a:rPr lang="ru-RU" dirty="0"/>
              <a:t>стоматите аллергической природы необходимо выявить и устранить аллерген, после чего симптомы стоматита проходят. В тяжелых случаях требуется </a:t>
            </a:r>
            <a:r>
              <a:rPr lang="ru-RU" dirty="0" err="1"/>
              <a:t>гипосенсибилизирующая</a:t>
            </a:r>
            <a:r>
              <a:rPr lang="ru-RU" dirty="0"/>
              <a:t> терапия и госпитализация.</a:t>
            </a:r>
          </a:p>
          <a:p>
            <a:pPr algn="just" fontAlgn="base"/>
            <a:r>
              <a:rPr lang="ru-RU" dirty="0"/>
              <a:t>Профилактикой стоматитов является правильный уход за полостью рта, пропаганда здорового образа жизни и обучение правилам личной гигиены начиная с детского возраста.</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Пародонтоз</a:t>
            </a:r>
            <a:endParaRPr lang="ru-RU" dirty="0"/>
          </a:p>
        </p:txBody>
      </p:sp>
      <p:sp>
        <p:nvSpPr>
          <p:cNvPr id="3" name="Содержимое 2"/>
          <p:cNvSpPr>
            <a:spLocks noGrp="1"/>
          </p:cNvSpPr>
          <p:nvPr>
            <p:ph idx="1"/>
          </p:nvPr>
        </p:nvSpPr>
        <p:spPr/>
        <p:txBody>
          <a:bodyPr/>
          <a:lstStyle/>
          <a:p>
            <a:pPr algn="just"/>
            <a:r>
              <a:rPr lang="ru-RU" b="1" dirty="0"/>
              <a:t>Не воспалительное поражение тканей, окружающих корень зуба</a:t>
            </a:r>
            <a:r>
              <a:rPr lang="ru-RU" dirty="0"/>
              <a:t>. За счет дегенеративных процессов в тканях десны и челюстной кости, оголяются шейки зубов, зубы кажутся как будто более длинными. На поздних стадиях они начинают шататься и выпадают. Это заболевание встречается достаточно редко, часто пародонтозом ошибочно называют </a:t>
            </a:r>
            <a:r>
              <a:rPr lang="ru-RU" dirty="0" err="1"/>
              <a:t>пародонтит</a:t>
            </a:r>
            <a:r>
              <a:rPr lang="ru-RU"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lstStyle/>
          <a:p>
            <a:pPr algn="just"/>
            <a:r>
              <a:rPr lang="ru-RU" dirty="0"/>
              <a:t>нехватка витаминов</a:t>
            </a:r>
          </a:p>
          <a:p>
            <a:pPr algn="just"/>
            <a:r>
              <a:rPr lang="ru-RU" dirty="0"/>
              <a:t>нарушения в работе желудочно-кишечного тракта</a:t>
            </a:r>
          </a:p>
          <a:p>
            <a:pPr algn="just"/>
            <a:r>
              <a:rPr lang="ru-RU" dirty="0"/>
              <a:t>сбои в работе эндокринной системы и гормональные изменения</a:t>
            </a:r>
          </a:p>
          <a:p>
            <a:pPr algn="just"/>
            <a:r>
              <a:rPr lang="ru-RU" dirty="0"/>
              <a:t>сахарный диабет, активное курение</a:t>
            </a:r>
          </a:p>
          <a:p>
            <a:pPr algn="just"/>
            <a:r>
              <a:rPr lang="ru-RU" dirty="0"/>
              <a:t>врожденная предрасположенность, т.е. наследственные факторы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a:t>
            </a:r>
            <a:r>
              <a:rPr lang="ru-RU" dirty="0" smtClean="0"/>
              <a:t>имптомы</a:t>
            </a:r>
            <a:endParaRPr lang="ru-RU" dirty="0"/>
          </a:p>
        </p:txBody>
      </p:sp>
      <p:sp>
        <p:nvSpPr>
          <p:cNvPr id="3" name="Содержимое 2"/>
          <p:cNvSpPr>
            <a:spLocks noGrp="1"/>
          </p:cNvSpPr>
          <p:nvPr>
            <p:ph idx="1"/>
          </p:nvPr>
        </p:nvSpPr>
        <p:spPr>
          <a:xfrm>
            <a:off x="457200" y="1196752"/>
            <a:ext cx="5626968" cy="4929411"/>
          </a:xfrm>
        </p:spPr>
        <p:txBody>
          <a:bodyPr>
            <a:normAutofit lnSpcReduction="10000"/>
          </a:bodyPr>
          <a:lstStyle/>
          <a:p>
            <a:pPr algn="just"/>
            <a:r>
              <a:rPr lang="ru-RU" dirty="0"/>
              <a:t>болезненность при нажатии на десны;</a:t>
            </a:r>
          </a:p>
          <a:p>
            <a:pPr algn="just"/>
            <a:r>
              <a:rPr lang="ru-RU" dirty="0"/>
              <a:t>повышенное слюнотечение;</a:t>
            </a:r>
          </a:p>
          <a:p>
            <a:pPr algn="just"/>
            <a:r>
              <a:rPr lang="ru-RU" dirty="0"/>
              <a:t>отказ от твердой пищи;</a:t>
            </a:r>
          </a:p>
          <a:p>
            <a:pPr algn="just"/>
            <a:r>
              <a:rPr lang="ru-RU" dirty="0" err="1">
                <a:effectLst>
                  <a:outerShdw blurRad="38100" dist="38100" dir="2700000" algn="tl">
                    <a:srgbClr val="000000">
                      <a:alpha val="43137"/>
                    </a:srgbClr>
                  </a:outerShdw>
                </a:effectLst>
                <a:hlinkClick r:id="rId2"/>
              </a:rPr>
              <a:t>халитоз</a:t>
            </a:r>
            <a:r>
              <a:rPr lang="ru-RU" dirty="0">
                <a:effectLst>
                  <a:outerShdw blurRad="38100" dist="38100" dir="2700000" algn="tl">
                    <a:srgbClr val="000000">
                      <a:alpha val="43137"/>
                    </a:srgbClr>
                  </a:outerShdw>
                </a:effectLst>
              </a:rPr>
              <a:t> </a:t>
            </a:r>
            <a:r>
              <a:rPr lang="ru-RU" dirty="0"/>
              <a:t>(запах изо рта);</a:t>
            </a:r>
          </a:p>
          <a:p>
            <a:pPr algn="just"/>
            <a:r>
              <a:rPr lang="ru-RU" dirty="0"/>
              <a:t>сильное оголение десны;</a:t>
            </a:r>
          </a:p>
          <a:p>
            <a:pPr algn="just"/>
            <a:r>
              <a:rPr lang="ru-RU" dirty="0"/>
              <a:t>образование </a:t>
            </a:r>
            <a:r>
              <a:rPr lang="ru-RU" dirty="0">
                <a:effectLst>
                  <a:outerShdw blurRad="38100" dist="38100" dir="2700000" algn="tl">
                    <a:srgbClr val="000000">
                      <a:alpha val="43137"/>
                    </a:srgbClr>
                  </a:outerShdw>
                </a:effectLst>
                <a:hlinkClick r:id="rId3"/>
              </a:rPr>
              <a:t>свищей</a:t>
            </a:r>
            <a:r>
              <a:rPr lang="ru-RU" dirty="0">
                <a:effectLst>
                  <a:outerShdw blurRad="38100" dist="38100" dir="2700000" algn="tl">
                    <a:srgbClr val="000000">
                      <a:alpha val="43137"/>
                    </a:srgbClr>
                  </a:outerShdw>
                </a:effectLst>
              </a:rPr>
              <a:t> </a:t>
            </a:r>
            <a:r>
              <a:rPr lang="ru-RU" dirty="0"/>
              <a:t>и абсцессов внутри пасти;</a:t>
            </a:r>
          </a:p>
          <a:p>
            <a:pPr algn="just"/>
            <a:r>
              <a:rPr lang="ru-RU" dirty="0"/>
              <a:t>шатание и</a:t>
            </a:r>
            <a:r>
              <a:rPr lang="ru-RU" dirty="0">
                <a:effectLst>
                  <a:outerShdw blurRad="38100" dist="38100" dir="2700000" algn="tl">
                    <a:srgbClr val="000000">
                      <a:alpha val="43137"/>
                    </a:srgbClr>
                  </a:outerShdw>
                </a:effectLst>
              </a:rPr>
              <a:t> </a:t>
            </a:r>
            <a:r>
              <a:rPr lang="ru-RU" dirty="0">
                <a:effectLst>
                  <a:outerShdw blurRad="38100" dist="38100" dir="2700000" algn="tl">
                    <a:srgbClr val="000000">
                      <a:alpha val="43137"/>
                    </a:srgbClr>
                  </a:outerShdw>
                </a:effectLst>
                <a:hlinkClick r:id="rId4"/>
              </a:rPr>
              <a:t>выпадение зубов</a:t>
            </a:r>
            <a:r>
              <a:rPr lang="ru-RU" dirty="0"/>
              <a:t>.</a:t>
            </a:r>
          </a:p>
          <a:p>
            <a:endParaRPr lang="ru-RU" dirty="0"/>
          </a:p>
        </p:txBody>
      </p:sp>
      <p:pic>
        <p:nvPicPr>
          <p:cNvPr id="2050" name="Picture 2" descr="C:\Users\User\Desktop\vWGmOs7LTdxnD0Qj8QE9o0Wrdr9AYL5MMx1CTt84psDsfguH0waHo2NlMCY6tiAM-SvicADMWL-7x1uMGxA_hdgS.jpg"/>
          <p:cNvPicPr>
            <a:picLocks noChangeAspect="1" noChangeArrowheads="1"/>
          </p:cNvPicPr>
          <p:nvPr/>
        </p:nvPicPr>
        <p:blipFill>
          <a:blip r:embed="rId5" cstate="print"/>
          <a:srcRect/>
          <a:stretch>
            <a:fillRect/>
          </a:stretch>
        </p:blipFill>
        <p:spPr bwMode="auto">
          <a:xfrm>
            <a:off x="5868144" y="1700808"/>
            <a:ext cx="2918039" cy="1656184"/>
          </a:xfrm>
          <a:prstGeom prst="rect">
            <a:avLst/>
          </a:prstGeom>
          <a:noFill/>
        </p:spPr>
      </p:pic>
      <p:pic>
        <p:nvPicPr>
          <p:cNvPr id="2051" name="Picture 3" descr="C:\Users\User\Desktop\XhAJb2PeX5zyioW_had5FOMnYA21LDQll8b7IwXffxHEQdFMZzTvzX46tpvJlK2HnpOpaHTwmcR_QFRHwuJx_AX1.jpg"/>
          <p:cNvPicPr>
            <a:picLocks noChangeAspect="1" noChangeArrowheads="1"/>
          </p:cNvPicPr>
          <p:nvPr/>
        </p:nvPicPr>
        <p:blipFill>
          <a:blip r:embed="rId6" cstate="print"/>
          <a:srcRect l="23857" t="1706" r="8813"/>
          <a:stretch>
            <a:fillRect/>
          </a:stretch>
        </p:blipFill>
        <p:spPr bwMode="auto">
          <a:xfrm>
            <a:off x="6516216" y="3645024"/>
            <a:ext cx="2354735" cy="232576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a:t>Профилактические меры по недопущению развития пародонтоза достаточно просты в исполнении. Сюда входит регулярная чистка зубов собаки специальной щеткой, которую можно приобрести в любой ветеринарной аптеке. Помимо этого, нужно купить пасту или гель, препятствующие возникновению налета на зубах собаки и защитят ротовую полость от проникновения в нее бактерий. Такие средства необходимо использовать минимум 1-2 раза в неделю.</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a:t>
            </a:r>
            <a:r>
              <a:rPr lang="ru-RU" dirty="0" smtClean="0"/>
              <a:t>рофилактика</a:t>
            </a:r>
            <a:endParaRPr lang="ru-RU" dirty="0"/>
          </a:p>
        </p:txBody>
      </p:sp>
      <p:sp>
        <p:nvSpPr>
          <p:cNvPr id="3" name="Содержимое 2"/>
          <p:cNvSpPr>
            <a:spLocks noGrp="1"/>
          </p:cNvSpPr>
          <p:nvPr>
            <p:ph idx="1"/>
          </p:nvPr>
        </p:nvSpPr>
        <p:spPr>
          <a:xfrm>
            <a:off x="3131840" y="1268760"/>
            <a:ext cx="5554960" cy="5040560"/>
          </a:xfrm>
        </p:spPr>
        <p:txBody>
          <a:bodyPr>
            <a:normAutofit fontScale="92500" lnSpcReduction="20000"/>
          </a:bodyPr>
          <a:lstStyle/>
          <a:p>
            <a:pPr algn="just"/>
            <a:r>
              <a:rPr lang="ru-RU" b="1" dirty="0"/>
              <a:t>Приучайте собаку к чистке зубов с самого раннего возраста.</a:t>
            </a:r>
            <a:r>
              <a:rPr lang="ru-RU" dirty="0"/>
              <a:t> Щенок гораздо быстрее, чем взрослая особь, привыкнет к тому, что хозяин следит за его ртом и будет менее агрессивно реагировать на подобное вмешательство. Помните, что возникающий налет необходимо удалять незамедлительно, если он отвердеет, то сделать это дома станет попросту невозможно</a:t>
            </a:r>
            <a:r>
              <a:rPr lang="ru-RU" dirty="0" smtClean="0"/>
              <a:t>.</a:t>
            </a:r>
            <a:endParaRPr lang="ru-RU" dirty="0"/>
          </a:p>
        </p:txBody>
      </p:sp>
      <p:pic>
        <p:nvPicPr>
          <p:cNvPr id="1027" name="Picture 3" descr="C:\Users\User\Desktop\KDGI8U76uX5Tt1sZIVd2eRPMmbWWbejK8P4shqXBME93DyKPDS1GnwALEQd71pSh6vuHORa_pi13_sucuZLDYUlA.jpg"/>
          <p:cNvPicPr>
            <a:picLocks noChangeAspect="1" noChangeArrowheads="1"/>
          </p:cNvPicPr>
          <p:nvPr/>
        </p:nvPicPr>
        <p:blipFill>
          <a:blip r:embed="rId2" cstate="print"/>
          <a:srcRect/>
          <a:stretch>
            <a:fillRect/>
          </a:stretch>
        </p:blipFill>
        <p:spPr bwMode="auto">
          <a:xfrm>
            <a:off x="323528" y="1340768"/>
            <a:ext cx="2682872" cy="2450356"/>
          </a:xfrm>
          <a:prstGeom prst="rect">
            <a:avLst/>
          </a:prstGeom>
          <a:noFill/>
        </p:spPr>
      </p:pic>
      <p:pic>
        <p:nvPicPr>
          <p:cNvPr id="1028" name="Picture 4" descr="C:\Users\User\Desktop\tNSqGzLobAUmfG0SRunXNRL6nxVHTWKS1dH2B0ASZzWi4-p1lFDuqyFM3giDjxZe59bW_Q7oiQu5sFJvxsOUmg54.jpg"/>
          <p:cNvPicPr>
            <a:picLocks noChangeAspect="1" noChangeArrowheads="1"/>
          </p:cNvPicPr>
          <p:nvPr/>
        </p:nvPicPr>
        <p:blipFill>
          <a:blip r:embed="rId3" cstate="print"/>
          <a:srcRect/>
          <a:stretch>
            <a:fillRect/>
          </a:stretch>
        </p:blipFill>
        <p:spPr bwMode="auto">
          <a:xfrm>
            <a:off x="395536" y="4077072"/>
            <a:ext cx="2810139" cy="210760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Профилактика</a:t>
            </a:r>
            <a:endParaRPr lang="ru-RU" dirty="0"/>
          </a:p>
        </p:txBody>
      </p:sp>
      <p:sp>
        <p:nvSpPr>
          <p:cNvPr id="3" name="Содержимое 2"/>
          <p:cNvSpPr>
            <a:spLocks noGrp="1"/>
          </p:cNvSpPr>
          <p:nvPr>
            <p:ph idx="1"/>
          </p:nvPr>
        </p:nvSpPr>
        <p:spPr>
          <a:xfrm>
            <a:off x="395536" y="1412776"/>
            <a:ext cx="8229600" cy="4525963"/>
          </a:xfrm>
        </p:spPr>
        <p:txBody>
          <a:bodyPr>
            <a:normAutofit fontScale="92500" lnSpcReduction="20000"/>
          </a:bodyPr>
          <a:lstStyle/>
          <a:p>
            <a:pPr algn="just"/>
            <a:r>
              <a:rPr lang="ru-RU" dirty="0" smtClean="0"/>
              <a:t>Не </a:t>
            </a:r>
            <a:r>
              <a:rPr lang="ru-RU" dirty="0"/>
              <a:t>игнорируйте проблемы с ротовой полостью любимца, регулярно ее осматривайте, а также составьте правильное меню для собаки и возите его на профилактический осмотр к ветеринару хотя бы раз в месяц. Старайтесь, чтобы питомец не играл с излишне твердыми предметами, а если заметили какие-либо симптомы возникшей в его пасти патологии — тут же везите к врачу, так как игнорирование пародонтоза способно не только обезобразить животное и лишить его полноты жизни, но и привести к фатальному исходу.</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Стоматит</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a:t>воспалительный процесс слизистой оболочки полости рта различной этиологии. Характеризуется покраснением, отечностью </a:t>
            </a:r>
            <a:r>
              <a:rPr lang="ru-RU" dirty="0" smtClean="0"/>
              <a:t>слизистой, образованием </a:t>
            </a:r>
            <a:r>
              <a:rPr lang="ru-RU" dirty="0"/>
              <a:t>пузырьков и </a:t>
            </a:r>
            <a:r>
              <a:rPr lang="ru-RU" dirty="0" smtClean="0"/>
              <a:t>эрозий, </a:t>
            </a:r>
            <a:r>
              <a:rPr lang="ru-RU" dirty="0"/>
              <a:t>изъязвлений </a:t>
            </a:r>
            <a:r>
              <a:rPr lang="ru-RU" dirty="0" smtClean="0"/>
              <a:t>в </a:t>
            </a:r>
            <a:r>
              <a:rPr lang="ru-RU" dirty="0"/>
              <a:t>полости рта, болезненностью и жжением, особенно при приеме пищи. </a:t>
            </a:r>
            <a:endParaRPr lang="ru-RU" dirty="0" smtClean="0"/>
          </a:p>
          <a:p>
            <a:pPr algn="just"/>
            <a:r>
              <a:rPr lang="ru-RU" dirty="0" smtClean="0"/>
              <a:t>Для </a:t>
            </a:r>
            <a:r>
              <a:rPr lang="ru-RU" dirty="0"/>
              <a:t>определения этиологии стоматита проводят исследование мазков, взятых из пораженного участка слизистой. Лечение стоматита состоит из этиологической, обезболивающей, </a:t>
            </a:r>
            <a:r>
              <a:rPr lang="ru-RU" dirty="0" err="1"/>
              <a:t>раноочищающей</a:t>
            </a:r>
            <a:r>
              <a:rPr lang="ru-RU" dirty="0"/>
              <a:t> и заживляющей терапии. В легких случаях соблюдение гигиены и санация полости рта приводят к выздоровлению. Рецидивирующее или тяжелое течение стоматита говорит о наличии общего заболевания организма.</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Этиология</a:t>
            </a:r>
            <a:endParaRPr lang="ru-RU" dirty="0"/>
          </a:p>
        </p:txBody>
      </p:sp>
      <p:sp>
        <p:nvSpPr>
          <p:cNvPr id="3" name="Содержимое 2"/>
          <p:cNvSpPr>
            <a:spLocks noGrp="1"/>
          </p:cNvSpPr>
          <p:nvPr>
            <p:ph idx="1"/>
          </p:nvPr>
        </p:nvSpPr>
        <p:spPr/>
        <p:txBody>
          <a:bodyPr>
            <a:normAutofit fontScale="55000" lnSpcReduction="20000"/>
          </a:bodyPr>
          <a:lstStyle/>
          <a:p>
            <a:pPr algn="just" fontAlgn="base"/>
            <a:r>
              <a:rPr lang="ru-RU" dirty="0"/>
              <a:t>Стоматит может выступать как самостоятельное заболевание и как симптом системных патологий. Так, причиной появления стоматита как симптома может быть </a:t>
            </a:r>
            <a:r>
              <a:rPr lang="ru-RU" dirty="0">
                <a:effectLst>
                  <a:outerShdw blurRad="38100" dist="38100" dir="2700000" algn="tl">
                    <a:srgbClr val="000000">
                      <a:alpha val="43137"/>
                    </a:srgbClr>
                  </a:outerShdw>
                </a:effectLst>
                <a:hlinkClick r:id="rId2"/>
              </a:rPr>
              <a:t>пузырчатка</a:t>
            </a:r>
            <a:r>
              <a:rPr lang="ru-RU" dirty="0">
                <a:effectLst>
                  <a:outerShdw blurRad="38100" dist="38100" dir="2700000" algn="tl">
                    <a:srgbClr val="000000">
                      <a:alpha val="43137"/>
                    </a:srgbClr>
                  </a:outerShdw>
                </a:effectLst>
              </a:rPr>
              <a:t>,</a:t>
            </a:r>
            <a:r>
              <a:rPr lang="ru-RU" dirty="0"/>
              <a:t> </a:t>
            </a:r>
            <a:r>
              <a:rPr lang="ru-RU" dirty="0">
                <a:effectLst>
                  <a:outerShdw blurRad="38100" dist="38100" dir="2700000" algn="tl">
                    <a:srgbClr val="000000">
                      <a:alpha val="43137"/>
                    </a:srgbClr>
                  </a:outerShdw>
                </a:effectLst>
                <a:hlinkClick r:id="rId3"/>
              </a:rPr>
              <a:t>системная склеродермия</a:t>
            </a:r>
            <a:r>
              <a:rPr lang="ru-RU" dirty="0"/>
              <a:t> и </a:t>
            </a:r>
            <a:r>
              <a:rPr lang="ru-RU" dirty="0" err="1">
                <a:effectLst>
                  <a:outerShdw blurRad="38100" dist="38100" dir="2700000" algn="tl">
                    <a:srgbClr val="000000">
                      <a:alpha val="43137"/>
                    </a:srgbClr>
                  </a:outerShdw>
                </a:effectLst>
                <a:hlinkClick r:id="rId4"/>
              </a:rPr>
              <a:t>стрептодермия</a:t>
            </a:r>
            <a:r>
              <a:rPr lang="ru-RU" dirty="0"/>
              <a:t>. </a:t>
            </a:r>
            <a:r>
              <a:rPr lang="ru-RU" dirty="0" err="1"/>
              <a:t>Иммунодефицитные</a:t>
            </a:r>
            <a:r>
              <a:rPr lang="ru-RU" dirty="0"/>
              <a:t> состояния в продромальный период чаще всего проявляются длительными плохо поддающимися лечению стоматитами. Но чаще стоматит выступает как самостоятельное заболевание. Механические травмы сколотыми зубами, твердыми фрагментами пищи или неправильно установленными протезами являются причинами травматических стоматитов. После устранения травмирующего фактора такие стоматиты проходят самостоятельно.</a:t>
            </a:r>
          </a:p>
          <a:p>
            <a:pPr algn="just" fontAlgn="base"/>
            <a:r>
              <a:rPr lang="ru-RU" dirty="0"/>
              <a:t>Слишком горячая пища может вызвать ожог слизистой, такой стоматит тоже проходит без лечения. Исключением является хроническое воспаление слизистой оболочки рта из-за регулярного приема чрезмерно горячей пищи. Гиперчувствительность к пище, лекарственным веществам и к компонентам средств по уходу за полостью рта может стать причиной затяжных аллергических стоматитов, трудно поддающихся лечению.</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896</Words>
  <Application>Microsoft Office PowerPoint</Application>
  <PresentationFormat>Экран (4:3)</PresentationFormat>
  <Paragraphs>56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Профилактика болезней зубов</vt:lpstr>
      <vt:lpstr>Пародонтоз</vt:lpstr>
      <vt:lpstr>Этиология</vt:lpstr>
      <vt:lpstr>Симптомы</vt:lpstr>
      <vt:lpstr>Профилактика</vt:lpstr>
      <vt:lpstr>Профилактика</vt:lpstr>
      <vt:lpstr>Профилактика</vt:lpstr>
      <vt:lpstr>Стоматит</vt:lpstr>
      <vt:lpstr>Этиология</vt:lpstr>
      <vt:lpstr>Этиология</vt:lpstr>
      <vt:lpstr>Симптомы</vt:lpstr>
      <vt:lpstr>Симптомы</vt:lpstr>
      <vt:lpstr>Симптомы</vt:lpstr>
      <vt:lpstr>Профилактика</vt:lpstr>
      <vt:lpstr>Профилактика</vt:lpstr>
      <vt:lpstr>Профилактика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Профилактика болезней зубов</dc:title>
  <dc:creator>User</dc:creator>
  <cp:lastModifiedBy>User</cp:lastModifiedBy>
  <cp:revision>6</cp:revision>
  <dcterms:created xsi:type="dcterms:W3CDTF">2023-02-17T15:28:59Z</dcterms:created>
  <dcterms:modified xsi:type="dcterms:W3CDTF">2023-02-17T19:00:56Z</dcterms:modified>
</cp:coreProperties>
</file>