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ctr" defTabSz="25287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28" strike="noStrike" sz="14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3942"/>
              <a:lumOff val="17322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C526A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0EAF0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5C526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5C526A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C526A"/>
        </a:fontRef>
        <a:srgbClr val="5C526A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35454"/>
              <a:satOff val="2115"/>
              <a:lumOff val="45487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254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254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254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C526A"/>
              </a:solidFill>
              <a:prstDash val="solid"/>
              <a:miter lim="400000"/>
            </a:ln>
          </a:left>
          <a:right>
            <a:ln w="254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CB5B2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C526A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3B3B3B"/>
              </a:solidFill>
              <a:prstDash val="solid"/>
              <a:miter lim="400000"/>
            </a:ln>
          </a:left>
          <a:right>
            <a:ln w="12700" cap="flat">
              <a:solidFill>
                <a:srgbClr val="3B3B3B"/>
              </a:solidFill>
              <a:prstDash val="solid"/>
              <a:miter lim="400000"/>
            </a:ln>
          </a:right>
          <a:top>
            <a:ln w="12700" cap="flat">
              <a:solidFill>
                <a:srgbClr val="5C526A"/>
              </a:solidFill>
              <a:prstDash val="solid"/>
              <a:miter lim="400000"/>
            </a:ln>
          </a:top>
          <a:bottom>
            <a:ln w="25400" cap="flat">
              <a:solidFill>
                <a:srgbClr val="3B3B3B"/>
              </a:solidFill>
              <a:prstDash val="solid"/>
              <a:miter lim="400000"/>
            </a:ln>
          </a:bottom>
          <a:insideH>
            <a:ln w="12700" cap="flat">
              <a:solidFill>
                <a:srgbClr val="3B3B3B"/>
              </a:solidFill>
              <a:prstDash val="solid"/>
              <a:miter lim="400000"/>
            </a:ln>
          </a:insideH>
          <a:insideV>
            <a:ln w="12700" cap="flat">
              <a:solidFill>
                <a:srgbClr val="3B3B3B"/>
              </a:solidFill>
              <a:prstDash val="solid"/>
              <a:miter lim="400000"/>
            </a:ln>
          </a:insideV>
        </a:tcBdr>
        <a:fill>
          <a:solidFill>
            <a:srgbClr val="C16E6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CDCECC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D2F24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ма"/>
          <p:cNvSpPr txBox="1"/>
          <p:nvPr>
            <p:ph type="body" sz="quarter" idx="21" hasCustomPrompt="1"/>
          </p:nvPr>
        </p:nvSpPr>
        <p:spPr>
          <a:xfrm>
            <a:off x="739262" y="8628423"/>
            <a:ext cx="2463884" cy="328423"/>
          </a:xfrm>
          <a:prstGeom prst="rect">
            <a:avLst/>
          </a:prstGeom>
        </p:spPr>
        <p:txBody>
          <a:bodyPr anchor="ctr"/>
          <a:lstStyle>
            <a:lvl1pPr defTabSz="398813">
              <a:defRPr b="0" cap="all" spc="53" sz="1344">
                <a:solidFill>
                  <a:schemeClr val="accent5"/>
                </a:solidFill>
              </a:defRPr>
            </a:lvl1pPr>
          </a:lstStyle>
          <a:p>
            <a:pPr/>
            <a:r>
              <a:t>Тема</a:t>
            </a:r>
          </a:p>
        </p:txBody>
      </p:sp>
      <p:sp>
        <p:nvSpPr>
          <p:cNvPr id="16" name="Место"/>
          <p:cNvSpPr txBox="1"/>
          <p:nvPr>
            <p:ph type="body" sz="quarter" idx="22" hasCustomPrompt="1"/>
          </p:nvPr>
        </p:nvSpPr>
        <p:spPr>
          <a:xfrm>
            <a:off x="9801678" y="8628423"/>
            <a:ext cx="2463801" cy="328423"/>
          </a:xfrm>
          <a:prstGeom prst="rect">
            <a:avLst/>
          </a:prstGeom>
        </p:spPr>
        <p:txBody>
          <a:bodyPr anchor="ctr"/>
          <a:lstStyle>
            <a:lvl1pPr defTabSz="398813">
              <a:defRPr b="0" cap="all" spc="53" sz="1344">
                <a:solidFill>
                  <a:schemeClr val="accent5"/>
                </a:solidFill>
              </a:defRPr>
            </a:lvl1pPr>
          </a:lstStyle>
          <a:p>
            <a:pPr/>
            <a:r>
              <a:t>Место</a:t>
            </a:r>
          </a:p>
        </p:txBody>
      </p:sp>
      <p:sp>
        <p:nvSpPr>
          <p:cNvPr id="17" name="Автор и дата"/>
          <p:cNvSpPr txBox="1"/>
          <p:nvPr>
            <p:ph type="body" sz="quarter" idx="23" hasCustomPrompt="1"/>
          </p:nvPr>
        </p:nvSpPr>
        <p:spPr>
          <a:xfrm>
            <a:off x="4081629" y="8533808"/>
            <a:ext cx="4828282" cy="492253"/>
          </a:xfrm>
          <a:prstGeom prst="rect">
            <a:avLst/>
          </a:prstGeom>
        </p:spPr>
        <p:txBody>
          <a:bodyPr anchor="ctr"/>
          <a:lstStyle>
            <a:lvl1pPr defTabSz="398813">
              <a:defRPr spc="69" sz="2304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8" name="Заголовок презентации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19" name="Уровень текста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Сообщение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22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23" name="Уровень текста 1…"/>
          <p:cNvSpPr txBox="1"/>
          <p:nvPr>
            <p:ph type="body" sz="half" idx="1" hasCustomPrompt="1"/>
          </p:nvPr>
        </p:nvSpPr>
        <p:spPr>
          <a:xfrm>
            <a:off x="1117600" y="5303433"/>
            <a:ext cx="10769600" cy="3302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192" sz="6400">
                <a:solidFill>
                  <a:srgbClr val="005E73"/>
                </a:solidFill>
              </a:defRPr>
            </a:lvl1pPr>
            <a:lvl2pPr>
              <a:lnSpc>
                <a:spcPct val="90000"/>
              </a:lnSpc>
              <a:defRPr cap="all" spc="192" sz="6400">
                <a:solidFill>
                  <a:srgbClr val="005E73"/>
                </a:solidFill>
              </a:defRPr>
            </a:lvl2pPr>
            <a:lvl3pPr>
              <a:lnSpc>
                <a:spcPct val="90000"/>
              </a:lnSpc>
              <a:defRPr cap="all" spc="192" sz="6400">
                <a:solidFill>
                  <a:srgbClr val="005E73"/>
                </a:solidFill>
              </a:defRPr>
            </a:lvl3pPr>
            <a:lvl4pPr>
              <a:lnSpc>
                <a:spcPct val="90000"/>
              </a:lnSpc>
              <a:defRPr cap="all" spc="192" sz="6400">
                <a:solidFill>
                  <a:srgbClr val="005E73"/>
                </a:solidFill>
              </a:defRPr>
            </a:lvl4pPr>
            <a:lvl5pPr>
              <a:lnSpc>
                <a:spcPct val="90000"/>
              </a:lnSpc>
              <a:defRPr cap="all" spc="192" sz="6400">
                <a:solidFill>
                  <a:srgbClr val="005E73"/>
                </a:solidFill>
              </a:defRPr>
            </a:lvl5pPr>
          </a:lstStyle>
          <a:p>
            <a:pPr/>
            <a:r>
              <a:t>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Важный факт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Уровень текста 1…"/>
          <p:cNvSpPr txBox="1"/>
          <p:nvPr>
            <p:ph type="body" sz="half" idx="1" hasCustomPrompt="1"/>
          </p:nvPr>
        </p:nvSpPr>
        <p:spPr>
          <a:xfrm>
            <a:off x="1117600" y="1218670"/>
            <a:ext cx="10769600" cy="420423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 spc="528" sz="17600">
                <a:solidFill>
                  <a:srgbClr val="094F64"/>
                </a:solidFill>
              </a:defRPr>
            </a:lvl1pPr>
            <a:lvl2pPr>
              <a:lnSpc>
                <a:spcPct val="90000"/>
              </a:lnSpc>
              <a:defRPr cap="all" spc="528" sz="17600">
                <a:solidFill>
                  <a:srgbClr val="094F64"/>
                </a:solidFill>
              </a:defRPr>
            </a:lvl2pPr>
            <a:lvl3pPr>
              <a:lnSpc>
                <a:spcPct val="90000"/>
              </a:lnSpc>
              <a:defRPr cap="all" spc="528" sz="17600">
                <a:solidFill>
                  <a:srgbClr val="094F64"/>
                </a:solidFill>
              </a:defRPr>
            </a:lvl3pPr>
            <a:lvl4pPr>
              <a:lnSpc>
                <a:spcPct val="90000"/>
              </a:lnSpc>
              <a:defRPr cap="all" spc="528" sz="17600">
                <a:solidFill>
                  <a:srgbClr val="094F64"/>
                </a:solidFill>
              </a:defRPr>
            </a:lvl4pPr>
            <a:lvl5pPr>
              <a:lnSpc>
                <a:spcPct val="90000"/>
              </a:lnSpc>
              <a:defRPr cap="all" spc="528" sz="17600">
                <a:solidFill>
                  <a:srgbClr val="094F64"/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Информация о факте"/>
          <p:cNvSpPr txBox="1"/>
          <p:nvPr>
            <p:ph type="body" sz="quarter" idx="21" hasCustomPrompt="1"/>
          </p:nvPr>
        </p:nvSpPr>
        <p:spPr>
          <a:xfrm>
            <a:off x="1114094" y="5346170"/>
            <a:ext cx="10763879" cy="492253"/>
          </a:xfrm>
          <a:prstGeom prst="rect">
            <a:avLst/>
          </a:prstGeom>
        </p:spPr>
        <p:txBody>
          <a:bodyPr anchor="t"/>
          <a:lstStyle>
            <a:lvl1pPr defTabSz="398813">
              <a:defRPr spc="69" sz="2304">
                <a:solidFill>
                  <a:schemeClr val="accent1"/>
                </a:solidFill>
              </a:defRPr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33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34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">
    <p:bg>
      <p:bgPr>
        <a:solidFill>
          <a:schemeClr val="accent5">
            <a:hueOff val="-33346"/>
            <a:satOff val="-1804"/>
            <a:lumOff val="2399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Уровень текста 1…"/>
          <p:cNvSpPr txBox="1"/>
          <p:nvPr>
            <p:ph type="body" sz="half" idx="1" hasCustomPrompt="1"/>
          </p:nvPr>
        </p:nvSpPr>
        <p:spPr>
          <a:xfrm>
            <a:off x="1117600" y="3098800"/>
            <a:ext cx="10769600" cy="3302000"/>
          </a:xfrm>
          <a:prstGeom prst="rect">
            <a:avLst/>
          </a:prstGeom>
        </p:spPr>
        <p:txBody>
          <a:bodyPr anchor="ctr"/>
          <a:lstStyle>
            <a:lvl1pPr marL="569749" indent="-478648">
              <a:lnSpc>
                <a:spcPct val="80000"/>
              </a:lnSpc>
              <a:defRPr cap="all" spc="132" sz="6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569749" indent="-21448">
              <a:lnSpc>
                <a:spcPct val="80000"/>
              </a:lnSpc>
              <a:defRPr cap="all" spc="132" sz="6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569749" indent="435751">
              <a:lnSpc>
                <a:spcPct val="80000"/>
              </a:lnSpc>
              <a:defRPr cap="all" spc="132" sz="6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569749" indent="892951">
              <a:lnSpc>
                <a:spcPct val="80000"/>
              </a:lnSpc>
              <a:defRPr cap="all" spc="132" sz="6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569749" indent="1350151">
              <a:lnSpc>
                <a:spcPct val="80000"/>
              </a:lnSpc>
              <a:defRPr cap="all" spc="132" sz="6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3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rgbClr val="224E6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44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rgbClr val="224E6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45" name="Авторство"/>
          <p:cNvSpPr txBox="1"/>
          <p:nvPr>
            <p:ph type="body" sz="quarter" idx="21" hasCustomPrompt="1"/>
          </p:nvPr>
        </p:nvSpPr>
        <p:spPr>
          <a:xfrm>
            <a:off x="1117600" y="8088806"/>
            <a:ext cx="10769600" cy="492253"/>
          </a:xfrm>
          <a:prstGeom prst="rect">
            <a:avLst/>
          </a:prstGeom>
        </p:spPr>
        <p:txBody>
          <a:bodyPr anchor="t"/>
          <a:lstStyle>
            <a:lvl1pPr defTabSz="560831">
              <a:defRPr spc="69" sz="2304">
                <a:solidFill>
                  <a:schemeClr val="accent1"/>
                </a:solidFill>
              </a:defRPr>
            </a:lvl1pPr>
          </a:lstStyle>
          <a:p>
            <a:pPr/>
            <a:r>
              <a:t>Авторство</a:t>
            </a:r>
          </a:p>
        </p:txBody>
      </p:sp>
      <p:sp>
        <p:nvSpPr>
          <p:cNvPr id="14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 (3 шт.)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Розовая печатная машинка на розовом комоде с тремя ящиками у розовой стены"/>
          <p:cNvSpPr/>
          <p:nvPr>
            <p:ph type="pic" idx="21"/>
          </p:nvPr>
        </p:nvSpPr>
        <p:spPr>
          <a:xfrm>
            <a:off x="-533400" y="1193800"/>
            <a:ext cx="12394117" cy="6972300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4" name="Ярко-бирюзовая аудиокассета на розовом фоне"/>
          <p:cNvSpPr/>
          <p:nvPr>
            <p:ph type="pic" sz="half" idx="22"/>
          </p:nvPr>
        </p:nvSpPr>
        <p:spPr>
          <a:xfrm>
            <a:off x="6731000" y="0"/>
            <a:ext cx="5753100" cy="5753100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5" name="Небольшие винтажные часы, стоящие на зелёной полке на жёлтом фоне"/>
          <p:cNvSpPr/>
          <p:nvPr>
            <p:ph type="pic" idx="23"/>
          </p:nvPr>
        </p:nvSpPr>
        <p:spPr>
          <a:xfrm>
            <a:off x="3162300" y="-4914900"/>
            <a:ext cx="12890500" cy="17187334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Ряд из четырёх винтажных телевизоров неоновых цветов: розовый, голубой, оранжевый и зелёный"/>
          <p:cNvSpPr/>
          <p:nvPr>
            <p:ph type="pic" idx="21"/>
          </p:nvPr>
        </p:nvSpPr>
        <p:spPr>
          <a:xfrm>
            <a:off x="76200" y="1190937"/>
            <a:ext cx="12380673" cy="6967332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Номер слайда"/>
          <p:cNvSpPr txBox="1"/>
          <p:nvPr>
            <p:ph type="sldNum" sz="quarter" idx="2"/>
          </p:nvPr>
        </p:nvSpPr>
        <p:spPr>
          <a:xfrm>
            <a:off x="6342888" y="9053321"/>
            <a:ext cx="327661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яд из семи небольших винтажных часов, стоящих на зелёной полке на жёлтом фоне"/>
          <p:cNvSpPr/>
          <p:nvPr>
            <p:ph type="pic" idx="21"/>
          </p:nvPr>
        </p:nvSpPr>
        <p:spPr>
          <a:xfrm>
            <a:off x="-596900" y="-1117600"/>
            <a:ext cx="14084300" cy="111074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Линия"/>
          <p:cNvSpPr/>
          <p:nvPr/>
        </p:nvSpPr>
        <p:spPr>
          <a:xfrm>
            <a:off x="515662" y="685800"/>
            <a:ext cx="11998899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29" name="Линия"/>
          <p:cNvSpPr/>
          <p:nvPr/>
        </p:nvSpPr>
        <p:spPr>
          <a:xfrm>
            <a:off x="523303" y="8489810"/>
            <a:ext cx="11983617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30" name="Линия"/>
          <p:cNvSpPr/>
          <p:nvPr/>
        </p:nvSpPr>
        <p:spPr>
          <a:xfrm flipV="1">
            <a:off x="3474862" y="8482606"/>
            <a:ext cx="1" cy="594658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31" name="Линия"/>
          <p:cNvSpPr/>
          <p:nvPr/>
        </p:nvSpPr>
        <p:spPr>
          <a:xfrm flipV="1">
            <a:off x="9516677" y="8482606"/>
            <a:ext cx="1" cy="594658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32" name="Тема"/>
          <p:cNvSpPr txBox="1"/>
          <p:nvPr>
            <p:ph type="body" sz="quarter" idx="22" hasCustomPrompt="1"/>
          </p:nvPr>
        </p:nvSpPr>
        <p:spPr>
          <a:xfrm>
            <a:off x="739262" y="8628423"/>
            <a:ext cx="2463884" cy="328423"/>
          </a:xfrm>
          <a:prstGeom prst="rect">
            <a:avLst/>
          </a:prstGeom>
        </p:spPr>
        <p:txBody>
          <a:bodyPr anchor="ctr"/>
          <a:lstStyle>
            <a:lvl1pPr defTabSz="398813">
              <a:defRPr b="0" cap="all" spc="53" sz="1344">
                <a:solidFill>
                  <a:srgbClr val="FFFFFF"/>
                </a:solidFill>
              </a:defRPr>
            </a:lvl1pPr>
          </a:lstStyle>
          <a:p>
            <a:pPr/>
            <a:r>
              <a:t>Тема</a:t>
            </a:r>
          </a:p>
        </p:txBody>
      </p:sp>
      <p:sp>
        <p:nvSpPr>
          <p:cNvPr id="33" name="Место"/>
          <p:cNvSpPr txBox="1"/>
          <p:nvPr>
            <p:ph type="body" sz="quarter" idx="23" hasCustomPrompt="1"/>
          </p:nvPr>
        </p:nvSpPr>
        <p:spPr>
          <a:xfrm>
            <a:off x="9801678" y="8628423"/>
            <a:ext cx="2463801" cy="328423"/>
          </a:xfrm>
          <a:prstGeom prst="rect">
            <a:avLst/>
          </a:prstGeom>
        </p:spPr>
        <p:txBody>
          <a:bodyPr anchor="ctr"/>
          <a:lstStyle>
            <a:lvl1pPr defTabSz="398813">
              <a:defRPr b="0" cap="all" spc="53" sz="1344">
                <a:solidFill>
                  <a:srgbClr val="FFFFFF"/>
                </a:solidFill>
              </a:defRPr>
            </a:lvl1pPr>
          </a:lstStyle>
          <a:p>
            <a:pPr/>
            <a:r>
              <a:t>Место</a:t>
            </a:r>
          </a:p>
        </p:txBody>
      </p:sp>
      <p:sp>
        <p:nvSpPr>
          <p:cNvPr id="34" name="Автор и дата"/>
          <p:cNvSpPr txBox="1"/>
          <p:nvPr>
            <p:ph type="body" sz="quarter" idx="24" hasCustomPrompt="1"/>
          </p:nvPr>
        </p:nvSpPr>
        <p:spPr>
          <a:xfrm>
            <a:off x="4081629" y="8533808"/>
            <a:ext cx="4828282" cy="492253"/>
          </a:xfrm>
          <a:prstGeom prst="rect">
            <a:avLst/>
          </a:prstGeom>
        </p:spPr>
        <p:txBody>
          <a:bodyPr anchor="ctr"/>
          <a:lstStyle>
            <a:lvl1pPr defTabSz="398813">
              <a:defRPr spc="69" sz="2304">
                <a:solidFill>
                  <a:srgbClr val="FFFFF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35" name="Заголовок презентации"/>
          <p:cNvSpPr txBox="1"/>
          <p:nvPr>
            <p:ph type="title" hasCustomPrompt="1"/>
          </p:nvPr>
        </p:nvSpPr>
        <p:spPr>
          <a:xfrm>
            <a:off x="515662" y="3746500"/>
            <a:ext cx="11998899" cy="25908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36" name="Уровень текста 1…"/>
          <p:cNvSpPr txBox="1"/>
          <p:nvPr>
            <p:ph type="body" sz="quarter" idx="1" hasCustomPrompt="1"/>
          </p:nvPr>
        </p:nvSpPr>
        <p:spPr>
          <a:xfrm>
            <a:off x="515662" y="2806700"/>
            <a:ext cx="11998899" cy="10041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 (вариант)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Розовая печатная машинка на розовом комоде с тремя ящиками у розовой стены"/>
          <p:cNvSpPr/>
          <p:nvPr>
            <p:ph type="pic" idx="21"/>
          </p:nvPr>
        </p:nvSpPr>
        <p:spPr>
          <a:xfrm>
            <a:off x="5981700" y="1886148"/>
            <a:ext cx="10632786" cy="5981465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5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46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47" name="Заголовок слайда"/>
          <p:cNvSpPr txBox="1"/>
          <p:nvPr>
            <p:ph type="title" hasCustomPrompt="1"/>
          </p:nvPr>
        </p:nvSpPr>
        <p:spPr>
          <a:xfrm>
            <a:off x="812800" y="3190716"/>
            <a:ext cx="5346700" cy="2765584"/>
          </a:xfrm>
          <a:prstGeom prst="rect">
            <a:avLst/>
          </a:prstGeom>
        </p:spPr>
        <p:txBody>
          <a:bodyPr anchor="b"/>
          <a:lstStyle>
            <a:lvl1pPr>
              <a:defRPr spc="64" sz="64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 hasCustomPrompt="1"/>
          </p:nvPr>
        </p:nvSpPr>
        <p:spPr>
          <a:xfrm>
            <a:off x="812800" y="5981700"/>
            <a:ext cx="5346700" cy="245960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>
                    <a:satOff val="3942"/>
                    <a:lumOff val="17322"/>
                  </a:schemeClr>
                </a:solidFill>
              </a:defRPr>
            </a:lvl1pPr>
            <a:lvl2pPr>
              <a:defRPr>
                <a:solidFill>
                  <a:schemeClr val="accent1">
                    <a:satOff val="3942"/>
                    <a:lumOff val="17322"/>
                  </a:schemeClr>
                </a:solidFill>
              </a:defRPr>
            </a:lvl2pPr>
            <a:lvl3pPr>
              <a:defRPr>
                <a:solidFill>
                  <a:schemeClr val="accent1">
                    <a:satOff val="3942"/>
                    <a:lumOff val="17322"/>
                  </a:schemeClr>
                </a:solidFill>
              </a:defRPr>
            </a:lvl3pPr>
            <a:lvl4pPr>
              <a:defRPr>
                <a:solidFill>
                  <a:schemeClr val="accent1">
                    <a:satOff val="3942"/>
                    <a:lumOff val="17322"/>
                  </a:schemeClr>
                </a:solidFill>
              </a:defRPr>
            </a:lvl4pPr>
            <a:lvl5pPr>
              <a:defRPr>
                <a:solidFill>
                  <a:schemeClr val="accent1">
                    <a:satOff val="3942"/>
                    <a:lumOff val="17322"/>
                  </a:schemeClr>
                </a:solidFill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пункты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57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58" name="Заголовок слайда"/>
          <p:cNvSpPr txBox="1"/>
          <p:nvPr>
            <p:ph type="title" hasCustomPrompt="1"/>
          </p:nvPr>
        </p:nvSpPr>
        <p:spPr>
          <a:xfrm>
            <a:off x="1117562" y="901700"/>
            <a:ext cx="10769676" cy="1183154"/>
          </a:xfrm>
          <a:prstGeom prst="rect">
            <a:avLst/>
          </a:prstGeom>
        </p:spPr>
        <p:txBody>
          <a:bodyPr/>
          <a:lstStyle>
            <a:lvl1pPr>
              <a:defRPr spc="64" sz="64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59" name="Уровень текста 1…"/>
          <p:cNvSpPr txBox="1"/>
          <p:nvPr>
            <p:ph type="body" idx="1" hasCustomPrompt="1"/>
          </p:nvPr>
        </p:nvSpPr>
        <p:spPr>
          <a:xfrm>
            <a:off x="1117562" y="3061779"/>
            <a:ext cx="10769676" cy="4771619"/>
          </a:xfrm>
          <a:prstGeom prst="rect">
            <a:avLst/>
          </a:prstGeom>
        </p:spPr>
        <p:txBody>
          <a:bodyPr anchor="t"/>
          <a:lstStyle>
            <a:lvl1pPr marL="4064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8128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2192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6256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20320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нкты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68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69" name="Уровень текста 1…"/>
          <p:cNvSpPr txBox="1"/>
          <p:nvPr>
            <p:ph type="body" idx="1" hasCustomPrompt="1"/>
          </p:nvPr>
        </p:nvSpPr>
        <p:spPr>
          <a:xfrm>
            <a:off x="1117562" y="3061779"/>
            <a:ext cx="10769676" cy="4771619"/>
          </a:xfrm>
          <a:prstGeom prst="rect">
            <a:avLst/>
          </a:prstGeom>
        </p:spPr>
        <p:txBody>
          <a:bodyPr numCol="2" spcCol="538483" anchor="t"/>
          <a:lstStyle>
            <a:lvl1pPr marL="4064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8128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2192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6256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20320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 и фото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Уровень текста 1…"/>
          <p:cNvSpPr txBox="1"/>
          <p:nvPr>
            <p:ph type="body" sz="quarter" idx="1" hasCustomPrompt="1"/>
          </p:nvPr>
        </p:nvSpPr>
        <p:spPr>
          <a:xfrm>
            <a:off x="808672" y="4721343"/>
            <a:ext cx="5346701" cy="3439975"/>
          </a:xfrm>
          <a:prstGeom prst="rect">
            <a:avLst/>
          </a:prstGeom>
        </p:spPr>
        <p:txBody>
          <a:bodyPr anchor="t"/>
          <a:lstStyle>
            <a:lvl1pPr marL="4064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8128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2192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6256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2032000" indent="-406400" algn="l" defTabSz="252871">
              <a:lnSpc>
                <a:spcPct val="10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pc="24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8" name="Винтажный телевизор на фоне жёлтых обоев с орнаментом"/>
          <p:cNvSpPr/>
          <p:nvPr>
            <p:ph type="pic" idx="21"/>
          </p:nvPr>
        </p:nvSpPr>
        <p:spPr>
          <a:xfrm>
            <a:off x="5892800" y="-774700"/>
            <a:ext cx="6680200" cy="8906934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80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81" name="Заголовок слайда"/>
          <p:cNvSpPr txBox="1"/>
          <p:nvPr>
            <p:ph type="title" hasCustomPrompt="1"/>
          </p:nvPr>
        </p:nvSpPr>
        <p:spPr>
          <a:xfrm>
            <a:off x="812800" y="1016000"/>
            <a:ext cx="5346700" cy="3251200"/>
          </a:xfrm>
          <a:prstGeom prst="rect">
            <a:avLst/>
          </a:prstGeom>
        </p:spPr>
        <p:txBody>
          <a:bodyPr anchor="b"/>
          <a:lstStyle>
            <a:lvl1pPr>
              <a:defRPr spc="64" sz="64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82" name="Номер слайда"/>
          <p:cNvSpPr txBox="1"/>
          <p:nvPr>
            <p:ph type="sldNum" sz="quarter" idx="2"/>
          </p:nvPr>
        </p:nvSpPr>
        <p:spPr>
          <a:xfrm>
            <a:off x="6342888" y="9053321"/>
            <a:ext cx="327661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90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91" name="Заголовок раздела"/>
          <p:cNvSpPr txBox="1"/>
          <p:nvPr>
            <p:ph type="title" hasCustomPrompt="1"/>
          </p:nvPr>
        </p:nvSpPr>
        <p:spPr>
          <a:xfrm>
            <a:off x="1113309" y="2768600"/>
            <a:ext cx="10765482" cy="391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олько заголовок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00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01" name="Заголовок слайда"/>
          <p:cNvSpPr txBox="1"/>
          <p:nvPr>
            <p:ph type="title" hasCustomPrompt="1"/>
          </p:nvPr>
        </p:nvSpPr>
        <p:spPr>
          <a:xfrm>
            <a:off x="1117600" y="901700"/>
            <a:ext cx="10769600" cy="1181100"/>
          </a:xfrm>
          <a:prstGeom prst="rect">
            <a:avLst/>
          </a:prstGeom>
        </p:spPr>
        <p:txBody>
          <a:bodyPr/>
          <a:lstStyle>
            <a:lvl1pPr>
              <a:defRPr spc="64" sz="6400">
                <a:solidFill>
                  <a:schemeClr val="accent6"/>
                </a:solidFill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10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овестка дня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Линия"/>
          <p:cNvSpPr/>
          <p:nvPr/>
        </p:nvSpPr>
        <p:spPr>
          <a:xfrm>
            <a:off x="508000" y="698500"/>
            <a:ext cx="11986199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10" name="Линия"/>
          <p:cNvSpPr/>
          <p:nvPr/>
        </p:nvSpPr>
        <p:spPr>
          <a:xfrm>
            <a:off x="508000" y="8989059"/>
            <a:ext cx="11986199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111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117599" y="1920703"/>
            <a:ext cx="10769601" cy="492253"/>
          </a:xfrm>
          <a:prstGeom prst="rect">
            <a:avLst/>
          </a:prstGeom>
        </p:spPr>
        <p:txBody>
          <a:bodyPr anchor="ctr"/>
          <a:lstStyle>
            <a:lvl1pPr defTabSz="398813">
              <a:defRPr spc="69" sz="2304">
                <a:solidFill>
                  <a:schemeClr val="accent1">
                    <a:satOff val="3942"/>
                    <a:lumOff val="17322"/>
                  </a:schemeClr>
                </a:solidFill>
              </a:defRPr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112" name="Заголовок повестки дня"/>
          <p:cNvSpPr txBox="1"/>
          <p:nvPr>
            <p:ph type="title" hasCustomPrompt="1"/>
          </p:nvPr>
        </p:nvSpPr>
        <p:spPr>
          <a:xfrm>
            <a:off x="1117600" y="901700"/>
            <a:ext cx="10769600" cy="1114000"/>
          </a:xfrm>
          <a:prstGeom prst="rect">
            <a:avLst/>
          </a:prstGeom>
        </p:spPr>
        <p:txBody>
          <a:bodyPr/>
          <a:lstStyle>
            <a:lvl1pPr>
              <a:defRPr spc="192" sz="64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</a:lstStyle>
          <a:p>
            <a:pPr/>
            <a:r>
              <a:t>Заголовок повестки дня</a:t>
            </a:r>
          </a:p>
        </p:txBody>
      </p:sp>
      <p:sp>
        <p:nvSpPr>
          <p:cNvPr id="113" name="Уровень текста 1…"/>
          <p:cNvSpPr txBox="1"/>
          <p:nvPr>
            <p:ph type="body" idx="1" hasCustomPrompt="1"/>
          </p:nvPr>
        </p:nvSpPr>
        <p:spPr>
          <a:xfrm>
            <a:off x="1117600" y="2895600"/>
            <a:ext cx="10769600" cy="4937760"/>
          </a:xfrm>
          <a:prstGeom prst="rect">
            <a:avLst/>
          </a:prstGeom>
        </p:spPr>
        <p:txBody>
          <a:bodyPr anchor="t"/>
          <a:lstStyle>
            <a:lvl1pPr marL="126435" indent="-126435" defTabSz="1878471">
              <a:lnSpc>
                <a:spcPct val="100000"/>
              </a:lnSpc>
              <a:spcBef>
                <a:spcPts val="3100"/>
              </a:spcBef>
              <a:tabLst>
                <a:tab pos="3822700" algn="l"/>
              </a:tabLst>
              <a:defRPr spc="0" sz="34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6435" indent="330764" defTabSz="1878471">
              <a:lnSpc>
                <a:spcPct val="100000"/>
              </a:lnSpc>
              <a:spcBef>
                <a:spcPts val="3100"/>
              </a:spcBef>
              <a:tabLst>
                <a:tab pos="3822700" algn="l"/>
              </a:tabLst>
              <a:defRPr spc="0" sz="34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26435" indent="787964" defTabSz="1878471">
              <a:lnSpc>
                <a:spcPct val="100000"/>
              </a:lnSpc>
              <a:spcBef>
                <a:spcPts val="3100"/>
              </a:spcBef>
              <a:tabLst>
                <a:tab pos="3822700" algn="l"/>
              </a:tabLst>
              <a:defRPr spc="0" sz="34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26435" indent="1245164" defTabSz="1878471">
              <a:lnSpc>
                <a:spcPct val="100000"/>
              </a:lnSpc>
              <a:spcBef>
                <a:spcPts val="3100"/>
              </a:spcBef>
              <a:tabLst>
                <a:tab pos="3822700" algn="l"/>
              </a:tabLst>
              <a:defRPr spc="0" sz="34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126435" indent="1702364" defTabSz="1878471">
              <a:lnSpc>
                <a:spcPct val="100000"/>
              </a:lnSpc>
              <a:spcBef>
                <a:spcPts val="3100"/>
              </a:spcBef>
              <a:tabLst>
                <a:tab pos="3822700" algn="l"/>
              </a:tabLst>
              <a:defRPr spc="0" sz="34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515662" y="685800"/>
            <a:ext cx="11998899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3" name="Линия"/>
          <p:cNvSpPr/>
          <p:nvPr/>
        </p:nvSpPr>
        <p:spPr>
          <a:xfrm>
            <a:off x="523303" y="8489810"/>
            <a:ext cx="11983617" cy="1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4" name="Линия"/>
          <p:cNvSpPr/>
          <p:nvPr/>
        </p:nvSpPr>
        <p:spPr>
          <a:xfrm flipV="1">
            <a:off x="3474862" y="8482606"/>
            <a:ext cx="1" cy="594658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5" name="Линия"/>
          <p:cNvSpPr/>
          <p:nvPr/>
        </p:nvSpPr>
        <p:spPr>
          <a:xfrm flipV="1">
            <a:off x="9516677" y="8482606"/>
            <a:ext cx="1" cy="594658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2400">
                <a:solidFill>
                  <a:srgbClr val="000000"/>
                </a:solidFill>
              </a:defRPr>
            </a:pPr>
          </a:p>
        </p:txBody>
      </p:sp>
      <p:sp>
        <p:nvSpPr>
          <p:cNvPr id="6" name="Заголовок презентации"/>
          <p:cNvSpPr txBox="1"/>
          <p:nvPr>
            <p:ph type="title" hasCustomPrompt="1"/>
          </p:nvPr>
        </p:nvSpPr>
        <p:spPr>
          <a:xfrm>
            <a:off x="515662" y="3746500"/>
            <a:ext cx="11998899" cy="2595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презентации</a:t>
            </a:r>
          </a:p>
        </p:txBody>
      </p:sp>
      <p:sp>
        <p:nvSpPr>
          <p:cNvPr id="7" name="Уровень текста 1…"/>
          <p:cNvSpPr txBox="1"/>
          <p:nvPr>
            <p:ph type="body" idx="1" hasCustomPrompt="1"/>
          </p:nvPr>
        </p:nvSpPr>
        <p:spPr>
          <a:xfrm>
            <a:off x="515663" y="2803376"/>
            <a:ext cx="11998898" cy="100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" name="Номер слайда"/>
          <p:cNvSpPr txBox="1"/>
          <p:nvPr>
            <p:ph type="sldNum" sz="quarter" idx="2"/>
          </p:nvPr>
        </p:nvSpPr>
        <p:spPr>
          <a:xfrm>
            <a:off x="6342888" y="9053321"/>
            <a:ext cx="327661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415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33" strike="noStrike" sz="7800" u="none">
          <a:solidFill>
            <a:srgbClr val="FFFFFF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41543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72" strike="noStrike" sz="2400" u="none">
          <a:solidFill>
            <a:srgbClr val="E3E900"/>
          </a:solidFill>
          <a:uFillTx/>
          <a:latin typeface="+mn-lt"/>
          <a:ea typeface="+mn-ea"/>
          <a:cs typeface="+mn-cs"/>
          <a:sym typeface="Avenir Next Regular"/>
        </a:defRPr>
      </a:lvl9pPr>
    </p:bodyStyle>
    <p:otherStyle>
      <a:lvl1pPr marL="0" marR="0" indent="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2528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Волкова Ульяна 527группа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Волкова Ульяна 527группа </a:t>
            </a:r>
          </a:p>
        </p:txBody>
      </p:sp>
      <p:sp>
        <p:nvSpPr>
          <p:cNvPr id="181" name="Профилактика болезней органов кровообращение"/>
          <p:cNvSpPr txBox="1"/>
          <p:nvPr>
            <p:ph type="ctrTitle"/>
          </p:nvPr>
        </p:nvSpPr>
        <p:spPr>
          <a:xfrm>
            <a:off x="515662" y="3746500"/>
            <a:ext cx="11960217" cy="1764709"/>
          </a:xfrm>
          <a:prstGeom prst="rect">
            <a:avLst/>
          </a:prstGeom>
        </p:spPr>
        <p:txBody>
          <a:bodyPr/>
          <a:lstStyle>
            <a:lvl1pPr defTabSz="265875">
              <a:defRPr spc="149" sz="4992"/>
            </a:lvl1pPr>
          </a:lstStyle>
          <a:p>
            <a:pPr/>
            <a:r>
              <a:t>Профилактика болезней органов кровообращение</a:t>
            </a:r>
          </a:p>
        </p:txBody>
      </p:sp>
      <p:sp>
        <p:nvSpPr>
          <p:cNvPr id="182" name="Болезни системы крови"/>
          <p:cNvSpPr txBox="1"/>
          <p:nvPr>
            <p:ph type="subTitle" sz="quarter" idx="1"/>
          </p:nvPr>
        </p:nvSpPr>
        <p:spPr>
          <a:xfrm>
            <a:off x="535004" y="5464407"/>
            <a:ext cx="11960215" cy="764933"/>
          </a:xfrm>
          <a:prstGeom prst="rect">
            <a:avLst/>
          </a:prstGeom>
        </p:spPr>
        <p:txBody>
          <a:bodyPr/>
          <a:lstStyle/>
          <a:p>
            <a:pPr/>
            <a:r>
              <a:t>Болезни системы крови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Спасибо за внимание!!!"/>
          <p:cNvSpPr txBox="1"/>
          <p:nvPr>
            <p:ph type="body" sz="half" idx="1"/>
          </p:nvPr>
        </p:nvSpPr>
        <p:spPr>
          <a:xfrm>
            <a:off x="800770" y="3192779"/>
            <a:ext cx="10769601" cy="3302001"/>
          </a:xfrm>
          <a:prstGeom prst="rect">
            <a:avLst/>
          </a:prstGeom>
        </p:spPr>
        <p:txBody>
          <a:bodyPr/>
          <a:lstStyle/>
          <a:p>
            <a:pPr/>
            <a:r>
              <a:t>Спасибо за внимание!!!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Анемия"/>
          <p:cNvSpPr txBox="1"/>
          <p:nvPr>
            <p:ph type="body" sz="quarter" idx="1"/>
          </p:nvPr>
        </p:nvSpPr>
        <p:spPr>
          <a:xfrm>
            <a:off x="1117600" y="862147"/>
            <a:ext cx="10769600" cy="855284"/>
          </a:xfrm>
          <a:prstGeom prst="rect">
            <a:avLst/>
          </a:prstGeom>
        </p:spPr>
        <p:txBody>
          <a:bodyPr/>
          <a:lstStyle>
            <a:lvl1pPr defTabSz="278338">
              <a:defRPr spc="128" sz="4288"/>
            </a:lvl1pPr>
          </a:lstStyle>
          <a:p>
            <a:pPr/>
            <a:r>
              <a:t>Анемия</a:t>
            </a:r>
          </a:p>
        </p:txBody>
      </p:sp>
      <p:sp>
        <p:nvSpPr>
          <p:cNvPr id="185" name="Анемия – это уменьшение содержания гемоглобина и/или снижение количества эритроцитов в единице объема крови, приводящее к снижению снабжения тканей кислородом."/>
          <p:cNvSpPr txBox="1"/>
          <p:nvPr/>
        </p:nvSpPr>
        <p:spPr>
          <a:xfrm>
            <a:off x="522881" y="2646669"/>
            <a:ext cx="6609234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b="1" spc="19" sz="2000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Анемия – это уменьшение содержания гемоглобина и/или снижение количества эритроцитов в единице объема крови, приводящее к снижению снабжения тканей кислородом.</a:t>
            </a:r>
          </a:p>
        </p:txBody>
      </p:sp>
      <p:pic>
        <p:nvPicPr>
          <p:cNvPr id="18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9619" y="1842978"/>
            <a:ext cx="5319119" cy="354608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7" name="Эритроциты и находящийся в них белок гемоглобин обеспечивают насыщение клеток организма кислородом. Дефицит этих компонентов крови негативно сказывается на состоянии – организм испытывает дефицит кислорода, нарушается работа многих органов и систем."/>
          <p:cNvSpPr txBox="1"/>
          <p:nvPr/>
        </p:nvSpPr>
        <p:spPr>
          <a:xfrm>
            <a:off x="2086432" y="5861908"/>
            <a:ext cx="8831936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b="1" spc="24" sz="2400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Эритроциты и находящийся в них белок гемоглобин обеспечивают насыщение клеток организма кислородом. Дефицит этих компонентов крови негативно сказывается на состоянии – организм испытывает дефицит кислорода, нарушается работа многих органов и систем.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Виды анемии"/>
          <p:cNvSpPr txBox="1"/>
          <p:nvPr>
            <p:ph type="title"/>
          </p:nvPr>
        </p:nvSpPr>
        <p:spPr>
          <a:xfrm>
            <a:off x="1113309" y="914724"/>
            <a:ext cx="10778182" cy="1015497"/>
          </a:xfrm>
          <a:prstGeom prst="rect">
            <a:avLst/>
          </a:prstGeom>
        </p:spPr>
        <p:txBody>
          <a:bodyPr/>
          <a:lstStyle>
            <a:lvl1pPr defTabSz="282493">
              <a:defRPr spc="159" sz="5304"/>
            </a:lvl1pPr>
          </a:lstStyle>
          <a:p>
            <a:pPr/>
            <a:r>
              <a:t>Виды анемии </a:t>
            </a:r>
          </a:p>
        </p:txBody>
      </p:sp>
      <p:sp>
        <p:nvSpPr>
          <p:cNvPr id="190" name="Анемии по причине кровопотери (постгеморрагические)"/>
          <p:cNvSpPr txBox="1"/>
          <p:nvPr/>
        </p:nvSpPr>
        <p:spPr>
          <a:xfrm>
            <a:off x="572032" y="2548289"/>
            <a:ext cx="4544603" cy="63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Анемии по причине кровопотери (постгеморрагические)</a:t>
            </a:r>
          </a:p>
        </p:txBody>
      </p:sp>
      <p:sp>
        <p:nvSpPr>
          <p:cNvPr id="191" name="Анемии вследствие разрушения эритроцитов (гемолитические)"/>
          <p:cNvSpPr txBox="1"/>
          <p:nvPr/>
        </p:nvSpPr>
        <p:spPr>
          <a:xfrm>
            <a:off x="7589797" y="2548289"/>
            <a:ext cx="4768148" cy="63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Анемии вследствие разрушения эритроцитов (гемолитические)</a:t>
            </a:r>
          </a:p>
        </p:txBody>
      </p:sp>
      <p:sp>
        <p:nvSpPr>
          <p:cNvPr id="192" name="Анемии из-за нарушения образования эритроцитов и гемоглобина в костном мозге"/>
          <p:cNvSpPr txBox="1"/>
          <p:nvPr/>
        </p:nvSpPr>
        <p:spPr>
          <a:xfrm>
            <a:off x="1498903" y="3798819"/>
            <a:ext cx="5349656" cy="63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Анемии из-за нарушения образования эритроцитов и гемоглобина в костном мозге</a:t>
            </a:r>
          </a:p>
        </p:txBody>
      </p:sp>
      <p:sp>
        <p:nvSpPr>
          <p:cNvPr id="193" name="Анемии смешанного типа"/>
          <p:cNvSpPr txBox="1"/>
          <p:nvPr/>
        </p:nvSpPr>
        <p:spPr>
          <a:xfrm>
            <a:off x="8083050" y="3798819"/>
            <a:ext cx="2911747" cy="63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Анемии смешанного типа</a:t>
            </a:r>
          </a:p>
        </p:txBody>
      </p:sp>
      <p:pic>
        <p:nvPicPr>
          <p:cNvPr id="19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216" y="5569540"/>
            <a:ext cx="3054737" cy="201688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9170" y="5557474"/>
            <a:ext cx="2718060" cy="204101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74595" y="4932452"/>
            <a:ext cx="4698306" cy="31165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ичины и Симптомы"/>
          <p:cNvSpPr txBox="1"/>
          <p:nvPr>
            <p:ph type="body" sz="quarter" idx="1"/>
          </p:nvPr>
        </p:nvSpPr>
        <p:spPr>
          <a:xfrm>
            <a:off x="1044044" y="939142"/>
            <a:ext cx="10676005" cy="615674"/>
          </a:xfrm>
          <a:prstGeom prst="rect">
            <a:avLst/>
          </a:prstGeom>
        </p:spPr>
        <p:txBody>
          <a:bodyPr/>
          <a:lstStyle>
            <a:lvl1pPr defTabSz="191098">
              <a:defRPr spc="88" sz="2944"/>
            </a:lvl1pPr>
          </a:lstStyle>
          <a:p>
            <a:pPr/>
            <a:r>
              <a:t>Причины и Симптомы </a:t>
            </a:r>
          </a:p>
        </p:txBody>
      </p:sp>
      <p:sp>
        <p:nvSpPr>
          <p:cNvPr id="199" name="Анемия у собаки появляется по следующим причинам:…"/>
          <p:cNvSpPr txBox="1"/>
          <p:nvPr/>
        </p:nvSpPr>
        <p:spPr>
          <a:xfrm>
            <a:off x="53386" y="1944537"/>
            <a:ext cx="5583599" cy="661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Анемия у собаки появляется по следующим причинам: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Внутренние и наружные кровотечения в результате травм, операций, воспалительных процессов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Инфекционные и паразитарные заболевания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Заболевания внутренних органов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Аутоиммунные заболевания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Отравление химическими веществами, лекарственными препаратами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Заражение внутренними и внешними паразитами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Онкологические заболевания</a:t>
            </a:r>
          </a:p>
        </p:txBody>
      </p:sp>
      <p:sp>
        <p:nvSpPr>
          <p:cNvPr id="200" name="При анемии нарушается снабжение клеток организма кислородом. Поэтому у собаки владелец может наблюдать следующие симптомы:…"/>
          <p:cNvSpPr txBox="1"/>
          <p:nvPr/>
        </p:nvSpPr>
        <p:spPr>
          <a:xfrm>
            <a:off x="6885131" y="1944537"/>
            <a:ext cx="5590699" cy="661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При анемии нарушается снабжение клеток организма кислородом. Поэтому у собаки владелец может наблюдать следующие симптомы: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Бледность или синеватый оттенок слизистых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Апатия, вялость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Снижение активности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Быстрая утомляемость</a:t>
            </a:r>
          </a:p>
          <a:p>
            <a:pPr marL="536575" indent="-396875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Частый пульс и дыхание</a:t>
            </a:r>
          </a:p>
          <a:p>
            <a:pPr defTabSz="415431">
              <a:lnSpc>
                <a:spcPct val="120000"/>
              </a:lnSpc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</a:p>
          <a:p>
            <a:pPr defTabSz="415431">
              <a:lnSpc>
                <a:spcPct val="120000"/>
              </a:lnSpc>
              <a:defRPr b="1" spc="59"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Если анемия связана с сильным кровотечением, то симптомы появляются быстро. Если состояние вызвано другими причинами, то признаки появляются медленно.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одробная информация"/>
          <p:cNvSpPr txBox="1"/>
          <p:nvPr>
            <p:ph type="title"/>
          </p:nvPr>
        </p:nvSpPr>
        <p:spPr>
          <a:xfrm>
            <a:off x="1494783" y="930588"/>
            <a:ext cx="10778183" cy="1033205"/>
          </a:xfrm>
          <a:prstGeom prst="rect">
            <a:avLst/>
          </a:prstGeom>
        </p:spPr>
        <p:txBody>
          <a:bodyPr/>
          <a:lstStyle>
            <a:lvl1pPr defTabSz="282493">
              <a:defRPr spc="159" sz="5304"/>
            </a:lvl1pPr>
          </a:lstStyle>
          <a:p>
            <a:pPr/>
            <a:r>
              <a:t>Подробная информация </a:t>
            </a:r>
          </a:p>
        </p:txBody>
      </p:sp>
      <p:sp>
        <p:nvSpPr>
          <p:cNvPr id="203" name="Гемолитическая анемия у собаки…"/>
          <p:cNvSpPr txBox="1"/>
          <p:nvPr/>
        </p:nvSpPr>
        <p:spPr>
          <a:xfrm>
            <a:off x="70126" y="2392716"/>
            <a:ext cx="4209148" cy="3878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b="1" spc="51" sz="1700">
                <a:solidFill>
                  <a:srgbClr val="E3E900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Гемолитическая анемия у собаки</a:t>
            </a:r>
          </a:p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Гемолитическая анемия у собак может быть врождённой и приобретённой. Врождённая возникает из-за наличия наследственных дефектов в эритроцитах. Приобретённая гемолитическая анемия развивается при воздействии химических веществ, микроорганизмов, паразитических простейших, отравлении, болезнях печени, переливании несовместимой крови.</a:t>
            </a:r>
          </a:p>
        </p:txBody>
      </p:sp>
      <p:sp>
        <p:nvSpPr>
          <p:cNvPr id="204" name="Постгеморрагическая анемия…"/>
          <p:cNvSpPr txBox="1"/>
          <p:nvPr/>
        </p:nvSpPr>
        <p:spPr>
          <a:xfrm>
            <a:off x="4364131" y="2356072"/>
            <a:ext cx="4276538" cy="332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b="1" spc="53" sz="1800">
                <a:solidFill>
                  <a:srgbClr val="E3E900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Постгеморрагическая анемия</a:t>
            </a:r>
          </a:p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Постгеморрагическая анемия встречается в острой и хронической форме. При острой постгеморрагической анемии происходит быстрая потеря значительного количества крови. Это наблюдается при травмах, желудочном или кишечном кровотечении, при хирургических операциях.</a:t>
            </a:r>
          </a:p>
        </p:txBody>
      </p:sp>
      <p:sp>
        <p:nvSpPr>
          <p:cNvPr id="205" name="Гипопластическая форма анемии…"/>
          <p:cNvSpPr txBox="1"/>
          <p:nvPr/>
        </p:nvSpPr>
        <p:spPr>
          <a:xfrm>
            <a:off x="3800802" y="6814838"/>
            <a:ext cx="6166144" cy="159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b="1" spc="53" sz="1800">
                <a:solidFill>
                  <a:srgbClr val="E3E900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Гипопластическая форма анемии</a:t>
            </a:r>
          </a:p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Гипопластическая анемия связана с дефицитом в организме собаки микро- и макроэлементов, витаминов. А также при поражении костного мозга токсинами.</a:t>
            </a:r>
          </a:p>
        </p:txBody>
      </p:sp>
      <p:sp>
        <p:nvSpPr>
          <p:cNvPr id="206" name="Апластическая анемия у собаки…"/>
          <p:cNvSpPr txBox="1"/>
          <p:nvPr/>
        </p:nvSpPr>
        <p:spPr>
          <a:xfrm>
            <a:off x="8725526" y="2356072"/>
            <a:ext cx="3844520" cy="357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b="1" spc="48" sz="1600">
                <a:solidFill>
                  <a:srgbClr val="E3E900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Апластическая анемия у собаки</a:t>
            </a:r>
          </a:p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Данная форма анемии развивается из-за нарушения функции кроветворения. Ухудшается образование эритроцитов и других клеток крови.</a:t>
            </a:r>
          </a:p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Анемии смешанного типа обусловлены сочетанием двух или нескольких причин. Такие анемии сложнее диагностировать и лечить.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Лечение анемии"/>
          <p:cNvSpPr txBox="1"/>
          <p:nvPr>
            <p:ph type="body" sz="quarter" idx="1"/>
          </p:nvPr>
        </p:nvSpPr>
        <p:spPr>
          <a:xfrm>
            <a:off x="1004891" y="959830"/>
            <a:ext cx="10995018" cy="969807"/>
          </a:xfrm>
          <a:prstGeom prst="rect">
            <a:avLst/>
          </a:prstGeom>
        </p:spPr>
        <p:txBody>
          <a:bodyPr/>
          <a:lstStyle>
            <a:lvl1pPr defTabSz="324036">
              <a:defRPr spc="149" sz="4992"/>
            </a:lvl1pPr>
          </a:lstStyle>
          <a:p>
            <a:pPr/>
            <a:r>
              <a:t>Лечение анемии</a:t>
            </a:r>
          </a:p>
        </p:txBody>
      </p:sp>
      <p:sp>
        <p:nvSpPr>
          <p:cNvPr id="209" name="Единого способа лечения анемии у собак не существует. Врач назначает препараты и процедуры, исходя из состояния питомца:…"/>
          <p:cNvSpPr txBox="1"/>
          <p:nvPr/>
        </p:nvSpPr>
        <p:spPr>
          <a:xfrm>
            <a:off x="1129035" y="2152866"/>
            <a:ext cx="10746730" cy="3238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Единого способа лечения анемии у собак не существует. Врач назначает препараты и процедуры, исходя из состояния питомца:</a:t>
            </a:r>
          </a:p>
          <a:p>
            <a:pPr marL="417512" indent="-277812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Внутривенные вливания растворов для увеличения объёма крови</a:t>
            </a:r>
          </a:p>
          <a:p>
            <a:pPr marL="417512" indent="-277812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Переливание крови и её компонентов</a:t>
            </a:r>
          </a:p>
          <a:p>
            <a:pPr marL="417512" indent="-277812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Антибиотикотерапию при инфекционных заболеваниях</a:t>
            </a:r>
          </a:p>
          <a:p>
            <a:pPr marL="417512" indent="-277812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Курс витаминов и препаратов, содержащих макро- и микроэлементы</a:t>
            </a:r>
          </a:p>
          <a:p>
            <a:pPr marL="417512" indent="-277812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Противопаразитарные средства</a:t>
            </a:r>
          </a:p>
          <a:p>
            <a:pPr marL="417512" indent="-277812" defTabSz="415431">
              <a:lnSpc>
                <a:spcPct val="120000"/>
              </a:lnSpc>
              <a:buClr>
                <a:srgbClr val="828282"/>
              </a:buClr>
              <a:buSzPct val="155000"/>
              <a:buFont typeface="Helvetica"/>
              <a:buChar char="•"/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Трансплантацию костного мозга</a:t>
            </a:r>
          </a:p>
          <a:p>
            <a:pPr defTabSz="415431">
              <a:lnSpc>
                <a:spcPct val="120000"/>
              </a:lnSpc>
              <a:defRPr cap="all" spc="56">
                <a:latin typeface="+mn-lt"/>
                <a:ea typeface="+mn-ea"/>
                <a:cs typeface="+mn-cs"/>
                <a:sym typeface="Avenir Next Regular"/>
              </a:defRPr>
            </a:pPr>
            <a:r>
              <a:t>В процессе лечения необходимо контролировать состояние питомца. При правильно подобранной терапии, хорошем уходе и кормлении собака восстанавливается за пару месяцев. При хронической форме анемии назначается поддерживающая терапия.</a:t>
            </a:r>
          </a:p>
        </p:txBody>
      </p:sp>
      <p:pic>
        <p:nvPicPr>
          <p:cNvPr id="21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754" y="5955573"/>
            <a:ext cx="3455229" cy="230636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9689" y="5933027"/>
            <a:ext cx="3525423" cy="235145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1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7817" y="5880402"/>
            <a:ext cx="3997791" cy="245670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Гемобартонеллез"/>
          <p:cNvSpPr txBox="1"/>
          <p:nvPr>
            <p:ph type="title"/>
          </p:nvPr>
        </p:nvSpPr>
        <p:spPr>
          <a:xfrm>
            <a:off x="1113309" y="920427"/>
            <a:ext cx="10778182" cy="1042532"/>
          </a:xfrm>
          <a:prstGeom prst="rect">
            <a:avLst/>
          </a:prstGeom>
        </p:spPr>
        <p:txBody>
          <a:bodyPr/>
          <a:lstStyle>
            <a:lvl1pPr defTabSz="353116">
              <a:defRPr spc="163" sz="5440"/>
            </a:lvl1pPr>
          </a:lstStyle>
          <a:p>
            <a:pPr/>
            <a:r>
              <a:t>Гемобартонеллез</a:t>
            </a:r>
          </a:p>
        </p:txBody>
      </p:sp>
      <p:sp>
        <p:nvSpPr>
          <p:cNvPr id="215" name="Гемобартонеллез – опасное паразитарное заболевание у собак, которое приводит к анемии. В крови уменьшается количество красных кровяных телец – эритроцитов. Эти клетки переносят кислород, при прогрессировании заболевания уменьшается его концентрация в кро"/>
          <p:cNvSpPr txBox="1"/>
          <p:nvPr/>
        </p:nvSpPr>
        <p:spPr>
          <a:xfrm>
            <a:off x="344949" y="2419989"/>
            <a:ext cx="7009973" cy="280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5431">
              <a:lnSpc>
                <a:spcPct val="120000"/>
              </a:lnSpc>
              <a:defRPr b="1" spc="57" sz="1900">
                <a:solidFill>
                  <a:srgbClr val="E3E900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Гемобартонеллез – опасное паразитарное заболевание у собак, которое приводит к анемии. В крови уменьшается количество красных кровяных телец – эритроцитов. Эти клетки переносят кислород, при прогрессировании заболевания уменьшается его концентрация в крови, что приводит к появлению характерных симптомов.</a:t>
            </a:r>
          </a:p>
        </p:txBody>
      </p:sp>
      <p:pic>
        <p:nvPicPr>
          <p:cNvPr id="21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3317" y="2324134"/>
            <a:ext cx="4506220" cy="300095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17" name="Самостоятельное лечение гемобартонеллеза без помощи ветеринара –серьезная ошибка. Симптомы патологии легко перепутать с другими заболеваниями, часто средства народной медицины не только неэффективны, но могут навредить собаке."/>
          <p:cNvSpPr txBox="1"/>
          <p:nvPr/>
        </p:nvSpPr>
        <p:spPr>
          <a:xfrm>
            <a:off x="2563840" y="7191199"/>
            <a:ext cx="7877119" cy="121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Самостоятельное лечение гемобартонеллеза без помощи ветеринара –серьезная ошибка. Симптомы патологии легко перепутать с другими заболеваниями, часто средства народной медицины не только неэффективны, но могут навредить собаке.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ичины и  симптомы"/>
          <p:cNvSpPr txBox="1"/>
          <p:nvPr>
            <p:ph type="body" sz="quarter" idx="1"/>
          </p:nvPr>
        </p:nvSpPr>
        <p:spPr>
          <a:xfrm>
            <a:off x="985587" y="1145017"/>
            <a:ext cx="11033626" cy="872974"/>
          </a:xfrm>
          <a:prstGeom prst="rect">
            <a:avLst/>
          </a:prstGeom>
        </p:spPr>
        <p:txBody>
          <a:bodyPr/>
          <a:lstStyle>
            <a:lvl1pPr marL="387429" indent="-325481" defTabSz="282493">
              <a:defRPr spc="89" sz="4488"/>
            </a:lvl1pPr>
          </a:lstStyle>
          <a:p>
            <a:pPr/>
            <a:r>
              <a:t>Причины и  симптомы </a:t>
            </a:r>
          </a:p>
        </p:txBody>
      </p:sp>
      <p:sp>
        <p:nvSpPr>
          <p:cNvPr id="220" name="Заражение может произойти следующими путями:…"/>
          <p:cNvSpPr txBox="1"/>
          <p:nvPr/>
        </p:nvSpPr>
        <p:spPr>
          <a:xfrm>
            <a:off x="277051" y="2148988"/>
            <a:ext cx="6207186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400"/>
              </a:spcBef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Заражение может произойти следующими путями: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Arial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через укусы кровососущих насекомых;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Arial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во время драк через раны;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Arial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при переливании крови или использовании нестерильных инструментов (чаще всего в домашних условиях).</a:t>
            </a:r>
          </a:p>
          <a:p>
            <a:pPr algn="l">
              <a:spcBef>
                <a:spcPts val="2400"/>
              </a:spcBef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Попадая в кровь, паразит прикрепляется к стенке эритроцита, которая является для него питательной средой. Постепенно количество микоплазм увеличивается, а концентрация кровяных телец в организме уменьшается.</a:t>
            </a:r>
          </a:p>
        </p:txBody>
      </p:sp>
      <p:sp>
        <p:nvSpPr>
          <p:cNvPr id="221" name="Хозяев должны насторожить следующие симптомы у собаки:…"/>
          <p:cNvSpPr txBox="1"/>
          <p:nvPr/>
        </p:nvSpPr>
        <p:spPr>
          <a:xfrm>
            <a:off x="6701657" y="2540707"/>
            <a:ext cx="6204656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400"/>
              </a:spcBef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Хозяев должны насторожить следующие симптомы у собаки: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Helvetica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вялость, апатия, снижение интереса к окружающему;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Helvetica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плохой аппетит, отказ питомца от еды;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Helvetica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снижение веса;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Helvetica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бледность слизистых оболочек;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Helvetica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частые кровоизлияния;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Helvetica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лихорадка;</a:t>
            </a:r>
          </a:p>
          <a:p>
            <a:pPr marL="457200" indent="-317500" algn="l">
              <a:spcBef>
                <a:spcPts val="2400"/>
              </a:spcBef>
              <a:buClr>
                <a:srgbClr val="232323"/>
              </a:buClr>
              <a:buSzPct val="155000"/>
              <a:buFont typeface="Helvetica"/>
              <a:buChar char="•"/>
              <a:defRPr b="1" spc="14">
                <a:solidFill>
                  <a:schemeClr val="accent1">
                    <a:satOff val="36598"/>
                    <a:lumOff val="-17227"/>
                  </a:schemeClr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расстройства желудочно-кишечного тракта.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Лечение гемобартонеллеза в клинике"/>
          <p:cNvSpPr txBox="1"/>
          <p:nvPr>
            <p:ph type="title"/>
          </p:nvPr>
        </p:nvSpPr>
        <p:spPr>
          <a:xfrm>
            <a:off x="1436488" y="920427"/>
            <a:ext cx="10131824" cy="1253752"/>
          </a:xfrm>
          <a:prstGeom prst="rect">
            <a:avLst/>
          </a:prstGeom>
        </p:spPr>
        <p:txBody>
          <a:bodyPr/>
          <a:lstStyle>
            <a:lvl1pPr defTabSz="220178">
              <a:defRPr spc="101" sz="3391"/>
            </a:lvl1pPr>
          </a:lstStyle>
          <a:p>
            <a:pPr/>
            <a:r>
              <a:t>Лечение гемобартонеллеза в клинике</a:t>
            </a:r>
          </a:p>
        </p:txBody>
      </p:sp>
      <p:sp>
        <p:nvSpPr>
          <p:cNvPr id="224" name="Сразу же после подтверждения диагноза назначается лечение. Доктор выписывает следующие группы препаратов:…"/>
          <p:cNvSpPr txBox="1"/>
          <p:nvPr/>
        </p:nvSpPr>
        <p:spPr>
          <a:xfrm>
            <a:off x="469177" y="2358006"/>
            <a:ext cx="6577548" cy="410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Сразу же после подтверждения диагноза назначается лечение. Доктор выписывает следующие группы препаратов:</a:t>
            </a:r>
          </a:p>
          <a:p>
            <a:pPr marL="457200" indent="-317500" defTabSz="415431">
              <a:lnSpc>
                <a:spcPct val="120000"/>
              </a:lnSpc>
              <a:buClr>
                <a:srgbClr val="232323"/>
              </a:buClr>
              <a:buSzPct val="155000"/>
              <a:buFont typeface="Arial"/>
              <a:buChar char="•"/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антибиотики тетрациклинового ряда;</a:t>
            </a:r>
          </a:p>
          <a:p>
            <a:pPr marL="457200" indent="-317500" defTabSz="415431">
              <a:lnSpc>
                <a:spcPct val="120000"/>
              </a:lnSpc>
              <a:buClr>
                <a:srgbClr val="232323"/>
              </a:buClr>
              <a:buSzPct val="155000"/>
              <a:buFont typeface="Arial"/>
              <a:buChar char="•"/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лекарства, стимулирующие кроветворение;</a:t>
            </a:r>
          </a:p>
          <a:p>
            <a:pPr marL="457200" indent="-317500" defTabSz="415431">
              <a:lnSpc>
                <a:spcPct val="120000"/>
              </a:lnSpc>
              <a:buClr>
                <a:srgbClr val="232323"/>
              </a:buClr>
              <a:buSzPct val="155000"/>
              <a:buFont typeface="Arial"/>
              <a:buChar char="•"/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добавки с железом, витамины В9, В12.</a:t>
            </a:r>
          </a:p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Также назначается диета, сбалансированное питание поможет восстановить в крови уровень эритроцитов. Питомца постоянно наблюдают, врач может корректировать и дополнять терапию.</a:t>
            </a:r>
          </a:p>
          <a:p>
            <a:pPr defTabSz="415431">
              <a:lnSpc>
                <a:spcPct val="120000"/>
              </a:lnSpc>
              <a:defRPr cap="all" spc="56">
                <a:solidFill>
                  <a:schemeClr val="accent5"/>
                </a:solidFill>
                <a:latin typeface="+mn-lt"/>
                <a:ea typeface="+mn-ea"/>
                <a:cs typeface="+mn-cs"/>
                <a:sym typeface="Avenir Next Regular"/>
              </a:defRPr>
            </a:pPr>
            <a:r>
              <a:t>Не стоит самостоятельно лечить патологию и использовать препараты без назначения врача. Собаке требуется профессиональная ветеринарная помощь.</a:t>
            </a:r>
          </a:p>
        </p:txBody>
      </p:sp>
      <p:pic>
        <p:nvPicPr>
          <p:cNvPr id="22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21" y="2358006"/>
            <a:ext cx="4013591" cy="258073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2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7930" y="5927527"/>
            <a:ext cx="4078772" cy="258625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2C3A"/>
      </a:dk1>
      <a:lt1>
        <a:srgbClr val="54818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5287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14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5287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14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