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3942"/>
              <a:lumOff val="17322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6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0EAF0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35454"/>
              <a:satOff val="2115"/>
              <a:lumOff val="45487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254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254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254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C526A"/>
              </a:solidFill>
              <a:prstDash val="solid"/>
              <a:miter lim="400000"/>
            </a:ln>
          </a:left>
          <a:right>
            <a:ln w="254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CB5B2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C526A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3B3B3B"/>
              </a:solidFill>
              <a:prstDash val="solid"/>
              <a:miter lim="400000"/>
            </a:ln>
          </a:left>
          <a:right>
            <a:ln w="12700" cap="flat">
              <a:solidFill>
                <a:srgbClr val="3B3B3B"/>
              </a:solidFill>
              <a:prstDash val="solid"/>
              <a:miter lim="400000"/>
            </a:ln>
          </a:right>
          <a:top>
            <a:ln w="12700" cap="flat">
              <a:solidFill>
                <a:srgbClr val="5C526A"/>
              </a:solidFill>
              <a:prstDash val="solid"/>
              <a:miter lim="400000"/>
            </a:ln>
          </a:top>
          <a:bottom>
            <a:ln w="25400" cap="flat">
              <a:solidFill>
                <a:srgbClr val="3B3B3B"/>
              </a:solidFill>
              <a:prstDash val="solid"/>
              <a:miter lim="400000"/>
            </a:ln>
          </a:bottom>
          <a:insideH>
            <a:ln w="12700" cap="flat">
              <a:solidFill>
                <a:srgbClr val="3B3B3B"/>
              </a:solidFill>
              <a:prstDash val="solid"/>
              <a:miter lim="400000"/>
            </a:ln>
          </a:insideH>
          <a:insideV>
            <a:ln w="12700" cap="flat">
              <a:solidFill>
                <a:srgbClr val="3B3B3B"/>
              </a:solidFill>
              <a:prstDash val="solid"/>
              <a:miter lim="400000"/>
            </a:ln>
          </a:insideV>
        </a:tcBdr>
        <a:fill>
          <a:solidFill>
            <a:srgbClr val="C16E6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CDCECC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D2F24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ма"/>
          <p:cNvSpPr txBox="1"/>
          <p:nvPr>
            <p:ph type="body" sz="quarter" idx="21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defTabSz="566674">
              <a:defRPr b="0" cap="all" spc="85" sz="2134"/>
            </a:lvl1pPr>
          </a:lstStyle>
          <a:p>
            <a:pPr/>
            <a:r>
              <a:t>Тема</a:t>
            </a:r>
          </a:p>
        </p:txBody>
      </p:sp>
      <p:sp>
        <p:nvSpPr>
          <p:cNvPr id="16" name="Место"/>
          <p:cNvSpPr txBox="1"/>
          <p:nvPr>
            <p:ph type="body" sz="quarter" idx="22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defTabSz="566674">
              <a:defRPr b="0" cap="all" spc="85" sz="2134"/>
            </a:lvl1pPr>
          </a:lstStyle>
          <a:p>
            <a:pPr/>
            <a:r>
              <a:t>Место</a:t>
            </a:r>
          </a:p>
        </p:txBody>
      </p:sp>
      <p:sp>
        <p:nvSpPr>
          <p:cNvPr id="17" name="Автор и дата"/>
          <p:cNvSpPr txBox="1"/>
          <p:nvPr>
            <p:ph type="body" sz="quarter" idx="23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>
            <a:lvl1pPr defTabSz="572516">
              <a:defRPr spc="105" sz="3528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8" name="Заголовок презентации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19" name="Уровень текста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Информационное сообщение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Уровень текста 1…"/>
          <p:cNvSpPr txBox="1"/>
          <p:nvPr>
            <p:ph type="body" sz="half" idx="1" hasCustomPrompt="1"/>
          </p:nvPr>
        </p:nvSpPr>
        <p:spPr>
          <a:xfrm>
            <a:off x="2082800" y="4337484"/>
            <a:ext cx="20205700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Линия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3" name="Линия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4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Важный факт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Уровень текста 1…"/>
          <p:cNvSpPr txBox="1"/>
          <p:nvPr>
            <p:ph type="body" idx="1" hasCustomPrompt="1"/>
          </p:nvPr>
        </p:nvSpPr>
        <p:spPr>
          <a:xfrm>
            <a:off x="2082800" y="1509784"/>
            <a:ext cx="20205700" cy="685229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Информация о факте"/>
          <p:cNvSpPr txBox="1"/>
          <p:nvPr>
            <p:ph type="body" sz="quarter" idx="21" hasCustomPrompt="1"/>
          </p:nvPr>
        </p:nvSpPr>
        <p:spPr>
          <a:xfrm>
            <a:off x="2082800" y="8407994"/>
            <a:ext cx="20205700" cy="694056"/>
          </a:xfrm>
          <a:prstGeom prst="rect">
            <a:avLst/>
          </a:prstGeom>
        </p:spPr>
        <p:txBody>
          <a:bodyPr anchor="t"/>
          <a:lstStyle>
            <a:lvl1pPr defTabSz="572516">
              <a:defRPr spc="102" sz="3430">
                <a:solidFill>
                  <a:schemeClr val="accent1"/>
                </a:solidFill>
              </a:defRPr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33" name="Линия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4" name="Линия"/>
          <p:cNvSpPr/>
          <p:nvPr/>
        </p:nvSpPr>
        <p:spPr>
          <a:xfrm>
            <a:off x="766879" y="125984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">
    <p:bg>
      <p:bgPr>
        <a:solidFill>
          <a:srgbClr val="FFC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Авторство"/>
          <p:cNvSpPr txBox="1"/>
          <p:nvPr>
            <p:ph type="body" sz="quarter" idx="21" hasCustomPrompt="1"/>
          </p:nvPr>
        </p:nvSpPr>
        <p:spPr>
          <a:xfrm>
            <a:off x="2088436" y="11375561"/>
            <a:ext cx="20207127" cy="706629"/>
          </a:xfrm>
          <a:prstGeom prst="rect">
            <a:avLst/>
          </a:prstGeom>
        </p:spPr>
        <p:txBody>
          <a:bodyPr anchor="t"/>
          <a:lstStyle>
            <a:lvl1pPr defTabSz="572516">
              <a:defRPr spc="105" sz="3528">
                <a:solidFill>
                  <a:schemeClr val="accent1"/>
                </a:solidFill>
              </a:defRPr>
            </a:lvl1pPr>
          </a:lstStyle>
          <a:p>
            <a:pPr/>
            <a:r>
              <a:t>Авторство</a:t>
            </a:r>
          </a:p>
        </p:txBody>
      </p:sp>
      <p:sp>
        <p:nvSpPr>
          <p:cNvPr id="143" name="Линия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4" name="Линия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5" name="Уровень текста 1…"/>
          <p:cNvSpPr txBox="1"/>
          <p:nvPr>
            <p:ph type="body" sz="half" idx="1" hasCustomPrompt="1"/>
          </p:nvPr>
        </p:nvSpPr>
        <p:spPr>
          <a:xfrm>
            <a:off x="2088436" y="4298870"/>
            <a:ext cx="20207128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6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 (3 шт.)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Розовая печатная машинка на розовом комоде с тремя ящиками у розовой стены"/>
          <p:cNvSpPr/>
          <p:nvPr>
            <p:ph type="pic" idx="21"/>
          </p:nvPr>
        </p:nvSpPr>
        <p:spPr>
          <a:xfrm>
            <a:off x="-609600" y="431800"/>
            <a:ext cx="21514742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4" name="Ярко-бирюзовая аудиокассета на розовом фоне"/>
          <p:cNvSpPr/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5" name="Небольшие винтажные часы, стоящие на зелёной полке на жёлтом фоне"/>
          <p:cNvSpPr/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Ряд из четырёх винтажных телевизоров неоновых цветов: розового, голубого, оранжевого и зелёного"/>
          <p:cNvSpPr/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яд из семи небольших винтажных часов, стоящих на зелёной полке на жёлтом фоне"/>
          <p:cNvSpPr/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Тема"/>
          <p:cNvSpPr txBox="1"/>
          <p:nvPr>
            <p:ph type="body" sz="quarter" idx="22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defTabSz="566674">
              <a:defRPr b="0" cap="all" spc="85" sz="2134">
                <a:solidFill>
                  <a:srgbClr val="FFFFFF"/>
                </a:solidFill>
              </a:defRPr>
            </a:lvl1pPr>
          </a:lstStyle>
          <a:p>
            <a:pPr/>
            <a:r>
              <a:t>Тема</a:t>
            </a:r>
          </a:p>
        </p:txBody>
      </p:sp>
      <p:sp>
        <p:nvSpPr>
          <p:cNvPr id="29" name="Место"/>
          <p:cNvSpPr txBox="1"/>
          <p:nvPr>
            <p:ph type="body" sz="quarter" idx="23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defTabSz="566674">
              <a:defRPr b="0" cap="all" spc="85" sz="2134">
                <a:solidFill>
                  <a:srgbClr val="FFFFFF"/>
                </a:solidFill>
              </a:defRPr>
            </a:lvl1pPr>
          </a:lstStyle>
          <a:p>
            <a:pPr/>
            <a:r>
              <a:t>Место</a:t>
            </a:r>
          </a:p>
        </p:txBody>
      </p:sp>
      <p:sp>
        <p:nvSpPr>
          <p:cNvPr id="30" name="Автор и дата"/>
          <p:cNvSpPr txBox="1"/>
          <p:nvPr>
            <p:ph type="body" sz="quarter" idx="24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>
            <a:lvl1pPr defTabSz="572516">
              <a:defRPr spc="105" sz="3528">
                <a:solidFill>
                  <a:srgbClr val="FFFFF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31" name="Линия"/>
          <p:cNvSpPr/>
          <p:nvPr/>
        </p:nvSpPr>
        <p:spPr>
          <a:xfrm>
            <a:off x="766879" y="12060766"/>
            <a:ext cx="22850240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2" name="Линия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3" name="Линия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4" name="Линия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5" name="Уровень текста 1…"/>
          <p:cNvSpPr txBox="1"/>
          <p:nvPr>
            <p:ph type="body" sz="quarter" idx="1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Заголовок презентации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 (вариант)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ровень текста 1…"/>
          <p:cNvSpPr txBox="1"/>
          <p:nvPr>
            <p:ph type="body" sz="quarter" idx="1" hasCustomPrompt="1"/>
          </p:nvPr>
        </p:nvSpPr>
        <p:spPr>
          <a:xfrm>
            <a:off x="1270000" y="8015916"/>
            <a:ext cx="11785600" cy="38481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AACB9"/>
                </a:solidFill>
              </a:defRPr>
            </a:lvl1pPr>
            <a:lvl2pPr>
              <a:defRPr>
                <a:solidFill>
                  <a:srgbClr val="8AACB9"/>
                </a:solidFill>
              </a:defRPr>
            </a:lvl2pPr>
            <a:lvl3pPr>
              <a:defRPr>
                <a:solidFill>
                  <a:srgbClr val="8AACB9"/>
                </a:solidFill>
              </a:defRPr>
            </a:lvl3pPr>
            <a:lvl4pPr>
              <a:defRPr>
                <a:solidFill>
                  <a:srgbClr val="8AACB9"/>
                </a:solidFill>
              </a:defRPr>
            </a:lvl4pPr>
            <a:lvl5pPr>
              <a:defRPr>
                <a:solidFill>
                  <a:srgbClr val="8AACB9"/>
                </a:solidFill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Заголовок слайда"/>
          <p:cNvSpPr txBox="1"/>
          <p:nvPr>
            <p:ph type="title" hasCustomPrompt="1"/>
          </p:nvPr>
        </p:nvSpPr>
        <p:spPr>
          <a:xfrm>
            <a:off x="1270000" y="4925417"/>
            <a:ext cx="11785600" cy="2933701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46" name="Розовая печатная машинка на розовом комоде с тремя ящиками у розовой стены"/>
          <p:cNvSpPr/>
          <p:nvPr>
            <p:ph type="pic" idx="21"/>
          </p:nvPr>
        </p:nvSpPr>
        <p:spPr>
          <a:xfrm>
            <a:off x="12801600" y="1895696"/>
            <a:ext cx="17642204" cy="9924608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Линия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8" name="Линия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пункты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Уровень текста 1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7" name="Линия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8" name="Линия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9" name="Заголовок слайда"/>
          <p:cNvSpPr txBox="1"/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60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нкты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Уровень текста 1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numCol="2" spcCol="1289181"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Линия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9" name="Линия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 и фото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слайда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78" name="Уровень текста 1…"/>
          <p:cNvSpPr txBox="1"/>
          <p:nvPr>
            <p:ph type="body" sz="quarter" idx="1" hasCustomPrompt="1"/>
          </p:nvPr>
        </p:nvSpPr>
        <p:spPr>
          <a:xfrm>
            <a:off x="2088435" y="6720284"/>
            <a:ext cx="10972801" cy="546716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" name="Винтажный телевизор на фоне жёлтых обоев с орнаментом"/>
          <p:cNvSpPr/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Линия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1" name="Линия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2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раздела"/>
          <p:cNvSpPr txBox="1"/>
          <p:nvPr>
            <p:ph type="title" hasCustomPrompt="1"/>
          </p:nvPr>
        </p:nvSpPr>
        <p:spPr>
          <a:xfrm>
            <a:off x="2086106" y="4292600"/>
            <a:ext cx="20205701" cy="5651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90" name="Линия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1" name="Линия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олько заголовок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Линия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0" name="Линия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1" name="Заголовок слайда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102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овестка дня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2082800" y="2795091"/>
            <a:ext cx="20205700" cy="605029"/>
          </a:xfrm>
          <a:prstGeom prst="rect">
            <a:avLst/>
          </a:prstGeom>
        </p:spPr>
        <p:txBody>
          <a:bodyPr lIns="0" tIns="0" rIns="0" bIns="0" anchor="ctr"/>
          <a:lstStyle>
            <a:lvl1pPr defTabSz="572516">
              <a:defRPr spc="105" sz="3528">
                <a:solidFill>
                  <a:srgbClr val="8AACB9"/>
                </a:solidFill>
              </a:defRPr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110" name="Уровень текста 1…"/>
          <p:cNvSpPr txBox="1"/>
          <p:nvPr>
            <p:ph type="body" idx="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 anchor="t"/>
          <a:lstStyle>
            <a:lvl1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77800" indent="2794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77800" indent="7366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77800" indent="1193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177800" indent="16510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Заголовок повестки дня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</a:lstStyle>
          <a:p>
            <a:pPr/>
            <a:r>
              <a:t>Заголовок повестки дня</a:t>
            </a:r>
          </a:p>
        </p:txBody>
      </p:sp>
      <p:sp>
        <p:nvSpPr>
          <p:cNvPr id="112" name="Линия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3" name="Линия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4" name="Номер слайда"/>
          <p:cNvSpPr txBox="1"/>
          <p:nvPr>
            <p:ph type="sldNum" sz="quarter" idx="2"/>
          </p:nvPr>
        </p:nvSpPr>
        <p:spPr>
          <a:xfrm>
            <a:off x="11979148" y="12875006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презентации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презентации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2082800" y="3495675"/>
            <a:ext cx="20205700" cy="161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Линия"/>
          <p:cNvSpPr/>
          <p:nvPr/>
        </p:nvSpPr>
        <p:spPr>
          <a:xfrm flipV="1">
            <a:off x="766879" y="12048066"/>
            <a:ext cx="22850240" cy="12701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" name="Линия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" name="Линия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" name="Линия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" name="Номер слайда"/>
          <p:cNvSpPr txBox="1"/>
          <p:nvPr>
            <p:ph type="sldNum" sz="quarter" idx="2"/>
          </p:nvPr>
        </p:nvSpPr>
        <p:spPr>
          <a:xfrm>
            <a:off x="11977624" y="128750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pc="0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Avenir N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jivago55.ru/rentgen-sobake.html" TargetMode="External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офилактика болезней нервной системы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pc="306" sz="10230">
                <a:solidFill>
                  <a:schemeClr val="accent5">
                    <a:hueOff val="-160290"/>
                    <a:satOff val="16613"/>
                    <a:lumOff val="-15915"/>
                  </a:schemeClr>
                </a:solidFill>
              </a:defRPr>
            </a:lvl1pPr>
          </a:lstStyle>
          <a:p>
            <a:pPr/>
            <a:r>
              <a:t>Профилактика болезней нервной системы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ервая помощь при приступе"/>
          <p:cNvSpPr txBox="1"/>
          <p:nvPr>
            <p:ph type="body" sz="quarter" idx="1"/>
          </p:nvPr>
        </p:nvSpPr>
        <p:spPr>
          <a:xfrm>
            <a:off x="2088436" y="1170893"/>
            <a:ext cx="20207128" cy="1233053"/>
          </a:xfrm>
          <a:prstGeom prst="rect">
            <a:avLst/>
          </a:prstGeom>
        </p:spPr>
        <p:txBody>
          <a:bodyPr/>
          <a:lstStyle>
            <a:lvl1pPr defTabSz="397256">
              <a:defRPr spc="129" sz="6460"/>
            </a:lvl1pPr>
          </a:lstStyle>
          <a:p>
            <a:pPr/>
            <a:r>
              <a:t>Первая помощь при приступе</a:t>
            </a:r>
          </a:p>
        </p:txBody>
      </p:sp>
      <p:sp>
        <p:nvSpPr>
          <p:cNvPr id="249" name="Первая помощь – обеспечить безопасность самого животного: положить под голову что-то мягкое, по возможности под все тело.…"/>
          <p:cNvSpPr txBox="1"/>
          <p:nvPr/>
        </p:nvSpPr>
        <p:spPr>
          <a:xfrm>
            <a:off x="1577647" y="2697613"/>
            <a:ext cx="21228706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45" sz="2300"/>
            </a:pPr>
            <a:r>
              <a:t>Первая помощь – обеспечить безопасность самого животного: положить под голову что-то мягкое, по возможности под все тело.</a:t>
            </a:r>
          </a:p>
          <a:p>
            <a:pPr>
              <a:defRPr spc="45" sz="2300"/>
            </a:pPr>
            <a:r>
              <a:t>По возможности удерживать голову собаки на бок, что бы рвотные массы или слюна не попала в гортань и животное не задохнулось (если это возможно).</a:t>
            </a:r>
          </a:p>
          <a:p>
            <a:pPr>
              <a:defRPr spc="45" sz="2300"/>
            </a:pPr>
            <a:r>
              <a:t>Категорически запрещается разжимать челюсти, сила их сжатия слишком велика, можно травмировать и животного, и себя. Прикрепление языка у собаки имеет свои особенности, поэтому он во время приступа не западает и не может стать причиной удушения.</a:t>
            </a:r>
          </a:p>
          <a:p>
            <a:pPr>
              <a:defRPr spc="45" sz="2300"/>
            </a:pPr>
            <a:r>
              <a:t>Исключить наличие резких звуков и света, всего, что вызывает дополнительную активность мозга.</a:t>
            </a:r>
          </a:p>
          <a:p>
            <a:pPr>
              <a:defRPr spc="45" sz="2300"/>
            </a:pPr>
            <a:r>
              <a:t>Если приступ не прекращается десять-тридцать минут, необходимо вызвать ветеринарного специалиста на дом или по возможности доставить животное в клинику.</a:t>
            </a:r>
          </a:p>
          <a:p>
            <a:pPr>
              <a:defRPr spc="45" sz="2300"/>
            </a:pPr>
            <a:r>
              <a:t>Если после приступа или их серии, состояние животного восстановилось или относительно нормализовалось, то необходимо показать собаку специалисту, поскольку есть опасность перехода в эпилептический статус.</a:t>
            </a:r>
          </a:p>
          <a:p>
            <a:pPr>
              <a:defRPr spc="45" sz="2300"/>
            </a:pPr>
            <a:r>
              <a:t>Важно знать: домашнего лечения эпилепсии нет, Вы можете лишь облегчить состояние собаки в момент эпилептического приступа. Разобраться в природе приступов, подобрать препараты и их дозировку может только ветеринарный специалист.</a:t>
            </a:r>
          </a:p>
        </p:txBody>
      </p:sp>
      <p:pic>
        <p:nvPicPr>
          <p:cNvPr id="25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3776" y="7685897"/>
            <a:ext cx="7853531" cy="471211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68154" y="7817281"/>
            <a:ext cx="8283725" cy="458073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Спасибо за внимание!!!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Спасибо за внимание!!!!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МИелит"/>
          <p:cNvSpPr txBox="1"/>
          <p:nvPr>
            <p:ph type="body" sz="quarter" idx="1"/>
          </p:nvPr>
        </p:nvSpPr>
        <p:spPr>
          <a:xfrm>
            <a:off x="2088436" y="1170893"/>
            <a:ext cx="20207128" cy="1498118"/>
          </a:xfrm>
          <a:prstGeom prst="rect">
            <a:avLst/>
          </a:prstGeom>
        </p:spPr>
        <p:txBody>
          <a:bodyPr/>
          <a:lstStyle>
            <a:lvl1pPr defTabSz="490727">
              <a:defRPr spc="159" sz="7979"/>
            </a:lvl1pPr>
          </a:lstStyle>
          <a:p>
            <a:pPr/>
            <a:r>
              <a:t>МИелит</a:t>
            </a:r>
          </a:p>
        </p:txBody>
      </p:sp>
      <p:sp>
        <p:nvSpPr>
          <p:cNvPr id="183" name="Миелит – воспаление спинного мозга вследствие его поражения с последующим развитием неврологических симптомов. Патология может затрагивать любой отдел, в зависимости от локализации могут варьировать и симптомы. Распознать болезнь сможет только квалифицир"/>
          <p:cNvSpPr txBox="1"/>
          <p:nvPr/>
        </p:nvSpPr>
        <p:spPr>
          <a:xfrm>
            <a:off x="471784" y="3154191"/>
            <a:ext cx="1323199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>
                <a:latin typeface="+mn-lt"/>
                <a:ea typeface="+mn-ea"/>
                <a:cs typeface="+mn-cs"/>
                <a:sym typeface="Avenir Next Regular"/>
              </a:rPr>
              <a:t>Миелит</a:t>
            </a:r>
            <a:r>
              <a:t> – воспаление спинного мозга вследствие его поражения с последующим развитием неврологических симптомов. Патология может затрагивать любой отдел, в зависимости от локализации могут варьировать и симптомы. Распознать болезнь сможет только квалифицированный ветеринар после обследования питомца.</a:t>
            </a:r>
          </a:p>
        </p:txBody>
      </p:sp>
      <p:sp>
        <p:nvSpPr>
          <p:cNvPr id="184" name="Спинной мозг регулирует работу внутренних органов и выполняет проводниковую функцию, соединяя головной мозг с двигательными и с чувствительными нейронами конечностей, туловища. Его поражение приводит к серьезным осложнениям: необратимые последствия грозя"/>
          <p:cNvSpPr txBox="1"/>
          <p:nvPr/>
        </p:nvSpPr>
        <p:spPr>
          <a:xfrm>
            <a:off x="541408" y="10046464"/>
            <a:ext cx="13092749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Спинной мозг регулирует работу внутренних органов и выполняет проводниковую функцию, соединяя головной мозг с двигательными и с чувствительными нейронами конечностей, туловища. Его поражение приводит к серьезным осложнениям: необратимые последствия грозят параличом конечностей, расстройством мочеполовой системы, нарушением дефекации и утратой других физиологических функций. В тяжелых случаях животное может погибнуть</a:t>
            </a:r>
          </a:p>
        </p:txBody>
      </p:sp>
      <p:pic>
        <p:nvPicPr>
          <p:cNvPr id="18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3044" y="5460127"/>
            <a:ext cx="7787437" cy="390600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8667" y="3274739"/>
            <a:ext cx="6561592" cy="335745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90695" y="7237918"/>
            <a:ext cx="6137537" cy="409169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Причины болезни"/>
          <p:cNvSpPr txBox="1"/>
          <p:nvPr>
            <p:ph type="title"/>
          </p:nvPr>
        </p:nvSpPr>
        <p:spPr>
          <a:xfrm>
            <a:off x="2089150" y="1306804"/>
            <a:ext cx="20205701" cy="1579141"/>
          </a:xfrm>
          <a:prstGeom prst="rect">
            <a:avLst/>
          </a:prstGeom>
        </p:spPr>
        <p:txBody>
          <a:bodyPr/>
          <a:lstStyle>
            <a:lvl1pPr defTabSz="449833">
              <a:defRPr spc="254" sz="8470"/>
            </a:lvl1pPr>
          </a:lstStyle>
          <a:p>
            <a:pPr/>
            <a:r>
              <a:t>Причины болезни</a:t>
            </a:r>
          </a:p>
        </p:txBody>
      </p:sp>
      <p:sp>
        <p:nvSpPr>
          <p:cNvPr id="190" name="Спинной мозг выполняет рефлекторную и проводниковую функции, которые зависят от возбудимости и проводимости нейронов. Когда развивается воспаление, это сказывается на состоянии клеток, при патологии они начинают погибать. Возникающий отек сдавливает спин"/>
          <p:cNvSpPr txBox="1"/>
          <p:nvPr/>
        </p:nvSpPr>
        <p:spPr>
          <a:xfrm>
            <a:off x="234785" y="3202148"/>
            <a:ext cx="2391443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Спинной мозг выполняет рефлекторную и проводниковую функции, которые зависят от возбудимости и проводимости нейронов. Когда развивается воспаление, это сказывается на состоянии клеток, при патологии они начинают погибать. Возникающий отек сдавливает спинной мозг, что приводит к ухудшению клинического статуса собаки.</a:t>
            </a:r>
          </a:p>
        </p:txBody>
      </p:sp>
      <p:sp>
        <p:nvSpPr>
          <p:cNvPr id="191" name="Причины миелита у собак:"/>
          <p:cNvSpPr txBox="1"/>
          <p:nvPr/>
        </p:nvSpPr>
        <p:spPr>
          <a:xfrm>
            <a:off x="2311423" y="4886834"/>
            <a:ext cx="461264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20000"/>
              </a:lnSpc>
              <a:defRPr cap="all" spc="88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Причины миелита у собак:</a:t>
            </a:r>
          </a:p>
        </p:txBody>
      </p:sp>
      <p:sp>
        <p:nvSpPr>
          <p:cNvPr id="192" name="инфекции – воздействие на нервную ткань вирусов, бактерий или грибков…"/>
          <p:cNvSpPr txBox="1"/>
          <p:nvPr/>
        </p:nvSpPr>
        <p:spPr>
          <a:xfrm>
            <a:off x="548002" y="5428519"/>
            <a:ext cx="11043436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8628" indent="-498928">
              <a:buClr>
                <a:srgbClr val="5E5E5E"/>
              </a:buClr>
              <a:buSzPct val="170000"/>
              <a:buFont typeface="Arial"/>
              <a:buChar char="•"/>
            </a:pPr>
            <a:r>
              <a:t>инфекции – воздействие на нервную ткань вирусов, бактерий или грибков</a:t>
            </a:r>
          </a:p>
          <a:p>
            <a:pPr/>
          </a:p>
          <a:p>
            <a:pPr marL="638628" indent="-498928">
              <a:buClr>
                <a:srgbClr val="5E5E5E"/>
              </a:buClr>
              <a:buSzPct val="170000"/>
              <a:buFont typeface="Arial"/>
              <a:buChar char="•"/>
            </a:pPr>
            <a:r>
              <a:t>травмы – при серьезных повреждениях спинного мозга, например при сильном ударе по позвоночнику</a:t>
            </a:r>
          </a:p>
          <a:p>
            <a:pPr/>
          </a:p>
          <a:p>
            <a:pPr marL="638628" indent="-498928">
              <a:buClr>
                <a:srgbClr val="5E5E5E"/>
              </a:buClr>
              <a:buSzPct val="170000"/>
              <a:buFont typeface="Arial"/>
              <a:buChar char="•"/>
            </a:pPr>
            <a:r>
              <a:t>паразиты – иногда миелит является осложнением токсикоза от паразитов</a:t>
            </a:r>
          </a:p>
          <a:p>
            <a:pPr/>
          </a:p>
          <a:p>
            <a:pPr marL="638628" indent="-498928">
              <a:buClr>
                <a:srgbClr val="5E5E5E"/>
              </a:buClr>
              <a:buSzPct val="170000"/>
              <a:buFont typeface="Arial"/>
              <a:buChar char="•"/>
            </a:pPr>
            <a:r>
              <a:t>аутоиммунные процессы – когда иммунные клетки ошибочно атакуют мозговую ткань.</a:t>
            </a:r>
          </a:p>
        </p:txBody>
      </p:sp>
      <p:pic>
        <p:nvPicPr>
          <p:cNvPr id="19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94952" y="5496932"/>
            <a:ext cx="6887538" cy="500197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Симптомы миелита"/>
          <p:cNvSpPr txBox="1"/>
          <p:nvPr>
            <p:ph type="body" sz="quarter" idx="1"/>
          </p:nvPr>
        </p:nvSpPr>
        <p:spPr>
          <a:xfrm>
            <a:off x="2609766" y="1313074"/>
            <a:ext cx="20207127" cy="1506187"/>
          </a:xfrm>
          <a:prstGeom prst="rect">
            <a:avLst/>
          </a:prstGeom>
        </p:spPr>
        <p:txBody>
          <a:bodyPr/>
          <a:lstStyle>
            <a:lvl1pPr defTabSz="496570">
              <a:defRPr spc="161" sz="8075"/>
            </a:lvl1pPr>
          </a:lstStyle>
          <a:p>
            <a:pPr/>
            <a:r>
              <a:t>Симптомы миелита </a:t>
            </a:r>
          </a:p>
        </p:txBody>
      </p:sp>
      <p:sp>
        <p:nvSpPr>
          <p:cNvPr id="196" name="Выраженность признаков зависит от уровня поражения спинного мозга и может отличаться:"/>
          <p:cNvSpPr txBox="1"/>
          <p:nvPr/>
        </p:nvSpPr>
        <p:spPr>
          <a:xfrm>
            <a:off x="6094470" y="2825213"/>
            <a:ext cx="1323771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Выраженность признаков зависит от уровня поражения спинного мозга и может отличаться:</a:t>
            </a:r>
          </a:p>
        </p:txBody>
      </p:sp>
      <p:sp>
        <p:nvSpPr>
          <p:cNvPr id="197" name="при поражении на уровне шейных и грудных сегментов отмечается расстройство в работе передних конечностей"/>
          <p:cNvSpPr txBox="1"/>
          <p:nvPr/>
        </p:nvSpPr>
        <p:spPr>
          <a:xfrm>
            <a:off x="604738" y="5142426"/>
            <a:ext cx="825569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при поражении на уровне шейных и грудных сегментов отмечается расстройство в работе передних конечностей</a:t>
            </a:r>
          </a:p>
        </p:txBody>
      </p:sp>
      <p:sp>
        <p:nvSpPr>
          <p:cNvPr id="198" name="локализация воспаления в поясничном и крестцовом отделах приводит к нарушению чувствительности и движения задних лап"/>
          <p:cNvSpPr txBox="1"/>
          <p:nvPr/>
        </p:nvSpPr>
        <p:spPr>
          <a:xfrm>
            <a:off x="9013260" y="5142426"/>
            <a:ext cx="840611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локализация воспаления в поясничном и крестцовом отделах приводит к нарушению чувствительности и движения задних лап</a:t>
            </a:r>
          </a:p>
        </p:txBody>
      </p:sp>
      <p:sp>
        <p:nvSpPr>
          <p:cNvPr id="199" name="также отмечается право- и левосторонняя локация"/>
          <p:cNvSpPr txBox="1"/>
          <p:nvPr/>
        </p:nvSpPr>
        <p:spPr>
          <a:xfrm>
            <a:off x="17164596" y="5142426"/>
            <a:ext cx="685938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также отмечается право- и левосторонняя локация</a:t>
            </a:r>
          </a:p>
        </p:txBody>
      </p:sp>
      <p:sp>
        <p:nvSpPr>
          <p:cNvPr id="200" name="задние отделы спинного мозга приводят к расстройству дефекации и мочеиспускания"/>
          <p:cNvSpPr txBox="1"/>
          <p:nvPr/>
        </p:nvSpPr>
        <p:spPr>
          <a:xfrm>
            <a:off x="4738696" y="7257980"/>
            <a:ext cx="740743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задние отделы спинного мозга приводят к расстройству дефекации и мочеиспускания</a:t>
            </a:r>
          </a:p>
        </p:txBody>
      </p:sp>
      <p:sp>
        <p:nvSpPr>
          <p:cNvPr id="201" name="часто наблюдается апатия, нарушение походки, болезненность в конечностях."/>
          <p:cNvSpPr txBox="1"/>
          <p:nvPr/>
        </p:nvSpPr>
        <p:spPr>
          <a:xfrm>
            <a:off x="13467903" y="7067480"/>
            <a:ext cx="868570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часто наблюдается апатия, нарушение походки, болезненность в конечностях.</a:t>
            </a:r>
          </a:p>
        </p:txBody>
      </p:sp>
      <p:sp>
        <p:nvSpPr>
          <p:cNvPr id="202" name="Линия"/>
          <p:cNvSpPr/>
          <p:nvPr/>
        </p:nvSpPr>
        <p:spPr>
          <a:xfrm flipV="1">
            <a:off x="7249256" y="3853320"/>
            <a:ext cx="743599" cy="743599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3" name="Линия"/>
          <p:cNvSpPr/>
          <p:nvPr/>
        </p:nvSpPr>
        <p:spPr>
          <a:xfrm flipH="1" flipV="1">
            <a:off x="13086810" y="3837587"/>
            <a:ext cx="259011" cy="841588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4" name="Линия"/>
          <p:cNvSpPr/>
          <p:nvPr/>
        </p:nvSpPr>
        <p:spPr>
          <a:xfrm flipH="1" flipV="1">
            <a:off x="19209099" y="3804325"/>
            <a:ext cx="495143" cy="841589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5" name="Линия"/>
          <p:cNvSpPr/>
          <p:nvPr/>
        </p:nvSpPr>
        <p:spPr>
          <a:xfrm flipV="1">
            <a:off x="8867325" y="3891720"/>
            <a:ext cx="602393" cy="2782353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Линия"/>
          <p:cNvSpPr/>
          <p:nvPr/>
        </p:nvSpPr>
        <p:spPr>
          <a:xfrm flipH="1" flipV="1">
            <a:off x="16963040" y="3792455"/>
            <a:ext cx="554751" cy="2782353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Диагностика и лечение"/>
          <p:cNvSpPr txBox="1"/>
          <p:nvPr>
            <p:ph type="title"/>
          </p:nvPr>
        </p:nvSpPr>
        <p:spPr>
          <a:xfrm>
            <a:off x="2394165" y="1306804"/>
            <a:ext cx="20205701" cy="1566273"/>
          </a:xfrm>
          <a:prstGeom prst="rect">
            <a:avLst/>
          </a:prstGeom>
        </p:spPr>
        <p:txBody>
          <a:bodyPr/>
          <a:lstStyle>
            <a:lvl1pPr defTabSz="443991">
              <a:defRPr spc="250" sz="8360"/>
            </a:lvl1pPr>
          </a:lstStyle>
          <a:p>
            <a:pPr/>
            <a:r>
              <a:t>Диагностика и лечение </a:t>
            </a:r>
          </a:p>
        </p:txBody>
      </p:sp>
      <p:sp>
        <p:nvSpPr>
          <p:cNvPr id="209" name="Распознать патологию поможет грамотный клинический осмотр – на первом приеме доктор беседует с хозяевами, выясняет жалобы и изменения в поведении животного. Затем доктор осматривает питомца, определяет выраженность рефлексов и чувствительность конечносте"/>
          <p:cNvSpPr txBox="1"/>
          <p:nvPr/>
        </p:nvSpPr>
        <p:spPr>
          <a:xfrm>
            <a:off x="575740" y="3558654"/>
            <a:ext cx="15346253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20000"/>
              </a:lnSpc>
              <a:defRPr cap="all" spc="88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Распознать патологию поможет грамотный клинический осмотр – на первом приеме доктор беседует с хозяевами, выясняет жалобы и изменения в поведении животного. Затем доктор осматривает питомца, определяет выраженность рефлексов и чувствительность конечностей. Осмотр проходит осторожно, чтобы не доставить дискомфорта пациенту. Назначается УЗИ и анализы. При необходимости можно </a:t>
            </a:r>
            <a:r>
              <a:rPr>
                <a:solidFill>
                  <a:schemeClr val="accent5">
                    <a:hueOff val="-160290"/>
                    <a:satOff val="16613"/>
                    <a:lumOff val="-15915"/>
                  </a:schemeClr>
                </a:solidFill>
                <a:hlinkClick r:id="rId2" invalidUrl="" action="" tgtFrame="" tooltip="" history="1" highlightClick="0" endSnd="0"/>
              </a:rPr>
              <a:t>сделать рентген собаке</a:t>
            </a:r>
          </a:p>
        </p:txBody>
      </p:sp>
      <p:sp>
        <p:nvSpPr>
          <p:cNvPr id="210" name="Лечение миелита включает:…"/>
          <p:cNvSpPr txBox="1"/>
          <p:nvPr/>
        </p:nvSpPr>
        <p:spPr>
          <a:xfrm>
            <a:off x="1249457" y="7830877"/>
            <a:ext cx="11696158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20000"/>
              </a:lnSpc>
              <a:defRPr cap="all" spc="88">
                <a:solidFill>
                  <a:schemeClr val="accent4">
                    <a:lumOff val="-11133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Лечение миелита включает:</a:t>
            </a:r>
          </a:p>
          <a:p>
            <a:pPr marL="638628" indent="-498928" defTabSz="584200">
              <a:lnSpc>
                <a:spcPct val="120000"/>
              </a:lnSpc>
              <a:buClr>
                <a:srgbClr val="5E5E5E"/>
              </a:buClr>
              <a:buSzPct val="170000"/>
              <a:buFont typeface="Arial"/>
              <a:buChar char="•"/>
              <a:defRPr cap="all" spc="88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назначение обезболивающих, противовоспалительных препаратов</a:t>
            </a:r>
          </a:p>
          <a:p>
            <a:pPr marL="638628" indent="-498928" defTabSz="584200">
              <a:lnSpc>
                <a:spcPct val="120000"/>
              </a:lnSpc>
              <a:buClr>
                <a:srgbClr val="5E5E5E"/>
              </a:buClr>
              <a:buSzPct val="170000"/>
              <a:buFont typeface="Arial"/>
              <a:buChar char="•"/>
              <a:defRPr cap="all" spc="88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выписку базовых лекарств – антибиотиков при бактериальной инфекции, противовирусных препаратов и т.д.</a:t>
            </a:r>
          </a:p>
          <a:p>
            <a:pPr marL="638628" indent="-498928" defTabSz="584200">
              <a:lnSpc>
                <a:spcPct val="120000"/>
              </a:lnSpc>
              <a:buClr>
                <a:srgbClr val="5E5E5E"/>
              </a:buClr>
              <a:buSzPct val="170000"/>
              <a:buFont typeface="Arial"/>
              <a:buChar char="•"/>
              <a:defRPr cap="all" spc="88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диету и соблюдение режима дня</a:t>
            </a:r>
          </a:p>
          <a:p>
            <a:pPr marL="638628" indent="-498928" defTabSz="584200">
              <a:lnSpc>
                <a:spcPct val="120000"/>
              </a:lnSpc>
              <a:buClr>
                <a:srgbClr val="5E5E5E"/>
              </a:buClr>
              <a:buSzPct val="170000"/>
              <a:buFont typeface="Arial"/>
              <a:buChar char="•"/>
              <a:defRPr cap="all" spc="88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на поздних стадиях – физиотерапию.</a:t>
            </a:r>
          </a:p>
        </p:txBody>
      </p:sp>
      <p:pic>
        <p:nvPicPr>
          <p:cNvPr id="21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66393" y="4216898"/>
            <a:ext cx="6921575" cy="304222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64793" y="8115501"/>
            <a:ext cx="5392438" cy="35884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Эпилепсия"/>
          <p:cNvSpPr txBox="1"/>
          <p:nvPr>
            <p:ph type="body" sz="quarter" idx="1"/>
          </p:nvPr>
        </p:nvSpPr>
        <p:spPr>
          <a:xfrm>
            <a:off x="2278011" y="1431558"/>
            <a:ext cx="20207127" cy="1504640"/>
          </a:xfrm>
          <a:prstGeom prst="rect">
            <a:avLst/>
          </a:prstGeom>
        </p:spPr>
        <p:txBody>
          <a:bodyPr/>
          <a:lstStyle>
            <a:lvl1pPr defTabSz="490727">
              <a:defRPr spc="159" sz="7979"/>
            </a:lvl1pPr>
          </a:lstStyle>
          <a:p>
            <a:pPr/>
            <a:r>
              <a:t>Эпилепсия </a:t>
            </a:r>
          </a:p>
        </p:txBody>
      </p:sp>
      <p:sp>
        <p:nvSpPr>
          <p:cNvPr id="215" name="Эпилепсия у собак — это заболевание вызванное повторной чрезмерной аномальной электрической активностью нейронов мозга и дисбалансом между процессами возбуждения и торможения."/>
          <p:cNvSpPr txBox="1"/>
          <p:nvPr/>
        </p:nvSpPr>
        <p:spPr>
          <a:xfrm>
            <a:off x="353243" y="3156042"/>
            <a:ext cx="2320357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Эпилепсия у собак — это заболевание вызванное повторной чрезмерной аномальной электрической активностью нейронов мозга и дисбалансом между процессами возбуждения и торможения.</a:t>
            </a:r>
          </a:p>
        </p:txBody>
      </p:sp>
      <p:sp>
        <p:nvSpPr>
          <p:cNvPr id="216" name="Припадок, подобный эпилептическому, может быть вызван воздействием на любой здоровый мозг. В этом случае животное испытывает приступ в результате перегрузки. Однако, про эпилепсию можно говорить только когда судороги становятся повторяющимися и при этом "/>
          <p:cNvSpPr txBox="1"/>
          <p:nvPr/>
        </p:nvSpPr>
        <p:spPr>
          <a:xfrm>
            <a:off x="594770" y="9930846"/>
            <a:ext cx="11732957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Припадок, подобный эпилептическому, может быть вызван воздействием на любой здоровый мозг. В этом случае животное испытывает приступ в результате перегрузки. Однако, про эпилепсию можно говорить только когда судороги становятся повторяющимися и при этом они не спровоцированы системными заболеваниями.</a:t>
            </a:r>
          </a:p>
        </p:txBody>
      </p:sp>
      <p:pic>
        <p:nvPicPr>
          <p:cNvPr id="21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6819" y="5193495"/>
            <a:ext cx="6993116" cy="391614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47843" y="5181018"/>
            <a:ext cx="8388421" cy="469751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Виды эпилепсии у собак"/>
          <p:cNvSpPr txBox="1"/>
          <p:nvPr>
            <p:ph type="title"/>
          </p:nvPr>
        </p:nvSpPr>
        <p:spPr>
          <a:xfrm>
            <a:off x="2394165" y="1212016"/>
            <a:ext cx="20205701" cy="1589042"/>
          </a:xfrm>
          <a:prstGeom prst="rect">
            <a:avLst/>
          </a:prstGeom>
        </p:spPr>
        <p:txBody>
          <a:bodyPr/>
          <a:lstStyle>
            <a:lvl1pPr defTabSz="455675">
              <a:defRPr spc="257" sz="8580"/>
            </a:lvl1pPr>
          </a:lstStyle>
          <a:p>
            <a:pPr/>
            <a:r>
              <a:t>Виды эпилепсии у собак </a:t>
            </a:r>
          </a:p>
        </p:txBody>
      </p:sp>
      <p:sp>
        <p:nvSpPr>
          <p:cNvPr id="221" name="Среди заболеваний собак эпилепсия составляет около 5% всех обращений к ветеринарному врачу. При этом различают несколько видов эпилепсии:"/>
          <p:cNvSpPr txBox="1"/>
          <p:nvPr/>
        </p:nvSpPr>
        <p:spPr>
          <a:xfrm>
            <a:off x="120332" y="3022474"/>
            <a:ext cx="241433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50" sz="2500"/>
            </a:lvl1pPr>
          </a:lstStyle>
          <a:p>
            <a:pPr/>
            <a:r>
              <a:t>Среди заболеваний собак эпилепсия составляет около 5% всех обращений к ветеринарному врачу. При этом различают несколько видов эпилепсии:</a:t>
            </a:r>
          </a:p>
        </p:txBody>
      </p:sp>
      <p:sp>
        <p:nvSpPr>
          <p:cNvPr id="222" name="Идиопатическая"/>
          <p:cNvSpPr txBox="1"/>
          <p:nvPr/>
        </p:nvSpPr>
        <p:spPr>
          <a:xfrm>
            <a:off x="1505030" y="6256912"/>
            <a:ext cx="433059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820057" indent="-680357" defTabSz="584200">
              <a:lnSpc>
                <a:spcPct val="120000"/>
              </a:lnSpc>
              <a:buClr>
                <a:schemeClr val="accent5"/>
              </a:buClr>
              <a:buSzPct val="170000"/>
              <a:buFont typeface="Arial"/>
              <a:buChar char="•"/>
              <a:defRPr b="1" spc="90" sz="3000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Идиопатическая</a:t>
            </a:r>
          </a:p>
        </p:txBody>
      </p:sp>
      <p:sp>
        <p:nvSpPr>
          <p:cNvPr id="223" name="Реактивная"/>
          <p:cNvSpPr txBox="1"/>
          <p:nvPr/>
        </p:nvSpPr>
        <p:spPr>
          <a:xfrm>
            <a:off x="1509861" y="4816984"/>
            <a:ext cx="327827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820057" indent="-680357" defTabSz="584200">
              <a:lnSpc>
                <a:spcPct val="120000"/>
              </a:lnSpc>
              <a:buClr>
                <a:schemeClr val="accent5"/>
              </a:buClr>
              <a:buSzPct val="170000"/>
              <a:buFont typeface="Arial"/>
              <a:buChar char="•"/>
              <a:defRPr b="1" spc="90" sz="3000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Реактивная</a:t>
            </a:r>
          </a:p>
        </p:txBody>
      </p:sp>
      <p:sp>
        <p:nvSpPr>
          <p:cNvPr id="224" name="Симптоматическая"/>
          <p:cNvSpPr txBox="1"/>
          <p:nvPr/>
        </p:nvSpPr>
        <p:spPr>
          <a:xfrm>
            <a:off x="1526372" y="6976876"/>
            <a:ext cx="481331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820057" indent="-680357" defTabSz="584200">
              <a:lnSpc>
                <a:spcPct val="120000"/>
              </a:lnSpc>
              <a:buClr>
                <a:schemeClr val="accent5"/>
              </a:buClr>
              <a:buSzPct val="170000"/>
              <a:buFont typeface="Arial"/>
              <a:buChar char="•"/>
              <a:defRPr b="1" spc="90" sz="3000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Симптоматическая</a:t>
            </a:r>
          </a:p>
        </p:txBody>
      </p:sp>
      <p:sp>
        <p:nvSpPr>
          <p:cNvPr id="225" name="Криптогенная"/>
          <p:cNvSpPr txBox="1"/>
          <p:nvPr/>
        </p:nvSpPr>
        <p:spPr>
          <a:xfrm>
            <a:off x="1520762" y="5536948"/>
            <a:ext cx="37941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820057" indent="-680357" defTabSz="584200">
              <a:lnSpc>
                <a:spcPct val="120000"/>
              </a:lnSpc>
              <a:buClr>
                <a:schemeClr val="accent5"/>
              </a:buClr>
              <a:buSzPct val="170000"/>
              <a:buFont typeface="Arial"/>
              <a:buChar char="•"/>
              <a:defRPr b="1" spc="90" sz="3000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Криптогенная</a:t>
            </a:r>
          </a:p>
        </p:txBody>
      </p:sp>
      <p:pic>
        <p:nvPicPr>
          <p:cNvPr id="22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0105" y="4536002"/>
            <a:ext cx="5331683" cy="347134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58566" y="8103953"/>
            <a:ext cx="6095572" cy="405632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8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12202" y="4046695"/>
            <a:ext cx="5617196" cy="365723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Идиопатическая эпилепсия у собак"/>
          <p:cNvSpPr txBox="1"/>
          <p:nvPr/>
        </p:nvSpPr>
        <p:spPr>
          <a:xfrm>
            <a:off x="632715" y="1785497"/>
            <a:ext cx="642949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300"/>
              </a:spcBef>
              <a:defRPr b="1" spc="26" sz="2700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Идиопатическая эпилепсия у собак</a:t>
            </a:r>
          </a:p>
        </p:txBody>
      </p:sp>
      <p:sp>
        <p:nvSpPr>
          <p:cNvPr id="231" name="Это эпилепсия, при которой не удаётся установить истинную причину развития припадков. При обследовании у животного не отмечается наличие структурных патологий, отсутствует инфекционное начало и нет тяжелых сопутствующих органопатологий.…"/>
          <p:cNvSpPr txBox="1"/>
          <p:nvPr/>
        </p:nvSpPr>
        <p:spPr>
          <a:xfrm>
            <a:off x="366656" y="2550163"/>
            <a:ext cx="7340757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39" sz="2000"/>
            </a:pPr>
            <a:r>
              <a:t>Это эпилепсия, при которой не удаётся установить истинную причину развития припадков. При обследовании у животного не отмечается наличие структурных патологий, отсутствует инфекционное начало и нет тяжелых сопутствующих органопатологий.</a:t>
            </a:r>
          </a:p>
          <a:p>
            <a:pPr>
              <a:defRPr spc="39" sz="2000"/>
            </a:pPr>
            <a:r>
              <a:t>В основном идиопатическая эпилепсия возникает у собак в возрасте 1-5 лет. </a:t>
            </a:r>
          </a:p>
        </p:txBody>
      </p:sp>
      <p:sp>
        <p:nvSpPr>
          <p:cNvPr id="232" name="Идиопатическая эпилепсия встречается у любых пород собак, но, в большей степени, к ней предрасположены:"/>
          <p:cNvSpPr txBox="1"/>
          <p:nvPr/>
        </p:nvSpPr>
        <p:spPr>
          <a:xfrm>
            <a:off x="293669" y="5570111"/>
            <a:ext cx="784264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Идиопатическая эпилепсия встречается у любых пород собак, но, в большей степени, к ней предрасположены:</a:t>
            </a:r>
          </a:p>
        </p:txBody>
      </p:sp>
      <p:sp>
        <p:nvSpPr>
          <p:cNvPr id="233" name="Золотистый ретривер;…"/>
          <p:cNvSpPr txBox="1"/>
          <p:nvPr/>
        </p:nvSpPr>
        <p:spPr>
          <a:xfrm>
            <a:off x="1634726" y="7040881"/>
            <a:ext cx="3998926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Золотистый ретривер;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Лабрадор — ретривер;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Пудель;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Кеесхунд;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Бигль;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Немецкая овчарка;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Такса;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Ирландский сеттер;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Кокер — спаниель.</a:t>
            </a:r>
          </a:p>
        </p:txBody>
      </p:sp>
      <p:sp>
        <p:nvSpPr>
          <p:cNvPr id="234" name="Симптоматическая эпилепсия"/>
          <p:cNvSpPr txBox="1"/>
          <p:nvPr/>
        </p:nvSpPr>
        <p:spPr>
          <a:xfrm>
            <a:off x="9158993" y="1785497"/>
            <a:ext cx="545462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300"/>
              </a:spcBef>
              <a:defRPr b="1" spc="26" sz="2700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Симптоматическая эпилепсия</a:t>
            </a:r>
          </a:p>
        </p:txBody>
      </p:sp>
      <p:sp>
        <p:nvSpPr>
          <p:cNvPr id="235" name="Клиническим проявлением симптоматической эпилепсии служат парциальные приступы, протекающие с или без вторичной генерализации. Подозревают при возникновении приступов ранее 1-летнего и позже 5-летнего возраста, либо при известном анамнезе травмы, перенес"/>
          <p:cNvSpPr txBox="1"/>
          <p:nvPr/>
        </p:nvSpPr>
        <p:spPr>
          <a:xfrm>
            <a:off x="8305537" y="2416813"/>
            <a:ext cx="7161539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Клиническим проявлением симптоматической эпилепсии служат парциальные приступы, протекающие с или без вторичной генерализации. Подозревают при возникновении приступов ранее 1-летнего и позже 5-летнего возраста, либо при известном анамнезе травмы, перенесённой нейроинфекции и т.д.</a:t>
            </a:r>
          </a:p>
        </p:txBody>
      </p:sp>
      <p:sp>
        <p:nvSpPr>
          <p:cNvPr id="236" name="При этом виде эпилепсии характерно наличие структурной патологии головного мозга:"/>
          <p:cNvSpPr txBox="1"/>
          <p:nvPr/>
        </p:nvSpPr>
        <p:spPr>
          <a:xfrm>
            <a:off x="8713207" y="5454631"/>
            <a:ext cx="69575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При этом виде эпилепсии характерно наличие структурной патологии головного мозга:</a:t>
            </a:r>
          </a:p>
        </p:txBody>
      </p:sp>
      <p:sp>
        <p:nvSpPr>
          <p:cNvPr id="237" name="Врожденный порок развития…"/>
          <p:cNvSpPr txBox="1"/>
          <p:nvPr/>
        </p:nvSpPr>
        <p:spPr>
          <a:xfrm>
            <a:off x="8741905" y="6587449"/>
            <a:ext cx="628880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Врожденный порок развития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Рубцовые ткани;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Кровоизлияния 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Неоплазии;</a:t>
            </a:r>
          </a:p>
          <a:p>
            <a:pPr marL="527755" indent="-388055">
              <a:buClr>
                <a:srgbClr val="40596B"/>
              </a:buClr>
              <a:buSzPct val="170000"/>
              <a:buFont typeface="Helvetica"/>
              <a:buChar char="•"/>
            </a:pPr>
            <a:r>
              <a:t>	Болезни накопления.</a:t>
            </a:r>
          </a:p>
        </p:txBody>
      </p:sp>
      <p:sp>
        <p:nvSpPr>
          <p:cNvPr id="238" name="Криптогенная эпилепсия…"/>
          <p:cNvSpPr txBox="1"/>
          <p:nvPr/>
        </p:nvSpPr>
        <p:spPr>
          <a:xfrm>
            <a:off x="16868528" y="1772836"/>
            <a:ext cx="6181922" cy="590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300"/>
              </a:spcBef>
              <a:defRPr b="1" spc="26" sz="2700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Криптогенная эпилепсия</a:t>
            </a:r>
          </a:p>
          <a:p>
            <a:pPr/>
            <a:r>
              <a:t>Данный вид эпилепсии рассматривается при структурных неидентифицируемых повреждениях головного мозга. Часто животное с криптогенной эпилепсией может быть резистентно к терапии антиконвульсантами. Причины возникновения: травмы, в т.ч. родовые, не приводящие к структурным изменениям головного мозга которые обнаруживаются на КТ/МРТ, а также последствия длительной гипоксии при анестезии. Предрасположенность аналогична животным с симптоматической эпилепсией.</a:t>
            </a:r>
          </a:p>
        </p:txBody>
      </p:sp>
      <p:sp>
        <p:nvSpPr>
          <p:cNvPr id="239" name="Реактивная эпилепсия"/>
          <p:cNvSpPr txBox="1"/>
          <p:nvPr/>
        </p:nvSpPr>
        <p:spPr>
          <a:xfrm>
            <a:off x="17902374" y="7772903"/>
            <a:ext cx="411423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300"/>
              </a:spcBef>
              <a:defRPr b="1" spc="26" sz="2700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Реактивная эпилепсия</a:t>
            </a:r>
          </a:p>
        </p:txBody>
      </p:sp>
      <p:sp>
        <p:nvSpPr>
          <p:cNvPr id="240" name="Возникает при токсическом или метаболическом воздействии на здоровый головной мозг. При этом не наблюдается структурных патологий. Эпилепсия в данном случае лишь сопровождает основное заболевание и припадки проходят после его излечения. Реактивной эпилеп"/>
          <p:cNvSpPr txBox="1"/>
          <p:nvPr/>
        </p:nvSpPr>
        <p:spPr>
          <a:xfrm>
            <a:off x="16952939" y="8438969"/>
            <a:ext cx="6013100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Возникает при токсическом или метаболическом воздействии на здоровый головной мозг. При этом не наблюдается структурных патологий. Эпилепсия в данном случае лишь сопровождает основное заболевание и припадки проходят после его излечения. Реактивной эпилепсии подвержены собаки любого возраста, пола и породы.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Лечение эпилепсии"/>
          <p:cNvSpPr txBox="1"/>
          <p:nvPr>
            <p:ph type="title"/>
          </p:nvPr>
        </p:nvSpPr>
        <p:spPr>
          <a:xfrm>
            <a:off x="2299377" y="1259410"/>
            <a:ext cx="20205701" cy="1562780"/>
          </a:xfrm>
          <a:prstGeom prst="rect">
            <a:avLst/>
          </a:prstGeom>
        </p:spPr>
        <p:txBody>
          <a:bodyPr/>
          <a:lstStyle>
            <a:lvl1pPr defTabSz="443991">
              <a:defRPr spc="250" sz="8360"/>
            </a:lvl1pPr>
          </a:lstStyle>
          <a:p>
            <a:pPr/>
            <a:r>
              <a:t>Лечение эпилепсии </a:t>
            </a:r>
          </a:p>
        </p:txBody>
      </p:sp>
      <p:sp>
        <p:nvSpPr>
          <p:cNvPr id="243" name="Симптоматическая эпилепсия…"/>
          <p:cNvSpPr txBox="1"/>
          <p:nvPr/>
        </p:nvSpPr>
        <p:spPr>
          <a:xfrm>
            <a:off x="336629" y="3091000"/>
            <a:ext cx="12359517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t>Симптоматическая эпилепсия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Цель лечения — контроль над основным заболеванием. Данный вид эпилепсии часто сопровождает новообразования головного мозга, гидроцефалию, прочие нарушения структуры нервной ткани, возникает в результате черепно-мозговых травм. Лечение в этом случае заключается в оперативном вмешательстве. Для удаления опухолей мозга, костных отломков в результате ЧМТ, шунтирования проводятся нейрохирургические операции. Параллельно возможно назначение антиконвульсантов.</a:t>
            </a:r>
          </a:p>
        </p:txBody>
      </p:sp>
      <p:sp>
        <p:nvSpPr>
          <p:cNvPr id="244" name="Реактивная эпилепсия…"/>
          <p:cNvSpPr txBox="1"/>
          <p:nvPr/>
        </p:nvSpPr>
        <p:spPr>
          <a:xfrm>
            <a:off x="13958010" y="3091000"/>
            <a:ext cx="8894053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t>Реактивная эпилепсия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Аналогично симптоматической, контроль над основным заболеванием — главная задача лечения. Чаще всего встречается при портовскулярных аномалиях печени. Лечение хирургическое — перекрытие патологического сосуда (шунта). Если реактивная эпилепсия возникла на фоне отравления или любой другой интоксикации, то при выведении токсина из организма происходит выздоравливание животного.</a:t>
            </a:r>
          </a:p>
        </p:txBody>
      </p:sp>
      <p:sp>
        <p:nvSpPr>
          <p:cNvPr id="245" name="Идиопатическая эпилепсия…"/>
          <p:cNvSpPr txBox="1"/>
          <p:nvPr/>
        </p:nvSpPr>
        <p:spPr>
          <a:xfrm>
            <a:off x="709813" y="6513870"/>
            <a:ext cx="8765687" cy="5793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Идиопатическая эпилепсия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Терапевтический контроль достигается за счет приема антиконвульсантов (фенобарбитала, леветирацетама и бромидов). Также существует ряд противоэпилептических средств второй линии — зонисамид, габапентин и прочие. При подборе лекарственного средства ориентируются на наличие сопутствующих органопатологий, например: фенобарбитал опасен при гепатопатиях. Также животное, получающее противоэпилептическое средство периодически должно проходить контроль его уровня в крови. Приём антиконвульсантов может вызвать вялость, апатию и повышенный аппетит в первые недели применения.</a:t>
            </a:r>
          </a:p>
        </p:txBody>
      </p:sp>
      <p:pic>
        <p:nvPicPr>
          <p:cNvPr id="24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83201" y="7349657"/>
            <a:ext cx="6972910" cy="44825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2C3A"/>
      </a:dk1>
      <a:lt1>
        <a:srgbClr val="54818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