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C8CE-8A29-4AF0-B589-21CF625A476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4A3749B-284A-4260-B3B0-CB60C7E9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89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C8CE-8A29-4AF0-B589-21CF625A476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A3749B-284A-4260-B3B0-CB60C7E9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C8CE-8A29-4AF0-B589-21CF625A476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A3749B-284A-4260-B3B0-CB60C7E97F0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7924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C8CE-8A29-4AF0-B589-21CF625A476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A3749B-284A-4260-B3B0-CB60C7E9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754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C8CE-8A29-4AF0-B589-21CF625A476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A3749B-284A-4260-B3B0-CB60C7E97F0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2391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C8CE-8A29-4AF0-B589-21CF625A476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A3749B-284A-4260-B3B0-CB60C7E9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641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C8CE-8A29-4AF0-B589-21CF625A476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49B-284A-4260-B3B0-CB60C7E9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85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C8CE-8A29-4AF0-B589-21CF625A476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49B-284A-4260-B3B0-CB60C7E9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18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C8CE-8A29-4AF0-B589-21CF625A476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49B-284A-4260-B3B0-CB60C7E9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6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C8CE-8A29-4AF0-B589-21CF625A476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A3749B-284A-4260-B3B0-CB60C7E9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3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C8CE-8A29-4AF0-B589-21CF625A476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A3749B-284A-4260-B3B0-CB60C7E9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84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C8CE-8A29-4AF0-B589-21CF625A476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A3749B-284A-4260-B3B0-CB60C7E9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7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C8CE-8A29-4AF0-B589-21CF625A476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49B-284A-4260-B3B0-CB60C7E9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89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C8CE-8A29-4AF0-B589-21CF625A476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49B-284A-4260-B3B0-CB60C7E9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68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C8CE-8A29-4AF0-B589-21CF625A476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49B-284A-4260-B3B0-CB60C7E9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89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C8CE-8A29-4AF0-B589-21CF625A476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A3749B-284A-4260-B3B0-CB60C7E9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46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DC8CE-8A29-4AF0-B589-21CF625A476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4A3749B-284A-4260-B3B0-CB60C7E9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Профилактика болезней органов </a:t>
            </a:r>
            <a:r>
              <a:rPr lang="ru-RU" dirty="0" err="1" smtClean="0">
                <a:solidFill>
                  <a:schemeClr val="bg1"/>
                </a:solidFill>
              </a:rPr>
              <a:t>кровообращения,болезной</a:t>
            </a:r>
            <a:r>
              <a:rPr lang="ru-RU" dirty="0" smtClean="0">
                <a:solidFill>
                  <a:schemeClr val="bg1"/>
                </a:solidFill>
              </a:rPr>
              <a:t> системы крови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40800" y="4885892"/>
            <a:ext cx="3048001" cy="1505672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 </a:t>
            </a:r>
            <a:r>
              <a:rPr lang="ru-RU" dirty="0" err="1" smtClean="0"/>
              <a:t>Ситникова</a:t>
            </a:r>
            <a:r>
              <a:rPr lang="ru-RU" dirty="0" smtClean="0"/>
              <a:t> Анастасия 527 группа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37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 миокардита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182" y="1607127"/>
            <a:ext cx="10950430" cy="4922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Диагностика воспаления сердца у собак включает полное </a:t>
            </a:r>
            <a:r>
              <a:rPr lang="ru-RU" dirty="0" err="1"/>
              <a:t>физикальное</a:t>
            </a:r>
            <a:r>
              <a:rPr lang="ru-RU" dirty="0"/>
              <a:t> обследование, измерение артериального давления, температуры тела, подсчет частоты сердечных сокращений и аускультация сердечного ритма. От владельцев требуется, по возможности, предоставить Ветеринару полную историю болезни Вашей собаки, включая любые недавние заболевания или изменения в поведении. Необходимы, также, дополнительные исследования, такие как: Клинический, биохимический анализы крови, газы крови, анализ мочи, рентгенограммы грудной клетки и брюшной полости, электрокардиографическое исследование (ЭКГ), </a:t>
            </a:r>
            <a:r>
              <a:rPr lang="ru-RU" dirty="0" err="1"/>
              <a:t>эхокардиографическое</a:t>
            </a:r>
            <a:r>
              <a:rPr lang="ru-RU" dirty="0"/>
              <a:t> исследование (эхо). При обнаружении патологии ритма, возможно, может потребоваться исследование с </a:t>
            </a:r>
            <a:r>
              <a:rPr lang="ru-RU" dirty="0" err="1"/>
              <a:t>Холтером</a:t>
            </a:r>
            <a:r>
              <a:rPr lang="ru-RU" dirty="0"/>
              <a:t> в течение 24 часов. Для исключения некоторых причин используются специфические тесты, например: исследование титра антител к болезни Лайма, антитела на </a:t>
            </a:r>
            <a:r>
              <a:rPr lang="ru-RU" dirty="0" err="1"/>
              <a:t>парвовирусный</a:t>
            </a:r>
            <a:r>
              <a:rPr lang="ru-RU" dirty="0"/>
              <a:t> энтерит собак, исследование на Трипаносомоз (болезнь </a:t>
            </a:r>
            <a:r>
              <a:rPr lang="ru-RU" dirty="0" err="1"/>
              <a:t>Шагаса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6320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Перед началом лечения, первоначально, ветеринарный врач должен убедиться, что сердце пациента работает стабильно, и сделать все, что необходимо, для поддержания сердечной мышцы, контроля аритмии и предотвращения образования жидкости в грудной и брюшной полости. Конкретное лечение будет зависеть от основной причины миокардита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Так как в нашей стране одной из наиболее частых причин заболевания является </a:t>
            </a:r>
            <a:r>
              <a:rPr lang="ru-RU" dirty="0" err="1">
                <a:solidFill>
                  <a:schemeClr val="bg1"/>
                </a:solidFill>
              </a:rPr>
              <a:t>парвовирусный</a:t>
            </a:r>
            <a:r>
              <a:rPr lang="ru-RU" dirty="0">
                <a:solidFill>
                  <a:schemeClr val="bg1"/>
                </a:solidFill>
              </a:rPr>
              <a:t> энтерит, то профилактикой этой проблемы является своевременная вакцинация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Восстановление вашего животного варьируется в зависимости от причины миокардита, от того как быстро назначено соответствующее лечение и насколько хорошо Ваша собака реагирует на лечение.</a:t>
            </a:r>
          </a:p>
        </p:txBody>
      </p:sp>
    </p:spTree>
    <p:extLst>
      <p:ext uri="{BB962C8B-B14F-4D97-AF65-F5344CB8AC3E}">
        <p14:creationId xmlns:p14="http://schemas.microsoft.com/office/powerpoint/2010/main" val="4122743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Кардиомиопатия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92621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Кардиомиопатия</a:t>
            </a:r>
            <a:r>
              <a:rPr lang="ru-RU" dirty="0"/>
              <a:t> у собак и ее разновидности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6691" y="2133599"/>
            <a:ext cx="6016385" cy="43318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Патология представляет собой дисфункцию миокарда, то есть нарушение деятельности сердечной мышцы. Она сопровождается ухудшением циркуляции крови и нехваткой кислорода. В зависимости от вида структурных изменений в сердце, </a:t>
            </a:r>
            <a:r>
              <a:rPr lang="ru-RU" dirty="0" err="1"/>
              <a:t>кардиомиопатию</a:t>
            </a:r>
            <a:r>
              <a:rPr lang="ru-RU" dirty="0"/>
              <a:t> у собак делят на </a:t>
            </a:r>
            <a:r>
              <a:rPr lang="ru-RU" dirty="0" err="1"/>
              <a:t>дилатационную</a:t>
            </a:r>
            <a:r>
              <a:rPr lang="ru-RU" dirty="0"/>
              <a:t> и гипертрофическую. ДКМП встречается чаще и характеризуется увеличением объема сердечных камер с сохранением или уменьшением толщины сердечных стенок. Она влечет за собой утрату насосной функции.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ГКМП проявляется гипертрофией, то есть увеличением размеров и объемов самого сердца, его желудочков и стенок предсердия. Осложняется инфарктом и резкой остановкой сердцебиения. К другим возможным разновидностям относятся </a:t>
            </a:r>
            <a:r>
              <a:rPr lang="ru-RU" dirty="0" err="1"/>
              <a:t>рестриктивная</a:t>
            </a:r>
            <a:r>
              <a:rPr lang="ru-RU" dirty="0"/>
              <a:t> и смешанная. Для первой характерно бесконтрольное разрастание фиброзных волокон, препятствующих передаче кислорода, а для второй – признаки фиброза и гипертрофии.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03076" y="2133599"/>
            <a:ext cx="5288923" cy="433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3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Причины заболевания и группы риска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8909" y="2133600"/>
            <a:ext cx="5643418" cy="377762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Причины патологии подразделяются на врожденные и приобретенные. К первым относятся редко встречающиеся дефекты развития миокарда, передающиеся по </a:t>
            </a:r>
            <a:r>
              <a:rPr lang="ru-RU" dirty="0" smtClean="0"/>
              <a:t>наследству.</a:t>
            </a:r>
          </a:p>
          <a:p>
            <a:pPr marL="0" indent="0">
              <a:buNone/>
            </a:pPr>
            <a:r>
              <a:rPr lang="ru-RU" dirty="0" smtClean="0"/>
              <a:t>Приобретенная </a:t>
            </a:r>
            <a:r>
              <a:rPr lang="ru-RU" dirty="0" err="1"/>
              <a:t>дилатационная</a:t>
            </a:r>
            <a:r>
              <a:rPr lang="ru-RU" dirty="0"/>
              <a:t> </a:t>
            </a:r>
            <a:r>
              <a:rPr lang="ru-RU" dirty="0" err="1"/>
              <a:t>кардиомиопатия</a:t>
            </a:r>
            <a:r>
              <a:rPr lang="ru-RU" dirty="0"/>
              <a:t>, или ДКМП, развивается у собак на фоне других болезней, снижающих сократительную функцию миокарда. К ним относятся: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Гипотиреоз</a:t>
            </a:r>
            <a:r>
              <a:rPr lang="ru-RU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запущенные </a:t>
            </a:r>
            <a:r>
              <a:rPr lang="ru-RU" dirty="0"/>
              <a:t>инфекции разной природы;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Сахарный диабет;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тиреотоксикоз</a:t>
            </a:r>
            <a:r>
              <a:rPr lang="ru-RU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миокардит</a:t>
            </a:r>
            <a:r>
              <a:rPr lang="ru-RU" dirty="0"/>
              <a:t>, ишемия и другие патологии сердечного клапана;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отравление </a:t>
            </a:r>
            <a:r>
              <a:rPr lang="ru-RU" dirty="0"/>
              <a:t>ядами и лекарственными веществами.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К другим возможным причинам относятся острый дефицит таурина или карнитина и побочный эффект от приема противоопухолевых антибиотиков. В группу риска входят представители крупных и гигантских пород (доги, доберманы, боксеры), особенно пожилые. Кобели болеют чаще, чем суки.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25309" y="1905000"/>
            <a:ext cx="596669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55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392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Симптомы </a:t>
            </a:r>
            <a:r>
              <a:rPr lang="ru-RU" dirty="0" err="1"/>
              <a:t>кардиомиопатии</a:t>
            </a:r>
            <a:r>
              <a:rPr lang="ru-RU" dirty="0"/>
              <a:t> у собак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382" y="1496291"/>
            <a:ext cx="11129818" cy="49968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Своевременная диагностика заболевания осложняется скрытым течением на начальной стадии. Заподозрить неладное можно заметить только по двум симптомам:  </a:t>
            </a:r>
            <a:r>
              <a:rPr lang="ru-RU" dirty="0" smtClean="0"/>
              <a:t>одышки и </a:t>
            </a:r>
            <a:r>
              <a:rPr lang="ru-RU" dirty="0"/>
              <a:t>быстрой утомляемости. Долгий период затишья объясняется развитыми механизмами адаптации </a:t>
            </a:r>
            <a:r>
              <a:rPr lang="ru-RU" dirty="0" smtClean="0"/>
              <a:t>органа.</a:t>
            </a:r>
          </a:p>
          <a:p>
            <a:pPr marL="0" indent="0">
              <a:buNone/>
            </a:pPr>
            <a:r>
              <a:rPr lang="ru-RU" dirty="0" smtClean="0"/>
              <a:t>Более </a:t>
            </a:r>
            <a:r>
              <a:rPr lang="ru-RU" dirty="0"/>
              <a:t>выраженные признаки появляются при застойных явлениях в легких. Из-за проблем с дыханием больной питомец начинает негромко кашлять и хрипеть. Через пару недель после появления перечисленных симптомов его состояние ухудшается. Клиническая картина дополняется следующими нарушениями: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снижение </a:t>
            </a:r>
            <a:r>
              <a:rPr lang="ru-RU" dirty="0"/>
              <a:t>активности (большую часть времени собака старается лежать</a:t>
            </a:r>
            <a:r>
              <a:rPr lang="ru-RU" dirty="0" smtClean="0"/>
              <a:t>);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асцит, </a:t>
            </a:r>
            <a:r>
              <a:rPr lang="ru-RU" dirty="0"/>
              <a:t>или скопление жидкости в брюшной полости (живот увеличивается в размере и принимает форму груши</a:t>
            </a:r>
            <a:r>
              <a:rPr lang="ru-RU" dirty="0" smtClean="0"/>
              <a:t>);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гидроторакс, или скопление жидкости в плевральной полости (отмечается отекание лап и </a:t>
            </a:r>
            <a:r>
              <a:rPr lang="ru-RU" dirty="0" err="1"/>
              <a:t>синюшность</a:t>
            </a:r>
            <a:r>
              <a:rPr lang="ru-RU" dirty="0"/>
              <a:t> кожи</a:t>
            </a:r>
            <a:r>
              <a:rPr lang="ru-RU" dirty="0" smtClean="0"/>
              <a:t>);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кахексия, или крайнее истощение организма (проявляется резким снижением веса и общей слабостью</a:t>
            </a:r>
            <a:r>
              <a:rPr lang="ru-RU" dirty="0" smtClean="0"/>
              <a:t>);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булькающий звук во время дыхания, прогрессирующий  (создается впечатление, что животное поперхнулось</a:t>
            </a:r>
            <a:r>
              <a:rPr lang="ru-RU" dirty="0" smtClean="0"/>
              <a:t>);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аритмия</a:t>
            </a:r>
            <a:r>
              <a:rPr lang="ru-RU" dirty="0" smtClean="0"/>
              <a:t>;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судороги, </a:t>
            </a:r>
            <a:r>
              <a:rPr lang="ru-RU" dirty="0"/>
              <a:t>преимущественно в ночное время</a:t>
            </a:r>
            <a:r>
              <a:rPr lang="ru-RU" dirty="0" smtClean="0"/>
              <a:t>;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краткосрочная потеря сознания и длительные обмороки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Патология может никак не заявлять о себе в течение нескольких месяцев и даже лет. В этом случае ее диагностируют случайно при проведении УЗИ с профилактической целью – или при лечении других нарушений.</a:t>
            </a:r>
          </a:p>
        </p:txBody>
      </p:sp>
    </p:spTree>
    <p:extLst>
      <p:ext uri="{BB962C8B-B14F-4D97-AF65-F5344CB8AC3E}">
        <p14:creationId xmlns:p14="http://schemas.microsoft.com/office/powerpoint/2010/main" val="4232660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09" y="1145308"/>
            <a:ext cx="10765703" cy="476591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При тяжелой форме аритмии могут отмечаться периодические приступы, провоцируемые острой сердечной недостаточностью. Их легко распознать по частому дыханию, бледности или </a:t>
            </a:r>
            <a:r>
              <a:rPr lang="ru-RU" b="1" dirty="0" err="1">
                <a:solidFill>
                  <a:schemeClr val="tx1"/>
                </a:solidFill>
              </a:rPr>
              <a:t>синюшности</a:t>
            </a:r>
            <a:r>
              <a:rPr lang="ru-RU" b="1" dirty="0">
                <a:solidFill>
                  <a:schemeClr val="tx1"/>
                </a:solidFill>
              </a:rPr>
              <a:t> слизистых и потере сознания. В подобной ситуации питомцу нужно обязательно оказать первую помощь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В 30% случаев первый приступ оказывается смертельным даже при отсутствии других тревожных симптомов. Следующая потеря сознания увеличивает вероятность летального исхода до 50%, а третья – практически до 100%</a:t>
            </a:r>
          </a:p>
        </p:txBody>
      </p:sp>
    </p:spTree>
    <p:extLst>
      <p:ext uri="{BB962C8B-B14F-4D97-AF65-F5344CB8AC3E}">
        <p14:creationId xmlns:p14="http://schemas.microsoft.com/office/powerpoint/2010/main" val="1027480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 в </a:t>
            </a:r>
            <a:r>
              <a:rPr lang="ru-RU" dirty="0" err="1"/>
              <a:t>ветклинике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745" y="1403927"/>
            <a:ext cx="11684000" cy="5338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 обнаружении хотя бы одного тревожного симптома собаку необходимо как можно скорее показать ветеринарному врачу, так как точную стадию болезни можно определить только с помощью лабораторных и инструментальных методов диагностики. В список основных исследований входят</a:t>
            </a:r>
            <a:r>
              <a:rPr lang="ru-RU" dirty="0" smtClean="0"/>
              <a:t>:</a:t>
            </a:r>
            <a:endParaRPr lang="ru-RU" dirty="0"/>
          </a:p>
          <a:p>
            <a:pPr>
              <a:buFont typeface="+mj-lt"/>
              <a:buAutoNum type="arabicPeriod"/>
            </a:pPr>
            <a:r>
              <a:rPr lang="ru-RU" dirty="0"/>
              <a:t>Эхокардиография (ЭХО-КГ). Позволяет оценить структуру и размеры миокарда, необходимые для выяснения разновидности патологии</a:t>
            </a:r>
            <a:r>
              <a:rPr lang="ru-RU" dirty="0" smtClean="0"/>
              <a:t>.</a:t>
            </a:r>
            <a:endParaRPr lang="ru-RU" dirty="0"/>
          </a:p>
          <a:p>
            <a:pPr>
              <a:buFont typeface="+mj-lt"/>
              <a:buAutoNum type="arabicPeriod"/>
            </a:pPr>
            <a:r>
              <a:rPr lang="ru-RU" dirty="0"/>
              <a:t>Электрокардиография (ЭКГ). Регистрирует сердечные импульсы, помогающие установить отклонения в работе органа</a:t>
            </a:r>
            <a:r>
              <a:rPr lang="ru-RU" dirty="0" smtClean="0"/>
              <a:t>.</a:t>
            </a:r>
            <a:endParaRPr lang="ru-RU" dirty="0"/>
          </a:p>
          <a:p>
            <a:pPr>
              <a:buFont typeface="+mj-lt"/>
              <a:buAutoNum type="arabicPeriod"/>
            </a:pPr>
            <a:r>
              <a:rPr lang="ru-RU" dirty="0"/>
              <a:t>Рентген грудной клетки. Изучает костные структуры и мягкие ткани дыхательных путей. Необходим для определения нарушений в легких</a:t>
            </a:r>
            <a:r>
              <a:rPr lang="ru-RU" dirty="0" smtClean="0"/>
              <a:t>.</a:t>
            </a:r>
            <a:endParaRPr lang="ru-RU" dirty="0"/>
          </a:p>
          <a:p>
            <a:pPr>
              <a:buFont typeface="+mj-lt"/>
              <a:buAutoNum type="arabicPeriod"/>
            </a:pPr>
            <a:r>
              <a:rPr lang="ru-RU" dirty="0"/>
              <a:t>Общий и </a:t>
            </a:r>
            <a:r>
              <a:rPr lang="ru-RU" dirty="0" smtClean="0"/>
              <a:t>биохимический анализ крови </a:t>
            </a:r>
            <a:r>
              <a:rPr lang="ru-RU" dirty="0"/>
              <a:t>. Помогают оценить общее состояние организма и степень поражения других внутренних органов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После получения всех результатов животному подбирают индивидуальное лечение. При запущенной форме прибегают к операции.</a:t>
            </a:r>
          </a:p>
        </p:txBody>
      </p:sp>
    </p:spTree>
    <p:extLst>
      <p:ext uri="{BB962C8B-B14F-4D97-AF65-F5344CB8AC3E}">
        <p14:creationId xmlns:p14="http://schemas.microsoft.com/office/powerpoint/2010/main" val="2769731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Первая помощь при приступе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1201" y="2299854"/>
            <a:ext cx="5698835" cy="377762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Снять приступ своими силами не получится, поэтому при его обнаружении рекомендуется обратиться за срочной ветеринарной помощью и оформить вызов на дом. Любая задержка в данной ситуации чревата серьезными осложнениями, включая летальный </a:t>
            </a:r>
            <a:r>
              <a:rPr lang="ru-RU" dirty="0" smtClean="0"/>
              <a:t>исход.</a:t>
            </a:r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оказании первой помощи руководствуются следующей схемой: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Инъекционное </a:t>
            </a:r>
            <a:r>
              <a:rPr lang="ru-RU" dirty="0"/>
              <a:t>введение диуретика, снижающее давление в левом желудочке.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Нанесение </a:t>
            </a:r>
            <a:r>
              <a:rPr lang="ru-RU" dirty="0"/>
              <a:t>нитроглицерина, сокращающего болевой синдром, на подмышечные впадины.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Использование </a:t>
            </a:r>
            <a:r>
              <a:rPr lang="ru-RU" dirty="0" err="1"/>
              <a:t>инотропов</a:t>
            </a:r>
            <a:r>
              <a:rPr lang="ru-RU" dirty="0"/>
              <a:t>, облегчающих доставку кислорода к тканям благодаря изменению энергии сокращения миокарда.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Помещение </a:t>
            </a:r>
            <a:r>
              <a:rPr lang="ru-RU" dirty="0"/>
              <a:t>животного в кислородную камеру. Бригады скорой помощи используют для этого переносные конструкции.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Введение </a:t>
            </a:r>
            <a:r>
              <a:rPr lang="ru-RU" dirty="0"/>
              <a:t>легких успокоительных, применяемое при сильном беспокойстве.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Откачка </a:t>
            </a:r>
            <a:r>
              <a:rPr lang="ru-RU" dirty="0"/>
              <a:t>выпота из плевральной полости с помощью пункции. Эта хирургическая манипуляция называется </a:t>
            </a:r>
            <a:r>
              <a:rPr lang="ru-RU" dirty="0" err="1"/>
              <a:t>торакоцентез</a:t>
            </a:r>
            <a:r>
              <a:rPr lang="ru-RU" dirty="0"/>
              <a:t>. При наличии необходимого для проведения оборудования ее могут выполнить на дому, но из-за отсутствия полной стерильности в большинстве случаев к ней прибегают уже в </a:t>
            </a:r>
            <a:r>
              <a:rPr lang="ru-RU" dirty="0" err="1"/>
              <a:t>ветклинике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После </a:t>
            </a:r>
            <a:r>
              <a:rPr lang="ru-RU" dirty="0"/>
              <a:t>купирования приступа питомца помещают в стационар на 2-3 дня для дальнейшего наблюдения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0036" y="1905000"/>
            <a:ext cx="5781964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1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91" y="415636"/>
            <a:ext cx="11229109" cy="6003637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К сожалению, наши собаки не застрахованы от болезней сердца. И задача пет-родителей - вовремя распознать патологию и принять необходимые меры для того, чтобы облегчить состояние питомца.</a:t>
            </a:r>
          </a:p>
        </p:txBody>
      </p:sp>
    </p:spTree>
    <p:extLst>
      <p:ext uri="{BB962C8B-B14F-4D97-AF65-F5344CB8AC3E}">
        <p14:creationId xmlns:p14="http://schemas.microsoft.com/office/powerpoint/2010/main" val="3380576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 и прогнозы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709" y="1440873"/>
            <a:ext cx="11434618" cy="52277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Лечение </a:t>
            </a:r>
            <a:r>
              <a:rPr lang="ru-RU" dirty="0" err="1"/>
              <a:t>дилатационной</a:t>
            </a:r>
            <a:r>
              <a:rPr lang="ru-RU" dirty="0"/>
              <a:t> и гипертрофической </a:t>
            </a:r>
            <a:r>
              <a:rPr lang="ru-RU" dirty="0" err="1"/>
              <a:t>кардиомиопатии</a:t>
            </a:r>
            <a:r>
              <a:rPr lang="ru-RU" dirty="0"/>
              <a:t> у собак крайне редко дает стойкий эффект. Если болезнь обусловлена врожденными аномалиями, то полное выздоровление невозможно. По этой причине главная задача терапии – увеличение срока и качества жизни больного животного.</a:t>
            </a:r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смягчения имеющихся симптомов и замедления развития сердечной недостаточности применяются следующие препараты</a:t>
            </a:r>
            <a:r>
              <a:rPr lang="ru-RU" dirty="0" smtClean="0"/>
              <a:t>: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диуретики, борющиеся с задержкой жидкости</a:t>
            </a:r>
            <a:r>
              <a:rPr lang="ru-RU" dirty="0" smtClean="0"/>
              <a:t>;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противокашлевые</a:t>
            </a:r>
            <a:r>
              <a:rPr lang="ru-RU" dirty="0" smtClean="0"/>
              <a:t>;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ингибиторы АПФ, снижающие артериальное давление</a:t>
            </a:r>
            <a:r>
              <a:rPr lang="ru-RU" dirty="0" smtClean="0"/>
              <a:t>;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инотропы</a:t>
            </a:r>
            <a:r>
              <a:rPr lang="ru-RU" dirty="0"/>
              <a:t>, увеличивающие сократительную способность миокарда</a:t>
            </a:r>
            <a:r>
              <a:rPr lang="ru-RU" dirty="0" smtClean="0"/>
              <a:t>;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ферменты, нейтрализующие токсины и нормализующие метаболизм</a:t>
            </a:r>
            <a:r>
              <a:rPr lang="ru-RU" dirty="0" smtClean="0"/>
              <a:t>;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антикоагулянты, защищающие от тромбоза</a:t>
            </a:r>
            <a:r>
              <a:rPr lang="ru-RU" dirty="0" smtClean="0"/>
              <a:t>;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кардиопротекторы</a:t>
            </a:r>
            <a:r>
              <a:rPr lang="ru-RU" dirty="0"/>
              <a:t>, снижающие нагрузку на миокард и уменьшающие выраженность влияния негативных факторов на </a:t>
            </a:r>
            <a:r>
              <a:rPr lang="ru-RU" dirty="0" err="1"/>
              <a:t>кардиомиоциты</a:t>
            </a:r>
            <a:r>
              <a:rPr lang="ru-RU" dirty="0"/>
              <a:t> (мышечные клетки сердца).</a:t>
            </a:r>
          </a:p>
          <a:p>
            <a:pPr marL="0" indent="0">
              <a:buNone/>
            </a:pPr>
            <a:r>
              <a:rPr lang="ru-RU" dirty="0" smtClean="0"/>
              <a:t>Медикаментозная </a:t>
            </a:r>
            <a:r>
              <a:rPr lang="ru-RU" dirty="0"/>
              <a:t>терапия подразумевает пожизненный прием препаратов с регулярным наблюдением у ветеринарного врача. Частота посещений зависит от состояния животного. При плохом самочувствии визиты осуществляются не реже 3 раз в неделю, а после его улучшения – 3-4 раза в месяц.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ряде случаев практикуется хирургическая установка специальных поддерживающих каркасов. Они улучшают сократительную функцию и продлевают срок функциональности миокарда.</a:t>
            </a:r>
          </a:p>
          <a:p>
            <a:pPr marL="0" indent="0">
              <a:buNone/>
            </a:pPr>
            <a:r>
              <a:rPr lang="ru-RU" dirty="0" smtClean="0"/>
              <a:t>Лечение </a:t>
            </a:r>
            <a:r>
              <a:rPr lang="ru-RU" dirty="0"/>
              <a:t>также предусматривает правильный уход. Больному питомцу предоставляют комфортные условия проживания и оберегают от стрессов. Его физическую активность сокращают, а рацион изменяют на более легкий с помощью лечебных кормов для животных с </a:t>
            </a:r>
            <a:r>
              <a:rPr lang="ru-RU" dirty="0" err="1"/>
              <a:t>кардиомиопатией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46792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Профилактика проблем с сердцем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4945" y="2133600"/>
            <a:ext cx="6358131" cy="377762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Животных с подтвержденной патологией обязательно исключают из разведения, чтобы не допустить наследственной передачи болезни. К другим важным рекомендациям по профилактике </a:t>
            </a:r>
            <a:r>
              <a:rPr lang="ru-RU" dirty="0" err="1"/>
              <a:t>кардиомиопатии</a:t>
            </a:r>
            <a:r>
              <a:rPr lang="ru-RU" dirty="0"/>
              <a:t> и других проблем с сердцем относятся </a:t>
            </a:r>
            <a:r>
              <a:rPr lang="ru-RU" dirty="0" smtClean="0"/>
              <a:t>следующие: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Правильный </a:t>
            </a:r>
            <a:r>
              <a:rPr lang="ru-RU" dirty="0"/>
              <a:t>выбор физической нагрузки. Учитывайте особенности породы. Не допускайте слишком тяжелых тренировок, но и не лишайте своего любимца базовой активности.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Строгий </a:t>
            </a:r>
            <a:r>
              <a:rPr lang="ru-RU" dirty="0"/>
              <a:t>контроль рациона. Избегайте авитаминоза, жирной и соленой пищи. Не кормите питомца сверх его нормы, чтобы не допустить ожирения, и обсудите с ветеринарным врачом целесообразность включения витаминных добавок.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Соблюдение </a:t>
            </a:r>
            <a:r>
              <a:rPr lang="ru-RU" dirty="0"/>
              <a:t>графика . Существующие вакцины позволяют защититься от большинства распространенных вирусов и бактерий. Также не стоит забывать и про обработку от паразитов, так как заражение гельминтами и клещами влечет за собой ослабление иммунитета и повышает вероятность присоединения вторичной инфекции.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Особое </a:t>
            </a:r>
            <a:r>
              <a:rPr lang="ru-RU" dirty="0"/>
              <a:t>внимание следует уделять крупным и гигантским породам из группы риска. Им необходимо делать ЭХО-КГ каждые полгода, ведь с его помощью болезнь можно диагностировать еще до появления симптомов.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03076" y="2133600"/>
            <a:ext cx="5288923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18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8291" y="2133600"/>
            <a:ext cx="10516321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ГКМП и ДКМП у собак характеризуется крайне тяжелым течением и неблагоприятным прогнозом. Развитие болезни реально контролировать только на ранних этапах, поэтому ее симптомы ни в коем случае нельзя игнорировать. Если ваш питомец стал слишком быстро уставать, покашливать или тяжело дышать после привычной для него нагрузки – не медлите и обязательно запишите его на осмотр.</a:t>
            </a:r>
          </a:p>
        </p:txBody>
      </p:sp>
    </p:spTree>
    <p:extLst>
      <p:ext uri="{BB962C8B-B14F-4D97-AF65-F5344CB8AC3E}">
        <p14:creationId xmlns:p14="http://schemas.microsoft.com/office/powerpoint/2010/main" val="3750225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Инфаркт миокарда</a:t>
            </a:r>
          </a:p>
        </p:txBody>
      </p:sp>
    </p:spTree>
    <p:extLst>
      <p:ext uri="{BB962C8B-B14F-4D97-AF65-F5344CB8AC3E}">
        <p14:creationId xmlns:p14="http://schemas.microsoft.com/office/powerpoint/2010/main" val="2926312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Инфаркт </a:t>
            </a:r>
            <a:r>
              <a:rPr lang="ru-RU" dirty="0" err="1" smtClean="0"/>
              <a:t>миокардка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 собак инфаркты случаются гораздо реже, чем у людей. Однако последствия сердечного приступа не менее опасны для здоровья животных, поэтому каждый владелец должен знать, какие признаки указывают на инфарктное состояние, как оказать первую помощь и можно ли диагностировать приступ у собаки в домашних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3799705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Инфаркт миокарда – это отмирание участка сердечной мышцы вследствие дефицита кровенаполнения. У собак он происходит редко, потому что в их отделах сердца развито коллатеральное кровообращение (боковые пути кровотока). Как результат – кровеносные сосуды закупориваются атеросклеротическими бляшками, провоцирующими сердечный приступ, в очень редких случаях. Если у животного и происходит инфаркт, то, скорее всего, это будет </a:t>
            </a:r>
            <a:r>
              <a:rPr lang="ru-RU" dirty="0" err="1"/>
              <a:t>интрамуральная</a:t>
            </a:r>
            <a:r>
              <a:rPr lang="ru-RU" dirty="0"/>
              <a:t> форма. При этой разновидности сердечного приступа атеросклеротическими бляшками закупориваются не те кровеносные сосуды, которые расположены непосредственно в сердечной мышце, а более мелкие – те, которые располагаются в толще миокарда.</a:t>
            </a:r>
          </a:p>
        </p:txBody>
      </p:sp>
    </p:spTree>
    <p:extLst>
      <p:ext uri="{BB962C8B-B14F-4D97-AF65-F5344CB8AC3E}">
        <p14:creationId xmlns:p14="http://schemas.microsoft.com/office/powerpoint/2010/main" val="2308437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</a:t>
            </a:r>
            <a:r>
              <a:rPr lang="ru-RU" dirty="0"/>
              <a:t>, указывающие на инфарктное состояние у собаки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1272" y="1905001"/>
            <a:ext cx="5652655" cy="4953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Сердечный приступ у собаки определить сложно. Он сопровождается общими симптомами, поэтому владельцы часто списывают их на другие состояния. Признаки инфаркта миокарда у собак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Цианоз. Посинение слизистых оболочек животного (в норме они должны быть розовыми и влажными). Цианоз развивается на фоне резкой кислородной недостаточности крови. Обычно посинение затрагивает десна, нёбо, белки </a:t>
            </a:r>
            <a:r>
              <a:rPr lang="ru-RU" dirty="0" smtClean="0"/>
              <a:t>глаз.</a:t>
            </a:r>
          </a:p>
          <a:p>
            <a:pPr marL="0" indent="0">
              <a:buNone/>
            </a:pPr>
            <a:r>
              <a:rPr lang="ru-RU" dirty="0" smtClean="0"/>
              <a:t>Нарушения </a:t>
            </a:r>
            <a:r>
              <a:rPr lang="ru-RU" dirty="0"/>
              <a:t>дыхания. При сердечном приступе дыхание собаки становится тяжелым и прерывистым. Оно учащается. Развивается одышка. Возможно ощущение нехватки воздуха, из-за чего меняются ритм и глубина дыхания.</a:t>
            </a:r>
          </a:p>
          <a:p>
            <a:pPr marL="0" indent="0">
              <a:buNone/>
            </a:pPr>
            <a:r>
              <a:rPr lang="ru-RU" dirty="0"/>
              <a:t>Слабость, быстрая утомляемость. Животное отказывается от физических нагрузок и игр. Большую часть времени проводит лежа, в основном – на боку. Встает неохотно. К дополнительным признакам относится шаткая и неуверенная походка. Возможны проблемы с координацией движений.</a:t>
            </a:r>
          </a:p>
          <a:p>
            <a:pPr marL="0" indent="0">
              <a:buNone/>
            </a:pPr>
            <a:r>
              <a:rPr lang="ru-RU" dirty="0"/>
              <a:t>Болевые ощущения. У собак при сердечном приступе наблюдается сильная болезненность в области локтя левой лапы. Сон питомца – тревожный. Животное часто просыпается, вскакивает. В тяжелых случаях возможна потеря сознания. Обычно это происходит при резком снижении давления.</a:t>
            </a:r>
          </a:p>
          <a:p>
            <a:pPr marL="0" indent="0">
              <a:buNone/>
            </a:pPr>
            <a:r>
              <a:rPr lang="ru-RU" dirty="0"/>
              <a:t>Другие изменения. При инфаркте миокарда нередко отмечается агрессивное поведение, связанное с плохим самочувствием и болезненными ощущениями. Собака может скулить без видимой причины, вести себя беспокойно.</a:t>
            </a:r>
          </a:p>
          <a:p>
            <a:pPr marL="0" indent="0">
              <a:buNone/>
            </a:pPr>
            <a:r>
              <a:rPr lang="ru-RU" dirty="0"/>
              <a:t>Первые признаки инфаркта у собаки можно перепутать с легочной недостаточностью. Например, посинение слизистых оболочек животного возникает не только при сердечном приступе, но и при проблемах с дыхательной системой (например, при бронхиальной астме</a:t>
            </a:r>
            <a:r>
              <a:rPr lang="ru-RU" dirty="0" smtClean="0"/>
              <a:t>).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Если вы заметили один или несколько признаков сердечного приступа у собаки, обратитесь за профессиональной помощью в ветеринарную клинику. Это поможет сохранить не только здоровье, но и жизнь вашего любимого питомца.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83926" y="1905001"/>
            <a:ext cx="570807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92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64585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может привести к развитию сердечного приступа?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981" y="2133599"/>
            <a:ext cx="11563927" cy="44888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Единственное, что может спровоцировать инфаркт у собаки – это нарушение кровоснабжения. Оно, в свою очередь, может быть вызвано разными факторами. К ним относятся:</a:t>
            </a:r>
          </a:p>
          <a:p>
            <a:pPr marL="0" indent="0">
              <a:buNone/>
            </a:pPr>
            <a:r>
              <a:rPr lang="ru-RU" dirty="0" smtClean="0"/>
              <a:t>Холестериновые </a:t>
            </a:r>
            <a:r>
              <a:rPr lang="ru-RU" dirty="0"/>
              <a:t>бляшки. Они представляют собой скопление жироподобного вещества в сосудах. Постепенно такие образования увеличиваются в размерах и закупоривают коронарную артерию. Из-за этого ткани перестают получать кислород, функции миокарда нарушаются, начинается некроз;</a:t>
            </a:r>
          </a:p>
          <a:p>
            <a:pPr marL="0" indent="0">
              <a:buNone/>
            </a:pPr>
            <a:r>
              <a:rPr lang="ru-RU" dirty="0"/>
              <a:t>Ишемическая болезнь. Если холестериновые бляшки не полностью закупоривают сосуд, то кровь может проходить в небольшом количестве. Из-за этого развивается не инфаркт, а ишемическая болезнь. Она также может вызвать некроз, если перерастет из острой в хроническую форму;</a:t>
            </a:r>
          </a:p>
          <a:p>
            <a:pPr marL="0" indent="0">
              <a:buNone/>
            </a:pPr>
            <a:r>
              <a:rPr lang="ru-RU" dirty="0"/>
              <a:t>Гормональные нарушения. Гормональные сбои редко приводят к инфаркту у собак, но исключать этот фактор нельзя. Даже незначительное повышение или уменьшение уровня гормонов в крови может привести к изменениям по всем организме, и сердечная мышца – не исключение;</a:t>
            </a:r>
          </a:p>
          <a:p>
            <a:pPr marL="0" indent="0">
              <a:buNone/>
            </a:pPr>
            <a:r>
              <a:rPr lang="ru-RU" dirty="0"/>
              <a:t>Новообразования. Как злокачественные, так и доброкачественные новообразования могут стать причиной сдавливания кровеносных сосудов. Без врачебного вмешательства оно приводит к нарушению или полному прекращению кровообращения на определенном участке;</a:t>
            </a:r>
          </a:p>
          <a:p>
            <a:pPr marL="0" indent="0">
              <a:buNone/>
            </a:pPr>
            <a:r>
              <a:rPr lang="ru-RU" dirty="0" err="1"/>
              <a:t>Паразитозы</a:t>
            </a:r>
            <a:r>
              <a:rPr lang="ru-RU" dirty="0"/>
              <a:t>. Еще одна причина инфарктных состояний – паразитарные заболевания. Собки могут столкнуться с </a:t>
            </a:r>
            <a:r>
              <a:rPr lang="ru-RU" dirty="0" err="1"/>
              <a:t>дирофиляриозом</a:t>
            </a:r>
            <a:r>
              <a:rPr lang="ru-RU" dirty="0"/>
              <a:t>, вызываемом сердечным паразитом. Их большое количество приводит к закупориванию сосудов;</a:t>
            </a:r>
          </a:p>
          <a:p>
            <a:pPr marL="0" indent="0">
              <a:buNone/>
            </a:pPr>
            <a:r>
              <a:rPr lang="ru-RU" dirty="0"/>
              <a:t>Другие причины. К остальным факторам, которые могут затруднить либо полностью прекратить кровоснабжение миокарда, относятся бактериальные и вирусные инфекции, а также воспалительные процессы, затрагивающие сосудистые стенки.</a:t>
            </a:r>
          </a:p>
        </p:txBody>
      </p:sp>
    </p:spTree>
    <p:extLst>
      <p:ext uri="{BB962C8B-B14F-4D97-AF65-F5344CB8AC3E}">
        <p14:creationId xmlns:p14="http://schemas.microsoft.com/office/powerpoint/2010/main" val="2675950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развивается инфаркт? Основные стадии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Сердечный приступ у собак развивается постепенно:</a:t>
            </a:r>
          </a:p>
          <a:p>
            <a:endParaRPr lang="ru-RU" dirty="0"/>
          </a:p>
          <a:p>
            <a:pPr>
              <a:buFont typeface="+mj-lt"/>
              <a:buAutoNum type="arabicPeriod"/>
            </a:pPr>
            <a:r>
              <a:rPr lang="ru-RU" dirty="0"/>
              <a:t>Предынфарктная стадия. Её длительность сильно отличается, в зависимости от причины закупоривания кровеносных сосудов. Может составлять от 3-5 часов до месяца.</a:t>
            </a:r>
          </a:p>
          <a:p>
            <a:pPr>
              <a:buFont typeface="+mj-lt"/>
              <a:buAutoNum type="arabicPeriod"/>
            </a:pPr>
            <a:r>
              <a:rPr lang="ru-RU" dirty="0"/>
              <a:t>Острейшая стадия. Наблюдается у животного от возникновения ишемии по первых некротических изменений.</a:t>
            </a:r>
          </a:p>
          <a:p>
            <a:pPr>
              <a:buFont typeface="+mj-lt"/>
              <a:buAutoNum type="arabicPeriod"/>
            </a:pPr>
            <a:r>
              <a:rPr lang="ru-RU" dirty="0"/>
              <a:t>Острая стадия. Особенностью этой стадии является образование некроза. В среднем, она длится от 2 до 10 дней.</a:t>
            </a:r>
          </a:p>
          <a:p>
            <a:pPr>
              <a:buFont typeface="+mj-lt"/>
              <a:buAutoNum type="arabicPeriod"/>
            </a:pPr>
            <a:r>
              <a:rPr lang="ru-RU" dirty="0"/>
              <a:t>Подострая стадия. Сопровождается формированием рубца, при этом грануляционная ткань постепенно замещает некротическую ткань.</a:t>
            </a:r>
          </a:p>
          <a:p>
            <a:pPr>
              <a:buFont typeface="+mj-lt"/>
              <a:buAutoNum type="arabicPeriod"/>
            </a:pPr>
            <a:r>
              <a:rPr lang="ru-RU" dirty="0"/>
              <a:t>Постинфарктная стадия. Характерный признак – уплотнение рубца. При этом сердечная мышца животного постепенно адаптируется к произошедшим изменениям.</a:t>
            </a:r>
          </a:p>
        </p:txBody>
      </p:sp>
    </p:spTree>
    <p:extLst>
      <p:ext uri="{BB962C8B-B14F-4D97-AF65-F5344CB8AC3E}">
        <p14:creationId xmlns:p14="http://schemas.microsoft.com/office/powerpoint/2010/main" val="129213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Строение собачьего сердца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Конечно, человеку, далекому от анатомии, трудно представить себе, из чего состоит сердце собаки. Но мы постараемся обрисовать все в общих чертах - для того, чтобы вы понимали, о чем пойдет речь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Сердце состоит из мышц. Главная из них носит название миокард. Внутренняя оболочка именуется эндокардом, внешняя - эпикардом. Орган помещен в перикард - «сердечную сумку», которая предохраняет сердце от инфекций и других воздействий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Сердце состоит из двух желудочков и двух предсердий, присутствуют также клапаны, аорта и легочная артерия.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7964" y="2133600"/>
            <a:ext cx="5394035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05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 сердечного приступа у собаки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Самостоятельно диагностировать инфаркт у собаки – невозможно. Это связано с тем, что клиническая картина довольно обширная, а сердечный приступ можно перепутать с другими заболеваниями. Единственным верным решением станет обращение к ветеринару. Желательно, сразу обращаться к узкопрофильным специалистам – ветеринарам-кардиологам.</a:t>
            </a:r>
          </a:p>
          <a:p>
            <a:pPr marL="0" indent="0">
              <a:buNone/>
            </a:pPr>
            <a:r>
              <a:rPr lang="ru-RU" dirty="0" smtClean="0"/>
              <a:t>Комплексное </a:t>
            </a:r>
            <a:r>
              <a:rPr lang="ru-RU" dirty="0"/>
              <a:t>обследование для определения диагноза включает: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визуальный </a:t>
            </a:r>
            <a:r>
              <a:rPr lang="ru-RU" dirty="0"/>
              <a:t>осмотр собаки,</a:t>
            </a:r>
          </a:p>
          <a:p>
            <a:pPr>
              <a:buFont typeface="+mj-lt"/>
              <a:buAutoNum type="arabicPeriod"/>
            </a:pPr>
            <a:r>
              <a:rPr lang="ru-RU" dirty="0"/>
              <a:t>сбор анамнеза,</a:t>
            </a:r>
          </a:p>
          <a:p>
            <a:pPr>
              <a:buFont typeface="+mj-lt"/>
              <a:buAutoNum type="arabicPeriod"/>
            </a:pPr>
            <a:r>
              <a:rPr lang="ru-RU" dirty="0"/>
              <a:t>опрос владельца,</a:t>
            </a:r>
          </a:p>
          <a:p>
            <a:pPr>
              <a:buFont typeface="+mj-lt"/>
              <a:buAutoNum type="arabicPeriod"/>
            </a:pPr>
            <a:r>
              <a:rPr lang="ru-RU" dirty="0"/>
              <a:t>забор крови и мочи,</a:t>
            </a:r>
          </a:p>
          <a:p>
            <a:pPr>
              <a:buFont typeface="+mj-lt"/>
              <a:buAutoNum type="arabicPeriod"/>
            </a:pPr>
            <a:r>
              <a:rPr lang="ru-RU" dirty="0"/>
              <a:t>электрокардиографию,</a:t>
            </a:r>
          </a:p>
          <a:p>
            <a:pPr>
              <a:buFont typeface="+mj-lt"/>
              <a:buAutoNum type="arabicPeriod"/>
            </a:pPr>
            <a:r>
              <a:rPr lang="ru-RU" dirty="0"/>
              <a:t>рентгенографическое исследование грудной клетки,</a:t>
            </a:r>
          </a:p>
          <a:p>
            <a:pPr>
              <a:buFont typeface="+mj-lt"/>
              <a:buAutoNum type="arabicPeriod"/>
            </a:pPr>
            <a:r>
              <a:rPr lang="ru-RU" dirty="0"/>
              <a:t>измерение давления и др.</a:t>
            </a:r>
          </a:p>
          <a:p>
            <a:pPr marL="0" indent="0">
              <a:buNone/>
            </a:pPr>
            <a:r>
              <a:rPr lang="ru-RU" dirty="0"/>
              <a:t>Лечение всегда подбирается индивидуально на основании результатов всех проведенных ветеринаром исследований.</a:t>
            </a:r>
          </a:p>
        </p:txBody>
      </p:sp>
    </p:spTree>
    <p:extLst>
      <p:ext uri="{BB962C8B-B14F-4D97-AF65-F5344CB8AC3E}">
        <p14:creationId xmlns:p14="http://schemas.microsoft.com/office/powerpoint/2010/main" val="1531451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Лечение инфаркта: какие препараты используются?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9818" y="2133600"/>
            <a:ext cx="10534794" cy="37776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Настоятельно не рекомендуем заниматься лечением самостоятельно. Не рискуйте жизнью питомца – доверьте диагностику и терапию ветеринарным врачам. Они подбирают лечение, учитывая состояние питомца и особенности инфаркта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Для восстановления здоровья животного используется комплексная терапия с назначением следующих средств: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Антиагинальных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– применяются для лечения и профилактики ишемической болезни сердца (ИБС), а также её осложнений, включая инфаркт миокарда. Они улучшают поступление кислорода к сердечной мышце, поэтому обеспечивают её постепенное восстановление;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Антикоагулянтов – снижают свертываемость крови животного, поэтому уменьшают формирование кровяных сгустков (тромбов). Применяются как для профилактики </a:t>
            </a:r>
            <a:r>
              <a:rPr lang="ru-RU" dirty="0" err="1">
                <a:solidFill>
                  <a:schemeClr val="bg1"/>
                </a:solidFill>
              </a:rPr>
              <a:t>сердечнососудистых</a:t>
            </a:r>
            <a:r>
              <a:rPr lang="ru-RU" dirty="0">
                <a:solidFill>
                  <a:schemeClr val="bg1"/>
                </a:solidFill>
              </a:rPr>
              <a:t> заболеваний, так и для их лечения;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Витамины и минеральные элементы – после сердечного приступа ветеринары могут назначить витаминно-минеральные комплексы с обширным составом или отдельные витамины (например, С и группы В);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Другие препараты для поддержания состояния сердечной мышцы и её восстановления – все средства назначает врач, основываясь на результаты диагностики. Они положительно влияют на сократительную способность миокарда, расширяют сосуды, ускоряют выведение мочи.</a:t>
            </a:r>
          </a:p>
        </p:txBody>
      </p:sp>
    </p:spTree>
    <p:extLst>
      <p:ext uri="{BB962C8B-B14F-4D97-AF65-F5344CB8AC3E}">
        <p14:creationId xmlns:p14="http://schemas.microsoft.com/office/powerpoint/2010/main" val="1856130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Заболевания сердечно-сосудистой системы у собак могут быть врожденными или приобретенными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 Для каждой патологии характерна конкретная симптоматика, однако есть и схожие признаки - кашель, одышка, </a:t>
            </a:r>
            <a:r>
              <a:rPr lang="ru-RU" dirty="0" err="1"/>
              <a:t>синюшность</a:t>
            </a:r>
            <a:r>
              <a:rPr lang="ru-RU" dirty="0"/>
              <a:t> слизистых оболочек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3. Диагностировать болезнь может только ветеринарный врач. При своевременном обращении к специалисту практически каждая патология поддается лечению.</a:t>
            </a:r>
          </a:p>
        </p:txBody>
      </p:sp>
    </p:spTree>
    <p:extLst>
      <p:ext uri="{BB962C8B-B14F-4D97-AF65-F5344CB8AC3E}">
        <p14:creationId xmlns:p14="http://schemas.microsoft.com/office/powerpoint/2010/main" val="2934504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2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42473"/>
            <a:ext cx="8915400" cy="43687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Заболевания можно принято разделять на две группы - врожденные и приобретенные.</a:t>
            </a:r>
          </a:p>
          <a:p>
            <a:pPr marL="0" indent="0">
              <a:buNone/>
            </a:pPr>
            <a:r>
              <a:rPr lang="ru-RU" dirty="0" smtClean="0"/>
              <a:t>Врожденные </a:t>
            </a:r>
            <a:r>
              <a:rPr lang="ru-RU" dirty="0"/>
              <a:t>патологии являются следствием: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Нарушений внутриутробного развития.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Инфекций, перенесенных матерью во время вынашивания потомства.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Генетической предрасположенности.</a:t>
            </a:r>
          </a:p>
          <a:p>
            <a:pPr marL="0" indent="0">
              <a:buNone/>
            </a:pPr>
            <a:r>
              <a:rPr lang="ru-RU" dirty="0" smtClean="0"/>
              <a:t>Такие </a:t>
            </a:r>
            <a:r>
              <a:rPr lang="ru-RU" dirty="0"/>
              <a:t>болезни дают о себе знать уже на 1 году жизни щенка. Если патология несущественна, при своевременной диагностике и соблюдении рекомендаций ветеринарного врача питомец способен прожить долгую счастливую жизнь. Однако в ряде случаев возможен летальный исход.</a:t>
            </a:r>
          </a:p>
          <a:p>
            <a:pPr marL="0" indent="0">
              <a:buNone/>
            </a:pPr>
            <a:r>
              <a:rPr lang="ru-RU" dirty="0" smtClean="0"/>
              <a:t>Приобретенные </a:t>
            </a:r>
            <a:r>
              <a:rPr lang="ru-RU" dirty="0"/>
              <a:t>патологии возникают в течение жизни по ряду причин, к которым относятся: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Перенесенные инфекционные и вирусные заболевания.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Болезни почек и надпочечников.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Бесконтрольные физические нагрузки.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Эндокринные нарушения.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. Возрастные изменения.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. Избыточная масса тела.</a:t>
            </a:r>
          </a:p>
        </p:txBody>
      </p:sp>
    </p:spTree>
    <p:extLst>
      <p:ext uri="{BB962C8B-B14F-4D97-AF65-F5344CB8AC3E}">
        <p14:creationId xmlns:p14="http://schemas.microsoft.com/office/powerpoint/2010/main" val="1784546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Симптомы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3" y="1330035"/>
            <a:ext cx="10673339" cy="5310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Для каждой патологии сердечно-сосудистой системы характерны собственные признаки, однако есть общие симптомы, которые говорят о том, что у питомца имеются проблемы со здоровьем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одышка;</a:t>
            </a:r>
          </a:p>
          <a:p>
            <a:r>
              <a:rPr lang="ru-RU" dirty="0"/>
              <a:t>кашель;</a:t>
            </a:r>
          </a:p>
          <a:p>
            <a:r>
              <a:rPr lang="ru-RU" dirty="0"/>
              <a:t>тахикардия;</a:t>
            </a:r>
          </a:p>
          <a:p>
            <a:r>
              <a:rPr lang="ru-RU" dirty="0"/>
              <a:t>низкая физическая активность;</a:t>
            </a:r>
          </a:p>
          <a:p>
            <a:r>
              <a:rPr lang="ru-RU" dirty="0"/>
              <a:t>отеки;</a:t>
            </a:r>
          </a:p>
          <a:p>
            <a:r>
              <a:rPr lang="ru-RU" dirty="0" err="1"/>
              <a:t>синюшность</a:t>
            </a:r>
            <a:r>
              <a:rPr lang="ru-RU" dirty="0"/>
              <a:t> слизистых оболочек;</a:t>
            </a:r>
          </a:p>
          <a:p>
            <a:r>
              <a:rPr lang="ru-RU" dirty="0"/>
              <a:t>потеря сознания;</a:t>
            </a:r>
          </a:p>
          <a:p>
            <a:r>
              <a:rPr lang="ru-RU" dirty="0"/>
              <a:t>плохой аппетит.</a:t>
            </a:r>
          </a:p>
          <a:p>
            <a:pPr marL="0" indent="0">
              <a:buNone/>
            </a:pPr>
            <a:r>
              <a:rPr lang="ru-RU" dirty="0" smtClean="0"/>
              <a:t>Рассмотрим </a:t>
            </a:r>
            <a:r>
              <a:rPr lang="ru-RU" dirty="0"/>
              <a:t>заболевания сердца, встречающиеся у собак, подробно.</a:t>
            </a:r>
          </a:p>
        </p:txBody>
      </p:sp>
    </p:spTree>
    <p:extLst>
      <p:ext uri="{BB962C8B-B14F-4D97-AF65-F5344CB8AC3E}">
        <p14:creationId xmlns:p14="http://schemas.microsoft.com/office/powerpoint/2010/main" val="56180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Миокардит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49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Миокардит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091" y="2133600"/>
            <a:ext cx="10719521" cy="4322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Миокардит – это поражение миокарда (сердечной мышцы) у собак. Заболевание может быть вызвано многочисленными этиологическими факторами и характеризующееся неспецифическим течением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Сердце вашей собаки является самым важным органом, снабжающим весь организм насыщенной кислородом кровью. Если что-то не так происходит, с сердцем, то это сказывается на всех органах в целом. Воспаление сердечной мышцы (миокардит) заставляет сердце увеличиваться, реже сокращаться, что замедляет поступление насыщенной кислородом крови к остальным органам, вызывая симптомы, которые могут имитировать многие другие болезни. Именно из-за этого, миокардит редко можно диагностировать до проявления значительных изменений, вплоть до сердечной недостаточности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Поэтому так важно показывать вашу собаку ветеринару всякий раз, когда изменяется поведение животного, так как только вы можете заметить малейшие изменения.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1354366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Причины миокардита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0292" y="2133600"/>
            <a:ext cx="5883564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Причинами миокардита у собак могут быть вирусы (</a:t>
            </a:r>
            <a:r>
              <a:rPr lang="ru-RU" dirty="0" err="1"/>
              <a:t>парвовирус</a:t>
            </a:r>
            <a:r>
              <a:rPr lang="ru-RU" dirty="0"/>
              <a:t>, вирус Западного Нила), простейшие (трипаносома, болезнь </a:t>
            </a:r>
            <a:r>
              <a:rPr lang="ru-RU" dirty="0" err="1"/>
              <a:t>Шагаса</a:t>
            </a:r>
            <a:r>
              <a:rPr lang="ru-RU" dirty="0"/>
              <a:t>, токсоплазма, бабезия), бактерии (стафилококк, стрептококк, </a:t>
            </a:r>
            <a:r>
              <a:rPr lang="ru-RU" dirty="0" err="1"/>
              <a:t>цитробактер</a:t>
            </a:r>
            <a:r>
              <a:rPr lang="ru-RU" dirty="0"/>
              <a:t>, </a:t>
            </a:r>
            <a:r>
              <a:rPr lang="ru-RU" dirty="0" err="1"/>
              <a:t>бартонелла</a:t>
            </a:r>
            <a:r>
              <a:rPr lang="ru-RU" dirty="0"/>
              <a:t>, </a:t>
            </a:r>
            <a:r>
              <a:rPr lang="ru-RU" dirty="0" err="1"/>
              <a:t>боррелия</a:t>
            </a:r>
            <a:r>
              <a:rPr lang="ru-RU" dirty="0"/>
              <a:t> ), грибковые (</a:t>
            </a:r>
            <a:r>
              <a:rPr lang="ru-RU" dirty="0" err="1"/>
              <a:t>Coccidioides</a:t>
            </a:r>
            <a:r>
              <a:rPr lang="ru-RU" dirty="0"/>
              <a:t>, </a:t>
            </a:r>
            <a:r>
              <a:rPr lang="ru-RU" dirty="0" err="1"/>
              <a:t>Cryptococcus</a:t>
            </a:r>
            <a:r>
              <a:rPr lang="ru-RU" dirty="0"/>
              <a:t>, </a:t>
            </a:r>
            <a:r>
              <a:rPr lang="ru-RU" dirty="0" err="1"/>
              <a:t>Aspergillus</a:t>
            </a:r>
            <a:r>
              <a:rPr lang="ru-RU" dirty="0"/>
              <a:t> ), гельминты (</a:t>
            </a:r>
            <a:r>
              <a:rPr lang="ru-RU" dirty="0" err="1"/>
              <a:t>Toxocara</a:t>
            </a:r>
            <a:r>
              <a:rPr lang="ru-RU" dirty="0"/>
              <a:t>) и неинфекционные факторы, такие как аутоиммунные реакции, токсины, травма, тепловой удар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Трудно установить точную причину миокардита у собак, так как единственный способ доказать заболевание — это гистопатологическое исследование образца биопсии сердца.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3856" y="1403927"/>
            <a:ext cx="5828144" cy="545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77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Симптомы миокардита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Симптомы миокардита у собак относительно схожи, но некоторые из них могут незначительно отличаться в зависимости от этиологического фактора, вызвавшего поражения миокарда. Это могут быть, как лихорадка, летаргия, отсутствие аппетита, отек/боль в суставах, кожные поражения, </a:t>
            </a:r>
            <a:r>
              <a:rPr lang="ru-RU" dirty="0" err="1"/>
              <a:t>лимфаденопатия</a:t>
            </a:r>
            <a:r>
              <a:rPr lang="ru-RU" dirty="0"/>
              <a:t>, рвота, диарея, слабость, повышенная температуры, кашель, потеря веса, отеки, минеральный дефицит (например меди , железа), вздутие живота, так и блокады сердца, эндокардит, аномальный сердечный ритм, затрудненное дыхание, обмороки, коллапсы и т.д.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03076" y="1905000"/>
            <a:ext cx="528892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7122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55</TotalTime>
  <Words>3270</Words>
  <Application>Microsoft Office PowerPoint</Application>
  <PresentationFormat>Широкоэкранный</PresentationFormat>
  <Paragraphs>169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Century Gothic</vt:lpstr>
      <vt:lpstr>Wingdings</vt:lpstr>
      <vt:lpstr>Wingdings 3</vt:lpstr>
      <vt:lpstr>Легкий дым</vt:lpstr>
      <vt:lpstr>Профилактика болезней органов кровообращения,болезной системы крови</vt:lpstr>
      <vt:lpstr>К сожалению, наши собаки не застрахованы от болезней сердца. И задача пет-родителей - вовремя распознать патологию и принять необходимые меры для того, чтобы облегчить состояние питомца.</vt:lpstr>
      <vt:lpstr>Строение собачьего сердца</vt:lpstr>
      <vt:lpstr>Типы</vt:lpstr>
      <vt:lpstr>Симптомы</vt:lpstr>
      <vt:lpstr>Миокардит </vt:lpstr>
      <vt:lpstr>Миокардит</vt:lpstr>
      <vt:lpstr>Причины миокардита</vt:lpstr>
      <vt:lpstr>Симптомы миокардита</vt:lpstr>
      <vt:lpstr>Диагностика миокардита</vt:lpstr>
      <vt:lpstr>Лечение</vt:lpstr>
      <vt:lpstr>Кардиомиопатия</vt:lpstr>
      <vt:lpstr>Кардиомиопатия у собак и ее разновидности</vt:lpstr>
      <vt:lpstr>Причины заболевания и группы риска</vt:lpstr>
      <vt:lpstr>Презентация PowerPoint</vt:lpstr>
      <vt:lpstr>Симптомы кардиомиопатии у собак</vt:lpstr>
      <vt:lpstr>Презентация PowerPoint</vt:lpstr>
      <vt:lpstr>Диагностика в ветклинике</vt:lpstr>
      <vt:lpstr>Первая помощь при приступе</vt:lpstr>
      <vt:lpstr>Лечение и прогнозы</vt:lpstr>
      <vt:lpstr>Профилактика проблем с сердцем</vt:lpstr>
      <vt:lpstr>Заключение</vt:lpstr>
      <vt:lpstr>Инфаркт миокарда</vt:lpstr>
      <vt:lpstr>Инфаркт миокардка</vt:lpstr>
      <vt:lpstr>Что это?</vt:lpstr>
      <vt:lpstr>Признаки, указывающие на инфарктное состояние у собаки</vt:lpstr>
      <vt:lpstr>Презентация PowerPoint</vt:lpstr>
      <vt:lpstr>Что может привести к развитию сердечного приступа?</vt:lpstr>
      <vt:lpstr>Как развивается инфаркт? Основные стадии</vt:lpstr>
      <vt:lpstr>Диагностика сердечного приступа у собаки</vt:lpstr>
      <vt:lpstr>Лечение инфаркта: какие препараты используются?</vt:lpstr>
      <vt:lpstr>Итоги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болезней органов кровообращения,болезной системы крови</dc:title>
  <dc:creator>Ситниковы</dc:creator>
  <cp:lastModifiedBy>Ситниковы</cp:lastModifiedBy>
  <cp:revision>7</cp:revision>
  <dcterms:created xsi:type="dcterms:W3CDTF">2023-02-17T16:34:55Z</dcterms:created>
  <dcterms:modified xsi:type="dcterms:W3CDTF">2023-02-17T17:30:37Z</dcterms:modified>
</cp:coreProperties>
</file>