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74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DE2BC-06E4-4248-937B-2EB896625A22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15BD8-21A2-4993-847B-AD97416BAD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645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8666-F012-4B4A-927E-20BEBFF07021}" type="datetime1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306F76E-E60C-4C54-B47A-C2C406EC8F7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306F76E-E60C-4C54-B47A-C2C406EC8F7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90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8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2E7477-F06F-4D58-B101-AB6B466F72A7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4C489-1340-40CA-9B3C-D7CA021F3098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1B546E-9CD1-4231-AB60-775F2876E2DE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F26C2D-1F89-476B-9484-8BDB21B30169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5DC0C4-6159-449F-9671-2C2385EA172E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89DD41-8D29-4009-BF43-A21DFB902F96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BB2847-4493-46A2-B8DE-0EA5FD81AAAE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1CDB3A27-5DE2-4356-9F9C-BE094F15AF19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61D5FC-8A80-4DD3-8DB5-DB78E5E58381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93B95E9D-4F2E-4C54-9FB6-8CA4C6192A00}" type="datetime1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3A98EE3D-8CD1-4C3F-BD1C-C98C959646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Franklin Gothic Demi" panose="020B0703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Прямоугольник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Рисунок 7" descr="Собака смотрит в камеру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226" y="282921"/>
            <a:ext cx="10225530" cy="1475013"/>
          </a:xfrm>
        </p:spPr>
        <p:txBody>
          <a:bodyPr rtlCol="0"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Franklin Gothic Demi" panose="020B0703020102020204" pitchFamily="34" charset="0"/>
              </a:rPr>
              <a:t>Презентаци</a:t>
            </a:r>
            <a:r>
              <a:rPr lang="ru-RU" sz="4000" dirty="0">
                <a:solidFill>
                  <a:schemeClr val="tx1"/>
                </a:solidFill>
              </a:rPr>
              <a:t>я на тему: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«Болезни Крови»</a:t>
            </a:r>
            <a:endParaRPr lang="ru-RU" sz="40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0" y="4087707"/>
            <a:ext cx="5806660" cy="2487372"/>
          </a:xfrm>
        </p:spPr>
        <p:txBody>
          <a:bodyPr rtlCol="0">
            <a:normAutofit/>
          </a:bodyPr>
          <a:lstStyle/>
          <a:p>
            <a:pPr algn="r" rtl="0"/>
            <a:r>
              <a:rPr lang="ru-RU" sz="1600" dirty="0">
                <a:solidFill>
                  <a:schemeClr val="tx1"/>
                </a:solidFill>
              </a:rPr>
              <a:t>Подготовил:</a:t>
            </a:r>
            <a:endParaRPr lang="ru-RU" dirty="0">
              <a:solidFill>
                <a:schemeClr val="tx1"/>
              </a:solidFill>
            </a:endParaRPr>
          </a:p>
          <a:p>
            <a:pPr algn="r" rtl="0"/>
            <a:r>
              <a:rPr lang="ru-RU" sz="1600" dirty="0">
                <a:solidFill>
                  <a:schemeClr val="tx1"/>
                </a:solidFill>
              </a:rPr>
              <a:t>Студент 528 группы </a:t>
            </a:r>
          </a:p>
          <a:p>
            <a:pPr algn="r" rtl="0"/>
            <a:r>
              <a:rPr lang="ru-RU" sz="1600" dirty="0">
                <a:solidFill>
                  <a:schemeClr val="tx1"/>
                </a:solidFill>
              </a:rPr>
              <a:t>Аникеев Матвей</a:t>
            </a:r>
          </a:p>
          <a:p>
            <a:pPr algn="r" rtl="0"/>
            <a:r>
              <a:rPr lang="ru-RU" dirty="0">
                <a:solidFill>
                  <a:schemeClr val="tx1"/>
                </a:solidFill>
              </a:rPr>
              <a:t>Проверила: доцент, кандидат </a:t>
            </a:r>
          </a:p>
          <a:p>
            <a:pPr algn="r" rtl="0"/>
            <a:r>
              <a:rPr lang="ru-RU" dirty="0">
                <a:solidFill>
                  <a:schemeClr val="tx1"/>
                </a:solidFill>
              </a:rPr>
              <a:t>ветеринарных наук</a:t>
            </a:r>
          </a:p>
          <a:p>
            <a:pPr algn="r" rtl="0"/>
            <a:r>
              <a:rPr lang="ru-RU" dirty="0">
                <a:solidFill>
                  <a:schemeClr val="tx1"/>
                </a:solidFill>
              </a:rPr>
              <a:t>Кучина любовь </a:t>
            </a:r>
            <a:r>
              <a:rPr lang="ru-RU" dirty="0" err="1">
                <a:solidFill>
                  <a:schemeClr val="tx1"/>
                </a:solidFill>
              </a:rPr>
              <a:t>павловна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8F97D-C21D-DB4D-6757-51E8DEC1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17623"/>
            <a:ext cx="11029616" cy="529299"/>
          </a:xfrm>
        </p:spPr>
        <p:txBody>
          <a:bodyPr/>
          <a:lstStyle/>
          <a:p>
            <a:pPr algn="ctr"/>
            <a:r>
              <a:rPr lang="ru-RU" dirty="0"/>
              <a:t>Симптомы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EA5F5-D583-9EB3-F40F-AA5139821A39}"/>
              </a:ext>
            </a:extLst>
          </p:cNvPr>
          <p:cNvSpPr txBox="1"/>
          <p:nvPr/>
        </p:nvSpPr>
        <p:spPr>
          <a:xfrm>
            <a:off x="384313" y="1046922"/>
            <a:ext cx="114233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признак — геморрагии на слизистых оболочках и не-пигментированных участках кожи. Нередко отмечают кровотечения из носа. У некоторых животных кровь содержится в фекалиях и рвотных массах. При интенсивных длительных кровотечениях появляются признаки анемии, одышка и тахикардия. Проба на ломкость капилляров часто положительная.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крови характерны для хронической постгеморрагической анемии. Количество тромбоцитов может быть уменьшено до 5-20 тыс./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Падение тромбоцитов ниже 5 тыс./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опасный для жизни симптом. Наряду с нормальными тромбоцитами встречаются большие формы кровяных пластинок, бедных зернистостью и гликогеном, с пониженной активностью лактатдегидрогеназы, повышенной активностью кислой фосфатазы. Содержание лейкоцитов в пределах нормы, у некоторых больных количество их несколько увеличено, а при поражении всех трех ростков кроветворения — уменьшено. Ретракция кровяного сгустка понижена или отсутствует, вследствие чего сыворотка крови не отделяется, продолжительность кровотечения удлинена, свертывание крови нарушено. Болезнь протекает остро и хронически.</a:t>
            </a:r>
          </a:p>
        </p:txBody>
      </p:sp>
    </p:spTree>
    <p:extLst>
      <p:ext uri="{BB962C8B-B14F-4D97-AF65-F5344CB8AC3E}">
        <p14:creationId xmlns:p14="http://schemas.microsoft.com/office/powerpoint/2010/main" val="326498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80F8F0-0126-1358-91B8-E743EA67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26" y="831574"/>
            <a:ext cx="3686175" cy="304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71BE4E-21BE-9E9C-546D-F8759600D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903" y="4202596"/>
            <a:ext cx="4572000" cy="2057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510086-9F3E-3015-D702-0A7AC9524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374" y="831574"/>
            <a:ext cx="4572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2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34938-4D29-E61A-ABD1-A2D6F0CE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36104"/>
            <a:ext cx="11029616" cy="5698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лечение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DDFDB-700F-F250-090B-F6B16EE8402D}"/>
              </a:ext>
            </a:extLst>
          </p:cNvPr>
          <p:cNvSpPr txBox="1"/>
          <p:nvPr/>
        </p:nvSpPr>
        <p:spPr>
          <a:xfrm>
            <a:off x="581192" y="1159563"/>
            <a:ext cx="11029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иммунных формах тромбоцитопении используют препараты, укрепляющие сосудистую стенку и усиливающие кроветворение: хлорид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глю-конат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кальция, аскорбиновую кислоту, витамин К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викасол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витамин Р (рутин). В качестве местных кровоостанавливающих средств применяют тампонаду, гемо-статическую фибриновую губку, сухой тромбин и др. Из глюкокортикоидных гормонов наиболее часто дают внутрь пред-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низолон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расчета 1 мг/кг массы в сутки до прекращения кровотечения.</a:t>
            </a:r>
          </a:p>
        </p:txBody>
      </p:sp>
    </p:spTree>
    <p:extLst>
      <p:ext uri="{BB962C8B-B14F-4D97-AF65-F5344CB8AC3E}">
        <p14:creationId xmlns:p14="http://schemas.microsoft.com/office/powerpoint/2010/main" val="48889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44EB3-654C-DBDD-256B-E228C792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69843"/>
            <a:ext cx="11029616" cy="565051"/>
          </a:xfrm>
        </p:spPr>
        <p:txBody>
          <a:bodyPr/>
          <a:lstStyle/>
          <a:p>
            <a:pPr algn="ctr"/>
            <a:r>
              <a:rPr lang="ru-RU" dirty="0"/>
              <a:t>Профилактика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6468F-B0D8-86FC-2BDB-17D43959C0B4}"/>
              </a:ext>
            </a:extLst>
          </p:cNvPr>
          <p:cNvSpPr txBox="1"/>
          <p:nvPr/>
        </p:nvSpPr>
        <p:spPr>
          <a:xfrm>
            <a:off x="701413" y="1280668"/>
            <a:ext cx="10789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Предупреждают незаразные, инфекционные и инвазионные болезни. Немаловажное значение имеют совместимый подбор родительских пар животных и научно обоснованное применение лекарственных веществ с целью недопущения развития аутоиммунной патологии у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260829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D4D1E-BA60-4A23-8EBC-1159C82F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68" y="516834"/>
            <a:ext cx="10734261" cy="636104"/>
          </a:xfrm>
        </p:spPr>
        <p:txBody>
          <a:bodyPr rtlCol="0">
            <a:normAutofit/>
          </a:bodyPr>
          <a:lstStyle/>
          <a:p>
            <a:pPr algn="ctr"/>
            <a:r>
              <a:rPr lang="ru-RU" dirty="0"/>
              <a:t>Болезни Крови</a:t>
            </a:r>
            <a:r>
              <a:rPr lang="ru-RU" dirty="0">
                <a:latin typeface="Franklin Gothic Demi" panose="020B07030201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5FD1B-239A-1036-73A8-9C2DEF176262}"/>
              </a:ext>
            </a:extLst>
          </p:cNvPr>
          <p:cNvSpPr txBox="1"/>
          <p:nvPr/>
        </p:nvSpPr>
        <p:spPr>
          <a:xfrm>
            <a:off x="755374" y="1510748"/>
            <a:ext cx="10694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крови — большая и разнородная группа заболеваний, сопровождающихся тем или иным нарушением функций или строения тех или иных клеток крови — эритроцитов, лейкоцитов или тромбоцитов, или патологическим изменением их числа — повышением либо снижением, или изменением свойств плазмы крови, как при моноклональных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гаммапатиях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79B029-4A37-4045-DF39-4D7110243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49" t="36409" r="11933" b="7681"/>
          <a:stretch/>
        </p:blipFill>
        <p:spPr>
          <a:xfrm>
            <a:off x="3286539" y="3564835"/>
            <a:ext cx="4664765" cy="28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7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EACA7-B4B1-30CC-E0EE-465FC621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72" y="729658"/>
            <a:ext cx="11029616" cy="635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+mj-lt"/>
              </a:rPr>
              <a:t>Гемофилия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06C96-D292-221B-FFE2-EBFBD7487B1B}"/>
              </a:ext>
            </a:extLst>
          </p:cNvPr>
          <p:cNvSpPr txBox="1"/>
          <p:nvPr/>
        </p:nvSpPr>
        <p:spPr>
          <a:xfrm>
            <a:off x="533112" y="1272209"/>
            <a:ext cx="11125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Гемофилия – наследственное заболевание, характеризующееся выраженной склонностью к  тяжелым кровотечениям и кровоизлияниям, возникающим под влиянием легких травм или спонтанно. Различают гемофилии А и В (у мужских особей), С и Д ( у обоих полов). Регистрируют ее преимущественно у собак, свиней и лошадей.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CF5F9-C7B6-91EE-D0D8-01BCBBA37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95" y="3592788"/>
            <a:ext cx="4572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5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5EAA9-27D4-74E4-FA3D-9E853362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62206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Этиология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3221F-87CA-C013-2B82-F9D2E0101377}"/>
              </a:ext>
            </a:extLst>
          </p:cNvPr>
          <p:cNvSpPr txBox="1"/>
          <p:nvPr/>
        </p:nvSpPr>
        <p:spPr>
          <a:xfrm>
            <a:off x="801756" y="1351722"/>
            <a:ext cx="10588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Гемофилия – генетическое заболевание, наследуемое по рецессивному типу, и ген локализуется в Х- хромосоме. Вследствие чего болеют преимущественно мужские особи.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возможно при спаривании больного самца и самки – носительницы данной хромосомы.</a:t>
            </a:r>
          </a:p>
        </p:txBody>
      </p:sp>
    </p:spTree>
    <p:extLst>
      <p:ext uri="{BB962C8B-B14F-4D97-AF65-F5344CB8AC3E}">
        <p14:creationId xmlns:p14="http://schemas.microsoft.com/office/powerpoint/2010/main" val="308197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57BFB-5FFC-14E2-D885-848BF2E2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582307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СИМптомы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B29CF-BCDD-2313-694B-77E4397C0BEA}"/>
              </a:ext>
            </a:extLst>
          </p:cNvPr>
          <p:cNvSpPr txBox="1"/>
          <p:nvPr/>
        </p:nvSpPr>
        <p:spPr>
          <a:xfrm>
            <a:off x="433515" y="1311966"/>
            <a:ext cx="11029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 замедленная свертываемость крови и как следствие  - повышенная кровоточивость при уколах, ушибах, порезах и других травмах. Кровоподтеки и гематомы локализуются не только в подкожной клетчатке и под слизистыми оболочками, но и в мышцах и других частях тела животного. У здорового крупного рогатого скота кровь свертывается в течение 8- 10 минут, лошадей – 10- 20 , свиней – 2-10, собак –2-5 минут. Течение болезни хроническое.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8D0B6A-BE10-55F8-0363-6E64A8C5B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61" t="51681" r="33826" b="2767"/>
          <a:stretch/>
        </p:blipFill>
        <p:spPr>
          <a:xfrm>
            <a:off x="3776870" y="3750365"/>
            <a:ext cx="3920739" cy="29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1C460-B764-5D4E-EF1C-F5BEF983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42910"/>
            <a:ext cx="11029616" cy="542551"/>
          </a:xfrm>
        </p:spPr>
        <p:txBody>
          <a:bodyPr/>
          <a:lstStyle/>
          <a:p>
            <a:pPr algn="ctr"/>
            <a:r>
              <a:rPr lang="ru-RU" dirty="0"/>
              <a:t>Лечение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75909-0B4B-0911-259C-E737EC2AA6EF}"/>
              </a:ext>
            </a:extLst>
          </p:cNvPr>
          <p:cNvSpPr txBox="1"/>
          <p:nvPr/>
        </p:nvSpPr>
        <p:spPr>
          <a:xfrm>
            <a:off x="581192" y="1285461"/>
            <a:ext cx="108402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остановки кровотечения наряду с тампонадой и другими хирургическими методами применяют переливание свежей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лиофилизированной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плазмы крови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перекись водорода. С целью снижения сосудистой проницаемости и улучшения свертываемости крови препараты кальция, глюкозы, витаминов.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15EF98-361E-E971-AEC7-D624CE218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117" y="3532230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3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97581-6E51-248E-52C6-F128DAA5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529299"/>
          </a:xfrm>
        </p:spPr>
        <p:txBody>
          <a:bodyPr/>
          <a:lstStyle/>
          <a:p>
            <a:pPr algn="ctr"/>
            <a:r>
              <a:rPr lang="ru-RU" dirty="0"/>
              <a:t>Профилактика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DDC6C-129E-F0B4-88AC-9D7ACF0ED596}"/>
              </a:ext>
            </a:extLst>
          </p:cNvPr>
          <p:cNvSpPr txBox="1"/>
          <p:nvPr/>
        </p:nvSpPr>
        <p:spPr>
          <a:xfrm>
            <a:off x="575894" y="1563757"/>
            <a:ext cx="11029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допускают близкородственного разведения. Больных гемофилией животных выбраковывают.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9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62DCF-4C71-2692-67A0-5BDF1C99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5160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тромбоцитопения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0AB1E-D86F-7E39-94B0-39FAD3C23BD7}"/>
              </a:ext>
            </a:extLst>
          </p:cNvPr>
          <p:cNvSpPr txBox="1"/>
          <p:nvPr/>
        </p:nvSpPr>
        <p:spPr>
          <a:xfrm>
            <a:off x="575894" y="1245704"/>
            <a:ext cx="11152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названием «тромбоцитопения » понимают выраженное снижение уровня тромбоцитов у собак. Как правило, уменьшение выработки данных клеток крови связано с инфекциями, опухолевыми процессами, некоторыми лекарственными препаратами, нарушением работы иммунитета. В некоторых случаях отмечается повышенное накопление тромбоцитов в печени и селезенке.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происходит вследствие увеличения размеров данных органов. Причиной незначительной тромбоцитопении может являться синдром диссеминированного внутрисосудистого свертывания, воспалительное поражение сосудов, потеря крови.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разрушение тромбоцитов обусловлено первичным или вторичным расстройством иммунитета и образованием антител к собственным клеткам. Стоит заметить, что тромбоцитопения у собак может возникать в результате вирусных, бактериальных, протозойных и грибковых инфекций. В некоторых случаях причиной заболевания называют вакцинацию животных против чумы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парвовируса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44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E436A-6CAF-75EE-0945-4832963A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9355"/>
            <a:ext cx="11029616" cy="71082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Этиология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E9524-8774-4643-08DB-7FAFC63B5E04}"/>
              </a:ext>
            </a:extLst>
          </p:cNvPr>
          <p:cNvSpPr txBox="1"/>
          <p:nvPr/>
        </p:nvSpPr>
        <p:spPr>
          <a:xfrm>
            <a:off x="581192" y="1643270"/>
            <a:ext cx="108554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Тромбоцитопения возникает при нарушении образования тромбоцитов в костном мозге, повышенном расходовании и распаде их в крови.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Неиммунные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тромбоцитопении могут быть обусловлены механическим повреждением тромбоцитов при спленомегалиях, угнетении пролиферации клеток костного мозга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анемия, химическое и радиационное поражения), замещении костного мозга опухолевой тканью, повышенном расходовании тромбоцитов при воспалительно-иммунных процессах (потребление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эндотелиально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макрофагальны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-ми клетками и лимфоцитами), тромбозах, больших потерях крови и др.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Иммунные тромбоцитопении связаны с разрушением тромбоцитов антителами. Причем у молодняка преобладают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трансиммунные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тромбоцитопении, которые обусловлены передачей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аутоантител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матери через молозиво новорожденному, а также встречаются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гетероиммунные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 изменением антигенной структуры тромбоцитов под влиянием лекарственных веществ, токсинов и вирусов. У взрослых животных наиболее часто наблюдают аутоиммунные формы тромбоцитопении.</a:t>
            </a:r>
          </a:p>
        </p:txBody>
      </p:sp>
    </p:spTree>
    <p:extLst>
      <p:ext uri="{BB962C8B-B14F-4D97-AF65-F5344CB8AC3E}">
        <p14:creationId xmlns:p14="http://schemas.microsoft.com/office/powerpoint/2010/main" val="1266437922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68_TF56535239.potx" id="{A7094AFB-EDAE-4B65-BF00-E6F81ABAD481}" vid="{960DA1B3-A79C-4AC9-A66C-D791F7E3FEF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Магнетизм мира животных</Template>
  <TotalTime>124</TotalTime>
  <Words>807</Words>
  <Application>Microsoft Office PowerPoint</Application>
  <PresentationFormat>Широкоэкранный</PresentationFormat>
  <Paragraphs>36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Corbel</vt:lpstr>
      <vt:lpstr>Franklin Gothic Book</vt:lpstr>
      <vt:lpstr>Franklin Gothic Demi</vt:lpstr>
      <vt:lpstr>Times New Roman</vt:lpstr>
      <vt:lpstr>Wingdings 2</vt:lpstr>
      <vt:lpstr>ДивидендVTI</vt:lpstr>
      <vt:lpstr>Презентация на тему: «Болезни Крови»</vt:lpstr>
      <vt:lpstr>Болезни Крови </vt:lpstr>
      <vt:lpstr>Гемофилия</vt:lpstr>
      <vt:lpstr>Этиология</vt:lpstr>
      <vt:lpstr>СИМптомы</vt:lpstr>
      <vt:lpstr>Лечение</vt:lpstr>
      <vt:lpstr>Профилактика</vt:lpstr>
      <vt:lpstr>тромбоцитопения</vt:lpstr>
      <vt:lpstr>Этиология</vt:lpstr>
      <vt:lpstr>Симптомы</vt:lpstr>
      <vt:lpstr>Презентация PowerPoint</vt:lpstr>
      <vt:lpstr>лечение</vt:lpstr>
      <vt:lpstr>Профилактика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«Болезни Нервной Системы»</dc:title>
  <dc:creator>Зульфия Ахмедова</dc:creator>
  <cp:lastModifiedBy>Зульфия Ахмедова</cp:lastModifiedBy>
  <cp:revision>2</cp:revision>
  <dcterms:created xsi:type="dcterms:W3CDTF">2023-02-16T12:14:16Z</dcterms:created>
  <dcterms:modified xsi:type="dcterms:W3CDTF">2023-02-16T14:18:38Z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