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8"/>
  </p:notesMasterIdLst>
  <p:handoutMasterIdLst>
    <p:handoutMasterId r:id="rId19"/>
  </p:handoutMasterIdLst>
  <p:sldIdLst>
    <p:sldId id="274" r:id="rId5"/>
    <p:sldId id="307" r:id="rId6"/>
    <p:sldId id="308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318" r:id="rId17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DE2BC-06E4-4248-937B-2EB896625A22}" type="datetime1">
              <a:rPr lang="ru-RU" smtClean="0"/>
              <a:t>16.02.2023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315BD8-21A2-4993-847B-AD97416BAD2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46453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2D8666-F012-4B4A-927E-20BEBFF07021}" type="datetime1">
              <a:rPr lang="ru-RU" smtClean="0"/>
              <a:pPr/>
              <a:t>16.02.2023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306F76E-E60C-4C54-B47A-C2C406EC8F7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9874831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306F76E-E60C-4C54-B47A-C2C406EC8F72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2906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ru-RU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1689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sp>
        <p:nvSpPr>
          <p:cNvPr id="8" name="Дата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B2E7477-F06F-4D58-B101-AB6B466F72A7}" type="datetime1">
              <a:rPr lang="ru-RU" noProof="0" smtClean="0"/>
              <a:t>16.02.2023</a:t>
            </a:fld>
            <a:endParaRPr lang="ru-RU" noProof="0" dirty="0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10" name="Номер слайда 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3572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8" name="Дата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684C489-1340-40CA-9B3C-D7CA021F3098}" type="datetime1">
              <a:rPr lang="ru-RU" noProof="0" smtClean="0"/>
              <a:t>16.02.2023</a:t>
            </a:fld>
            <a:endParaRPr lang="ru-RU" noProof="0" dirty="0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10" name="Номер слайда 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81562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rtlCol="0"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F1B546E-9CD1-4231-AB60-775F2876E2DE}" type="datetime1">
              <a:rPr lang="ru-RU" noProof="0" smtClean="0"/>
              <a:t>16.02.2023</a:t>
            </a:fld>
            <a:endParaRPr lang="ru-RU" noProof="0" dirty="0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10" name="Номер слайда 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5485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5F26C2D-1F89-476B-9484-8BDB21B30169}" type="datetime1">
              <a:rPr lang="ru-RU" noProof="0" smtClean="0"/>
              <a:t>16.02.2023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005235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 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rtlCol="0"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ru-RU" noProof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15DC0C4-6159-449F-9671-2C2385EA172E}" type="datetime1">
              <a:rPr lang="ru-RU" noProof="0" smtClean="0"/>
              <a:t>16.02.2023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439114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 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B89DD41-8D29-4009-BF43-A21DFB902F96}" type="datetime1">
              <a:rPr lang="ru-RU" noProof="0" smtClean="0"/>
              <a:t>16.02.2023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52773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4BB2847-4493-46A2-B8DE-0EA5FD81AAAE}" type="datetime1">
              <a:rPr lang="ru-RU" noProof="0" smtClean="0"/>
              <a:t>16.02.2023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21586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rtlCol="0"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8" name="Дата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 rtlCol="0"/>
          <a:lstStyle/>
          <a:p>
            <a:pPr rtl="0"/>
            <a:fld id="{1CDB3A27-5DE2-4356-9F9C-BE094F15AF19}" type="datetime1">
              <a:rPr lang="ru-RU" noProof="0" smtClean="0"/>
              <a:t>16.02.2023</a:t>
            </a:fld>
            <a:endParaRPr lang="ru-RU" noProof="0" dirty="0"/>
          </a:p>
        </p:txBody>
      </p:sp>
      <p:sp>
        <p:nvSpPr>
          <p:cNvPr id="10" name="Нижний колонтитул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31530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Рисунок 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rtlCol="0"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761D5FC-8A80-4DD3-8DB5-DB78E5E58381}" type="datetime1">
              <a:rPr lang="ru-RU" noProof="0" smtClean="0"/>
              <a:t>16.02.2023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2584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fld id="{93B95E9D-4F2E-4C54-9FB6-8CA4C6192A00}" type="datetime1">
              <a:rPr lang="ru-RU" smtClean="0"/>
              <a:pPr/>
              <a:t>16.02.2023</a:t>
            </a:fld>
            <a:endParaRPr lang="ru-RU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fld id="{3A98EE3D-8CD1-4C3F-BD1C-C98C9596463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рямоугольник 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Прямоугольник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Прямоугольник 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65219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Franklin Gothic Demi" panose="020B0703020102020204" pitchFamily="34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Franklin Gothic Book" panose="020B0503020102020204" pitchFamily="34" charset="0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Franklin Gothic Book" panose="020B0503020102020204" pitchFamily="34" charset="0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Franklin Gothic Book" panose="020B0503020102020204" pitchFamily="34" charset="0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Franklin Gothic Book" panose="020B0503020102020204" pitchFamily="34" charset="0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Franklin Gothic Book" panose="020B0503020102020204" pitchFamily="34" charset="0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Прямоугольник 37">
            <a:extLst>
              <a:ext uri="{FF2B5EF4-FFF2-40B4-BE49-F238E27FC236}">
                <a16:creationId xmlns:a16="http://schemas.microsoft.com/office/drawing/2014/main" id="{6B695AA2-4B70-477F-AF90-536B720A1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pic>
        <p:nvPicPr>
          <p:cNvPr id="8" name="Рисунок 7" descr="Собака смотрит в камеру">
            <a:extLst>
              <a:ext uri="{FF2B5EF4-FFF2-40B4-BE49-F238E27FC236}">
                <a16:creationId xmlns:a16="http://schemas.microsoft.com/office/drawing/2014/main" id="{F0B92F21-44D0-49F2-B59D-6723737D9B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7226" y="282921"/>
            <a:ext cx="10225530" cy="1475013"/>
          </a:xfrm>
        </p:spPr>
        <p:txBody>
          <a:bodyPr rtlCol="0">
            <a:normAutofit/>
          </a:bodyPr>
          <a:lstStyle/>
          <a:p>
            <a:pPr algn="ctr"/>
            <a:r>
              <a:rPr lang="ru-RU" sz="4000" dirty="0">
                <a:solidFill>
                  <a:schemeClr val="tx1"/>
                </a:solidFill>
                <a:latin typeface="Franklin Gothic Demi" panose="020B0703020102020204" pitchFamily="34" charset="0"/>
              </a:rPr>
              <a:t>Презентаци</a:t>
            </a:r>
            <a:r>
              <a:rPr lang="ru-RU" sz="4000" dirty="0">
                <a:solidFill>
                  <a:schemeClr val="tx1"/>
                </a:solidFill>
              </a:rPr>
              <a:t>я на тему:</a:t>
            </a:r>
            <a:br>
              <a:rPr lang="ru-RU" sz="4000" dirty="0">
                <a:solidFill>
                  <a:schemeClr val="tx1"/>
                </a:solidFill>
              </a:rPr>
            </a:br>
            <a:r>
              <a:rPr lang="ru-RU" sz="4000" dirty="0">
                <a:solidFill>
                  <a:schemeClr val="tx1"/>
                </a:solidFill>
              </a:rPr>
              <a:t>«Болезни Нервной Системы»</a:t>
            </a:r>
            <a:endParaRPr lang="ru-RU" sz="4000" dirty="0">
              <a:solidFill>
                <a:schemeClr val="tx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0" y="4087707"/>
            <a:ext cx="5806660" cy="2487372"/>
          </a:xfrm>
        </p:spPr>
        <p:txBody>
          <a:bodyPr rtlCol="0">
            <a:normAutofit/>
          </a:bodyPr>
          <a:lstStyle/>
          <a:p>
            <a:pPr algn="r" rtl="0"/>
            <a:r>
              <a:rPr lang="ru-RU" sz="1600" dirty="0">
                <a:solidFill>
                  <a:schemeClr val="tx1"/>
                </a:solidFill>
              </a:rPr>
              <a:t>Подготовил:</a:t>
            </a:r>
            <a:endParaRPr lang="ru-RU" dirty="0">
              <a:solidFill>
                <a:schemeClr val="tx1"/>
              </a:solidFill>
            </a:endParaRPr>
          </a:p>
          <a:p>
            <a:pPr algn="r" rtl="0"/>
            <a:r>
              <a:rPr lang="ru-RU" sz="1600" dirty="0">
                <a:solidFill>
                  <a:schemeClr val="tx1"/>
                </a:solidFill>
              </a:rPr>
              <a:t>Студент 528 группы </a:t>
            </a:r>
          </a:p>
          <a:p>
            <a:pPr algn="r" rtl="0"/>
            <a:r>
              <a:rPr lang="ru-RU" sz="1600" dirty="0">
                <a:solidFill>
                  <a:schemeClr val="tx1"/>
                </a:solidFill>
              </a:rPr>
              <a:t>Аникеев Матвей</a:t>
            </a:r>
          </a:p>
          <a:p>
            <a:pPr algn="r" rtl="0"/>
            <a:r>
              <a:rPr lang="ru-RU" dirty="0">
                <a:solidFill>
                  <a:schemeClr val="tx1"/>
                </a:solidFill>
              </a:rPr>
              <a:t>Проверила: доцент, кандидат </a:t>
            </a:r>
          </a:p>
          <a:p>
            <a:pPr algn="r" rtl="0"/>
            <a:r>
              <a:rPr lang="ru-RU" dirty="0">
                <a:solidFill>
                  <a:schemeClr val="tx1"/>
                </a:solidFill>
              </a:rPr>
              <a:t>ветеринарных наук</a:t>
            </a:r>
          </a:p>
          <a:p>
            <a:pPr algn="r" rtl="0"/>
            <a:r>
              <a:rPr lang="ru-RU" dirty="0">
                <a:solidFill>
                  <a:schemeClr val="tx1"/>
                </a:solidFill>
              </a:rPr>
              <a:t>Кучина любовь </a:t>
            </a:r>
            <a:r>
              <a:rPr lang="ru-RU" dirty="0" err="1">
                <a:solidFill>
                  <a:schemeClr val="tx1"/>
                </a:solidFill>
              </a:rPr>
              <a:t>павловна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2488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D8F97D-C21D-DB4D-6757-51E8DEC1A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17623"/>
            <a:ext cx="11029616" cy="529299"/>
          </a:xfrm>
        </p:spPr>
        <p:txBody>
          <a:bodyPr/>
          <a:lstStyle/>
          <a:p>
            <a:pPr algn="ctr"/>
            <a:r>
              <a:rPr lang="ru-RU" dirty="0"/>
              <a:t>Симптомы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8EA5F5-D583-9EB3-F40F-AA5139821A39}"/>
              </a:ext>
            </a:extLst>
          </p:cNvPr>
          <p:cNvSpPr txBox="1"/>
          <p:nvPr/>
        </p:nvSpPr>
        <p:spPr>
          <a:xfrm>
            <a:off x="384313" y="1046922"/>
            <a:ext cx="1142337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припадка непредсказуемо. Если внимательно наблюдать за животным, то можно заметить, что иногда перед самим приступом наблюдается беспокойство, круговые движения, пугливость. Предвестники могут по разному проявляться у каждого животного, но повторяться во времени, что будет давать возможность приготовиться.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 судорожный припадок может быть от лёгкого подёргивания конечности, до судорожного сжимания мышц шеи, спины, челюсти, конечности. В этот момент животное может упасть на землю, двигать конечностями, непроизвольно испускать мочу и проводить акт дефекации.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Жевательные движения могут сопровождаться обильным, пенистым слюноотделением.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признаки могут быть поочерёдными или одновременными, при этом какие либо могут выпадать из картины. При этом дыхательные движения и сердцебиение учащаются.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окончании приступа животное обессилено, угнетено, иногда не может встать на конечности и отлёживается. Лёгкие приступы переносятся стоя.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эпилепсия возникла как следствие интоксикации организма, то могут присоединиться признаки рвоты или позывов к ней.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собак эпилепсия начинается с малых припадков. В этом случае она может ходить по кругу, мотать головой, делать жевательные движения, высоко поднимать конечности. Со временем признаки могут появляться всё чаще, а длиться всё дольше. К ним присоединяются падения набок и движения бега. Продолжительность приступа 1-2 минуты.</a:t>
            </a:r>
          </a:p>
        </p:txBody>
      </p:sp>
    </p:spTree>
    <p:extLst>
      <p:ext uri="{BB962C8B-B14F-4D97-AF65-F5344CB8AC3E}">
        <p14:creationId xmlns:p14="http://schemas.microsoft.com/office/powerpoint/2010/main" val="3264985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C550615-FC81-2A6F-86B9-288F77ED1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062" y="857250"/>
            <a:ext cx="4572000" cy="257175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8814A9B-A6CA-4540-93DF-DCEBEE3F4A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3844" y="857250"/>
            <a:ext cx="4572000" cy="257175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CD09763-2A3B-82C1-60B4-29554CA3BF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9062" y="3627782"/>
            <a:ext cx="4877007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029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134938-4D29-E61A-ABD1-A2D6F0CE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36104"/>
            <a:ext cx="11029616" cy="56984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/>
              <a:t>лечение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EDDFDB-700F-F250-090B-F6B16EE8402D}"/>
              </a:ext>
            </a:extLst>
          </p:cNvPr>
          <p:cNvSpPr txBox="1"/>
          <p:nvPr/>
        </p:nvSpPr>
        <p:spPr>
          <a:xfrm>
            <a:off x="581192" y="1159563"/>
            <a:ext cx="1102961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Терапевтические мероприятия направлены на лечение основных заболеваний.</a:t>
            </a: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Рацион животных балансируют по витаминам и минеральным веществам.</a:t>
            </a: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Регулярно, курсом необходимо проводить терапию витаминами группы В (В6, В12) применять глюконат кальция, глутаминовую кислоту.</a:t>
            </a: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Мелким животным в период пауз проводят терапию назначая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гексамидин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Первоначальные ударные дозы 30-35 мг/кг, задаётся ежедневно, далее дозу уменьшают до поддерживающей.</a:t>
            </a: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сердечно-сосудистых расстройствах назначают сердечные гликозиды и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бронхолитики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собак применим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вольпроат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натрия. Форма выпуска в гранулах с пролонгированным действием позволяет подобрать дозировку для каждого животного индивидуально. Применение препарата требует постоянного контроля за печёночными ферментами.</a:t>
            </a: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также применить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карбамазепин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габапентин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фенобарбитал.</a:t>
            </a: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Животные с приступами эпилепсии к воспроизводству допускаться не должны. Им обеспечивают покой, ограничивают высокие физические нагрузки и длительные прогулки.</a:t>
            </a:r>
          </a:p>
        </p:txBody>
      </p:sp>
    </p:spTree>
    <p:extLst>
      <p:ext uri="{BB962C8B-B14F-4D97-AF65-F5344CB8AC3E}">
        <p14:creationId xmlns:p14="http://schemas.microsoft.com/office/powerpoint/2010/main" val="488890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C44EB3-654C-DBDD-256B-E228C7926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69843"/>
            <a:ext cx="11029616" cy="565051"/>
          </a:xfrm>
        </p:spPr>
        <p:txBody>
          <a:bodyPr/>
          <a:lstStyle/>
          <a:p>
            <a:pPr algn="ctr"/>
            <a:r>
              <a:rPr lang="ru-RU" dirty="0"/>
              <a:t>Профилактика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D6468F-B0D8-86FC-2BDB-17D43959C0B4}"/>
              </a:ext>
            </a:extLst>
          </p:cNvPr>
          <p:cNvSpPr txBox="1"/>
          <p:nvPr/>
        </p:nvSpPr>
        <p:spPr>
          <a:xfrm>
            <a:off x="701413" y="1280668"/>
            <a:ext cx="107891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Профилактические мероприятия складываются с недопущения травматизма животных. Рацион кормления должен быть сбалансирован по основным питательным веществам, а также кальцию и витаминам группы В.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регулярно проводить диспансеризацию животных с целью своевременного выявления заболеваний, особенно инфекционного происхождения, и оказания терапевтической помощи.</a:t>
            </a:r>
          </a:p>
        </p:txBody>
      </p:sp>
    </p:spTree>
    <p:extLst>
      <p:ext uri="{BB962C8B-B14F-4D97-AF65-F5344CB8AC3E}">
        <p14:creationId xmlns:p14="http://schemas.microsoft.com/office/powerpoint/2010/main" val="2608298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2D4D1E-BA60-4A23-8EBC-1159C82F9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868" y="516834"/>
            <a:ext cx="10734261" cy="636104"/>
          </a:xfrm>
        </p:spPr>
        <p:txBody>
          <a:bodyPr rtlCol="0">
            <a:normAutofit/>
          </a:bodyPr>
          <a:lstStyle/>
          <a:p>
            <a:pPr algn="ctr"/>
            <a:r>
              <a:rPr lang="ru-RU" dirty="0"/>
              <a:t>Болезни нервной системы</a:t>
            </a:r>
            <a:r>
              <a:rPr lang="ru-RU" dirty="0">
                <a:latin typeface="Franklin Gothic Demi" panose="020B0703020102020204" pitchFamily="34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6A2835-931B-6DDE-8325-13740DE01B7E}"/>
              </a:ext>
            </a:extLst>
          </p:cNvPr>
          <p:cNvSpPr txBox="1"/>
          <p:nvPr/>
        </p:nvSpPr>
        <p:spPr>
          <a:xfrm>
            <a:off x="728868" y="1152938"/>
            <a:ext cx="10734261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0" dirty="0">
                <a:effectLst/>
                <a:latin typeface="Open Sans" panose="020B0606030504020204" pitchFamily="34" charset="0"/>
              </a:rPr>
              <a:t>Болезней центральной нервной системы у животных</a:t>
            </a:r>
            <a:r>
              <a:rPr lang="ru-RU" b="0" i="0" dirty="0">
                <a:effectLst/>
                <a:latin typeface="Open Sans" panose="020B0606030504020204" pitchFamily="34" charset="0"/>
              </a:rPr>
              <a:t> очень много, поэтому эти </a:t>
            </a:r>
            <a:r>
              <a:rPr lang="ru-RU" sz="1600" b="0" i="0" dirty="0">
                <a:effectLst/>
                <a:latin typeface="Open Sans" panose="020B0606030504020204" pitchFamily="34" charset="0"/>
              </a:rPr>
              <a:t>заболевания подразделяют по специальной схеме ДАМНИИТ (DAMNIT):.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 дегенеративные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ru-RU" b="0" i="0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грыжа межпозвонкового диска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в грудопоясничном отделе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ru-RU" b="0" i="0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грыжа межпозвонкового диска шейного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отдела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 </a:t>
            </a:r>
            <a:r>
              <a:rPr lang="ru-RU" b="0" i="0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аномальные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заболевания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ru-RU" b="0" i="0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атланто-аксиальная нестабильность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(ААН) у карликовых пород собак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ru-RU" b="0" i="0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Киари</a:t>
            </a:r>
            <a:r>
              <a:rPr lang="ru-RU" b="0" i="0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подобный синдром и сирингомиелия</a:t>
            </a:r>
            <a:endParaRPr lang="ru-RU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 метаболические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 неопластические (опухолевые)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ru-RU" b="0" i="0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опухоли, кисты головного и спинного мозга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у кошки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 ишемические (сосудистые), идиопатические,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имунноопосредованные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(аутоиммунные)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 инфекционные, воспалительные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ru-RU" b="0" i="0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вирусный иммунодефицит кошек</a:t>
            </a:r>
            <a:endParaRPr lang="ru-RU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чума плотоядных животных, </a:t>
            </a:r>
            <a:r>
              <a:rPr lang="ru-RU" b="0" i="0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чумка у собак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и щенков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ru-RU" b="0" i="0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парвовирусный</a:t>
            </a:r>
            <a:r>
              <a:rPr lang="ru-RU" b="0" i="0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энтерит собак</a:t>
            </a:r>
            <a:endParaRPr lang="ru-RU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 травматические, токсические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ru-RU" b="0" i="0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травматические и переломы позвоночного столба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у кошек и собак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ru-RU" b="0" i="0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Перелом шейного позвонка</a:t>
            </a:r>
            <a:endParaRPr lang="ru-RU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3271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BEACA7-B4B1-30CC-E0EE-465FC621A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272" y="729658"/>
            <a:ext cx="11029616" cy="635316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2400" b="1" i="0" dirty="0">
                <a:solidFill>
                  <a:srgbClr val="333333"/>
                </a:solidFill>
                <a:effectLst/>
                <a:latin typeface="OpenSans"/>
              </a:rPr>
            </a:br>
            <a:r>
              <a:rPr lang="ru-RU" sz="3600" b="1" i="0" dirty="0">
                <a:solidFill>
                  <a:srgbClr val="333333"/>
                </a:solidFill>
                <a:effectLst/>
                <a:latin typeface="OpenSans"/>
              </a:rPr>
              <a:t>Ретробульбарный неврит</a:t>
            </a:r>
            <a:endParaRPr lang="ru-RU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806C96-D292-221B-FFE2-EBFBD7487B1B}"/>
              </a:ext>
            </a:extLst>
          </p:cNvPr>
          <p:cNvSpPr txBox="1"/>
          <p:nvPr/>
        </p:nvSpPr>
        <p:spPr>
          <a:xfrm>
            <a:off x="533112" y="1272209"/>
            <a:ext cx="1112577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Воспаление зрительного нерва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Neuritis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nervi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Optici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в офтальмологической практике принято разделять на патологию расположенную в глазном яблоке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интрабульбарный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неврит), и такую, которая находится за его пределами (позади глазного яблока) — ретробульбарный неврит.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большинстве случаев ретробульбарный неврит ассоциируется 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демиелинизирующим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заболеванием, при котором происходит разрушение миелиновой оболочки нейронов, что в свою очередь ведёт к потере проводимости. Если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интрабульбарный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неврит чаще наблюдается у собак и лошадей, то ретробульбарным страдают также мелкий рогатый скот (козы, овцы) и кошки после токсоплазмоза.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1E46611-861F-8CDC-D380-BA16A9E32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0074" y="3630188"/>
            <a:ext cx="3711851" cy="310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057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D5EAA9-27D4-74E4-FA3D-9E8533623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622064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Этиология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E3221F-87CA-C013-2B82-F9D2E0101377}"/>
              </a:ext>
            </a:extLst>
          </p:cNvPr>
          <p:cNvSpPr txBox="1"/>
          <p:nvPr/>
        </p:nvSpPr>
        <p:spPr>
          <a:xfrm>
            <a:off x="801756" y="1351722"/>
            <a:ext cx="10588487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Наибольшее значение в причинах возникновения воспаления имеет инфекционное начало. Некоторые возбудители (вирусы, бактерии и грибы) владеют свойство избирательно локализироваться на миелиновой оболочке нерва, что приводит к воспалительным процессам.</a:t>
            </a:r>
          </a:p>
          <a:p>
            <a:pPr algn="just"/>
            <a:r>
              <a:rPr lang="ru-RU" sz="2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Поражение зрительного нерва диагностируется при: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заболеваниях мозга (арахноидит, менингит, опухолевые процессы);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инфекционных процессах (туберкулёз, лептоспироз, у мелкого рогатого скота как последствие бруцеллёза, у плотоядных при чуме, токсоплазмозе);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грибковых поражениях (</a:t>
            </a:r>
            <a:r>
              <a:rPr lang="ru-RU" sz="22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криптококкоз</a:t>
            </a:r>
            <a:r>
              <a:rPr lang="ru-RU" sz="2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воспалениях придаточных пазух носа;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 последствие отита;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сахарном диабете у собак;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болезнях глазного яблока (</a:t>
            </a:r>
            <a:r>
              <a:rPr lang="ru-RU" sz="22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хориоидит</a:t>
            </a:r>
            <a:r>
              <a:rPr lang="ru-RU" sz="2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ретинит);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интоксикациях организма, отравлениях (метиловым спиртом, препаратами йода, некоторыми медикаментами).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976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157BFB-5FFC-14E2-D885-848BF2E26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582307"/>
          </a:xfrm>
        </p:spPr>
        <p:txBody>
          <a:bodyPr>
            <a:normAutofit/>
          </a:bodyPr>
          <a:lstStyle/>
          <a:p>
            <a:pPr algn="ctr"/>
            <a:r>
              <a:rPr lang="ru-RU" sz="3200" dirty="0" err="1"/>
              <a:t>СИМптомы</a:t>
            </a:r>
            <a:endParaRPr lang="ru-RU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EB29CF-BCDD-2313-694B-77E4397C0BEA}"/>
              </a:ext>
            </a:extLst>
          </p:cNvPr>
          <p:cNvSpPr txBox="1"/>
          <p:nvPr/>
        </p:nvSpPr>
        <p:spPr>
          <a:xfrm>
            <a:off x="433515" y="1311966"/>
            <a:ext cx="1102961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Общего угнетения животные не проявляют. При внимательном наблюдении, можно выявить симптомы говорящие о понижении зрения. Зрачки, как правило, расширены, фиксированы. Рефлекс зрачка на свет может быть сохранён, но ослаблен, в более тяжёлых случаях отсутствовать.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ретробульбарного неврита могут быть как на одном глазу, так и на обеих.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пальпации иногда можно обнаружить боль в области надбровной дуги и глазницы.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Первичное понижение зрения может быть не замечено, если воспалительный процесс усугубляется, зрение пропадает и это резко клинически проявляется.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кошек при токсоплазмозе наблюдается полная потеря зрения у 80% животных.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020862E-8B6F-13FB-41F8-26BD87B1A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02" y="4037358"/>
            <a:ext cx="4572000" cy="255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080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31C460-B764-5D4E-EF1C-F5BEF9839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42910"/>
            <a:ext cx="11029616" cy="542551"/>
          </a:xfrm>
        </p:spPr>
        <p:txBody>
          <a:bodyPr/>
          <a:lstStyle/>
          <a:p>
            <a:pPr algn="ctr"/>
            <a:r>
              <a:rPr lang="ru-RU" dirty="0"/>
              <a:t>Лечение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C75909-0B4B-0911-259C-E737EC2AA6EF}"/>
              </a:ext>
            </a:extLst>
          </p:cNvPr>
          <p:cNvSpPr txBox="1"/>
          <p:nvPr/>
        </p:nvSpPr>
        <p:spPr>
          <a:xfrm>
            <a:off x="581192" y="1139687"/>
            <a:ext cx="1084027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Терапевтические мероприятия направлены на лечение основного заболевания.</a:t>
            </a:r>
          </a:p>
          <a:p>
            <a:pPr algn="just"/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 инфекционных процессах назначаются антибиотики, с обязательным определением чувствительности микрофлоры к ним, или курс антибиотиков широкого спектра с пролонгированным действием.  По показаниям сульфаниламидные и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нитрофурановые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препараты.</a:t>
            </a:r>
          </a:p>
          <a:p>
            <a:pPr algn="just"/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Противовирусные препараты и сыворотки применимы при точно установленном основном диагнозе. При сомнительном можно применить индукторы интерферона.</a:t>
            </a:r>
          </a:p>
          <a:p>
            <a:pPr algn="just"/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улучшения микроциркуляции крови применимы: никотиновая кислота, пентоксифиллин, витамины группы В и С.</a:t>
            </a:r>
          </a:p>
          <a:p>
            <a:pPr algn="just"/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Преднизолон назначают в дозе 2 мг/кг 2 раза в сутки на протяжении 14 дней.</a:t>
            </a:r>
          </a:p>
          <a:p>
            <a:pPr algn="just"/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Ретробульбарные инъекции дексаметазона в концентрации 0,4% .</a:t>
            </a:r>
          </a:p>
          <a:p>
            <a:pPr algn="just"/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 тяжёлых токсических процессах,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нейроинфекциях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показано внутривенное капельное введение, солевых растворов, декстрана.</a:t>
            </a:r>
          </a:p>
          <a:p>
            <a:pPr algn="just"/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уменьшения отёчности нервного ствола применяют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ацетазоламид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7133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F97581-6E51-248E-52C6-F128DAA5C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529299"/>
          </a:xfrm>
        </p:spPr>
        <p:txBody>
          <a:bodyPr/>
          <a:lstStyle/>
          <a:p>
            <a:pPr algn="ctr"/>
            <a:r>
              <a:rPr lang="ru-RU" dirty="0"/>
              <a:t>Профилактика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9DDC6C-129E-F0B4-88AC-9D7ACF0ED596}"/>
              </a:ext>
            </a:extLst>
          </p:cNvPr>
          <p:cNvSpPr txBox="1"/>
          <p:nvPr/>
        </p:nvSpPr>
        <p:spPr>
          <a:xfrm>
            <a:off x="575894" y="1563757"/>
            <a:ext cx="1102961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Повышение сопротивляемости всего организма животного к возбудителям инфекционных процессов и своевременная вакцинация являются хорошей профилактикой ретробульбарного неврита.</a:t>
            </a:r>
          </a:p>
          <a:p>
            <a:pPr algn="just"/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Быстрое диагностирование и лечение основных заболеваний поможет предотвратить развитие патологии и купировать процесс.</a:t>
            </a:r>
          </a:p>
          <a:p>
            <a:pPr algn="just"/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Поддержание высокого зоогигиенического статуса в хозяйствах и сбалансированное кормление также будут благоприятствовать иммунитету животных.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5398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D62DCF-4C71-2692-67A0-5BDF1C990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5160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/>
              <a:t>Эпилепсия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30AB1E-D86F-7E39-94B0-39FAD3C23BD7}"/>
              </a:ext>
            </a:extLst>
          </p:cNvPr>
          <p:cNvSpPr txBox="1"/>
          <p:nvPr/>
        </p:nvSpPr>
        <p:spPr>
          <a:xfrm>
            <a:off x="575894" y="1245704"/>
            <a:ext cx="111522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Эпилепсия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Epilepsia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хроническая болезнь, характеризующаяся у животных периодически повторяющимися припадками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тонико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клонических судорог с полной или частичной потерей «сознания». Чаще болеют собаки культурных пород, реже пушные звери и свиньи и очень редко – лошади. Эпилепсию подразделяют на две группы: истинную (генуинную) и симптоматическую (вторичную).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6914D6E-6D79-8ABC-CD56-CB168B5DF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4261" y="3236772"/>
            <a:ext cx="5459896" cy="354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444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3E436A-6CAF-75EE-0945-4832963AF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49355"/>
            <a:ext cx="11029616" cy="710825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Этиология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6E9524-8774-4643-08DB-7FAFC63B5E04}"/>
              </a:ext>
            </a:extLst>
          </p:cNvPr>
          <p:cNvSpPr txBox="1"/>
          <p:nvPr/>
        </p:nvSpPr>
        <p:spPr>
          <a:xfrm>
            <a:off x="581192" y="1643270"/>
            <a:ext cx="1085543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Истинная, или врожденная, эпилепсия возникает у животных в результате неполноценного, внутриутробного развития плода (при близкородственном разведении, хронических заболеваниях и интоксикациях самок в период беременности). Причины симптоматической эпилепсии разнообразны: последствия сильных травм черепа, сотрясения мозга и общей контузии (травматическая эпилепсия), осложнения после инфекционных болезней (чума собак, инфекционный энцефаломиелит лошадей и др.), гидроцефалия и пр. Эпилептические припадки у животных могут возникать при авитаминозах (В1, Д) минеральной недостаточности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гипокальцемическая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гипомагнезиальная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тетания), отравлениях (бромистой камфорой и пр.), у свиней при отравлении поваренной солью.</a:t>
            </a:r>
          </a:p>
        </p:txBody>
      </p:sp>
    </p:spTree>
    <p:extLst>
      <p:ext uri="{BB962C8B-B14F-4D97-AF65-F5344CB8AC3E}">
        <p14:creationId xmlns:p14="http://schemas.microsoft.com/office/powerpoint/2010/main" val="1266437922"/>
      </p:ext>
    </p:extLst>
  </p:cSld>
  <p:clrMapOvr>
    <a:masterClrMapping/>
  </p:clrMapOvr>
</p:sld>
</file>

<file path=ppt/theme/theme1.xml><?xml version="1.0" encoding="utf-8"?>
<a:theme xmlns:a="http://schemas.openxmlformats.org/drawingml/2006/main" name="ДивидендVTI">
  <a:themeElements>
    <a:clrScheme name="Aspect">
      <a:dk1>
        <a:sysClr val="windowText" lastClr="000000"/>
      </a:dk1>
      <a:lt1>
        <a:sysClr val="window" lastClr="FFFFFF"/>
      </a:lt1>
      <a:dk2>
        <a:srgbClr val="585753"/>
      </a:dk2>
      <a:lt2>
        <a:srgbClr val="EBDDC3"/>
      </a:lt2>
      <a:accent1>
        <a:srgbClr val="71B9E4"/>
      </a:accent1>
      <a:accent2>
        <a:srgbClr val="E25D3C"/>
      </a:accent2>
      <a:accent3>
        <a:srgbClr val="BDB59D"/>
      </a:accent3>
      <a:accent4>
        <a:srgbClr val="A5AB81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4285968_TF56535239.potx" id="{A7094AFB-EDAE-4B65-BF00-E6F81ABAD481}" vid="{960DA1B3-A79C-4AC9-A66C-D791F7E3FEF3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2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56C3F92-CC28-42D8-BF09-0770755510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A6D3478-2986-4664-940C-67E0CAA21E04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B116C154-5A0F-4CDC-8C15-D2E21584649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Магнетизм мира животных</Template>
  <TotalTime>68</TotalTime>
  <Words>1211</Words>
  <Application>Microsoft Office PowerPoint</Application>
  <PresentationFormat>Широкоэкранный</PresentationFormat>
  <Paragraphs>85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3" baseType="lpstr">
      <vt:lpstr>Arial</vt:lpstr>
      <vt:lpstr>Calibri</vt:lpstr>
      <vt:lpstr>Corbel</vt:lpstr>
      <vt:lpstr>Franklin Gothic Book</vt:lpstr>
      <vt:lpstr>Franklin Gothic Demi</vt:lpstr>
      <vt:lpstr>Open Sans</vt:lpstr>
      <vt:lpstr>OpenSans</vt:lpstr>
      <vt:lpstr>Times New Roman</vt:lpstr>
      <vt:lpstr>Wingdings 2</vt:lpstr>
      <vt:lpstr>ДивидендVTI</vt:lpstr>
      <vt:lpstr>Презентация на тему: «Болезни Нервной Системы»</vt:lpstr>
      <vt:lpstr>Болезни нервной системы </vt:lpstr>
      <vt:lpstr> Ретробульбарный неврит</vt:lpstr>
      <vt:lpstr>Этиология</vt:lpstr>
      <vt:lpstr>СИМптомы</vt:lpstr>
      <vt:lpstr>Лечение</vt:lpstr>
      <vt:lpstr>Профилактика</vt:lpstr>
      <vt:lpstr>Эпилепсия</vt:lpstr>
      <vt:lpstr>Этиология</vt:lpstr>
      <vt:lpstr>Симптомы</vt:lpstr>
      <vt:lpstr>Презентация PowerPoint</vt:lpstr>
      <vt:lpstr>лечение</vt:lpstr>
      <vt:lpstr>Профилактика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«Болезни Нервной Системы»</dc:title>
  <dc:creator>Зульфия Ахмедова</dc:creator>
  <cp:lastModifiedBy>Зульфия Ахмедова</cp:lastModifiedBy>
  <cp:revision>1</cp:revision>
  <dcterms:created xsi:type="dcterms:W3CDTF">2023-02-16T12:14:16Z</dcterms:created>
  <dcterms:modified xsi:type="dcterms:W3CDTF">2023-02-16T13:22:41Z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