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CAE4E-F007-4CB0-B9BE-DCF38AA956EA}" v="99" dt="2023-02-17T16:54:02.155"/>
    <p1510:client id="{5D6D92C3-4A72-442B-85EE-AAEE0DA27891}" v="618" dt="2023-02-17T17:50:28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6623" autoAdjust="0"/>
  </p:normalViewPr>
  <p:slideViewPr>
    <p:cSldViewPr snapToGrid="0">
      <p:cViewPr varScale="1">
        <p:scale>
          <a:sx n="116" d="100"/>
          <a:sy n="116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EDFC592-B002-4E8F-BA1B-7C6E3C65D6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876263-67D3-40CB-92FA-4B96F42DE5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B384F-3610-4692-B263-4A79C921F832}" type="datetime1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C286EC-D29E-4319-8E1F-51AA78E339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7F8AB3-3844-4501-8712-A8C8085CEB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8A93-DA80-4CE0-9887-821C267EB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72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80940-BF49-432B-BDA5-7709ADA32393}" type="datetime1">
              <a:rPr lang="ru-RU" smtClean="0"/>
              <a:pPr/>
              <a:t>17.02.2023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92E06-5105-4429-BB11-E408F8FFE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52682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2E06-5105-4429-BB11-E408F8FFED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2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02CE2C35-3A84-414D-80C2-E4DE2F683408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57255C-D741-40CD-8D81-9350ECE56691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00B82236-1499-4397-9B27-177C99B6E5C0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2C2E6C5-DAB4-4C16-AE93-F8CE629228DD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Надпись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AC975AAF-565B-4C0D-9B28-7B196900F09C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4D380-7335-48D4-99BB-70B3A01866ED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3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788C13-9C9F-47E4-A6C5-FD08ED1E8EED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BA742C-928F-452C-813E-2DA0717E5BA4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69264B0B-14C3-4429-B20A-C739F8C07CEC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A9743-6F05-4B57-9903-63D6852DBDEF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870A59CA-ED2C-4A9D-9998-F05796ADB345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35043C-1E03-41A7-BF2B-960212ECF4B4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689EC-2695-4671-9E09-D83DEB36578B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BB2DA-A159-4FCA-94F1-136566A8911D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1D750-0EB8-4E69-93DE-15B05C80775F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6C4616-803C-425B-819C-AB2AA86F1F12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2F3F76-929D-4706-81FD-6F60A2474263}" type="datetime1">
              <a:rPr lang="ru-RU" noProof="0" smtClean="0"/>
              <a:t>17.02.2023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1DA2C6C-361B-4364-81B0-F46BE2360D26}" type="datetime1">
              <a:rPr lang="ru-RU" noProof="0" smtClean="0"/>
              <a:t>17.02.2023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2540" y="1910980"/>
            <a:ext cx="8050306" cy="18968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ru-RU" sz="4000" dirty="0">
                <a:ea typeface="+mj-lt"/>
                <a:cs typeface="+mj-lt"/>
              </a:rPr>
              <a:t>БЕШЕНСТВО </a:t>
            </a:r>
            <a:br>
              <a:rPr lang="ru-RU" sz="4000" dirty="0">
                <a:ea typeface="+mj-lt"/>
                <a:cs typeface="+mj-lt"/>
              </a:rPr>
            </a:br>
            <a:r>
              <a:rPr lang="ru-RU" sz="4000" dirty="0">
                <a:ea typeface="+mj-lt"/>
                <a:cs typeface="+mj-lt"/>
              </a:rPr>
              <a:t>Меры борьбы И ПРОФИЛАКТИКА</a:t>
            </a:r>
            <a:br>
              <a:rPr lang="ru-RU" sz="4000" dirty="0">
                <a:ea typeface="+mj-lt"/>
                <a:cs typeface="+mj-lt"/>
              </a:rPr>
            </a:br>
            <a:r>
              <a:rPr lang="ru-RU" sz="4000" dirty="0">
                <a:ea typeface="+mj-lt"/>
                <a:cs typeface="+mj-lt"/>
              </a:rPr>
              <a:t> </a:t>
            </a:r>
            <a:br>
              <a:rPr lang="ru-RU" sz="4000" dirty="0">
                <a:ea typeface="+mj-lt"/>
                <a:cs typeface="+mj-lt"/>
              </a:rPr>
            </a:br>
            <a:br>
              <a:rPr lang="ru-RU" sz="4000" dirty="0">
                <a:ea typeface="+mj-lt"/>
                <a:cs typeface="+mj-lt"/>
              </a:rPr>
            </a:br>
            <a:br>
              <a:rPr lang="ru-RU" sz="4000" dirty="0">
                <a:ea typeface="+mj-lt"/>
                <a:cs typeface="+mj-lt"/>
              </a:rPr>
            </a:br>
            <a:br>
              <a:rPr lang="ru-RU" sz="4000" dirty="0">
                <a:ea typeface="+mj-lt"/>
                <a:cs typeface="+mj-lt"/>
              </a:rPr>
            </a:br>
            <a:br>
              <a:rPr lang="ru-RU" sz="4000" dirty="0">
                <a:ea typeface="+mj-lt"/>
                <a:cs typeface="+mj-lt"/>
              </a:rPr>
            </a:br>
            <a:endParaRPr lang="ru-RU" sz="4000"/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A7A2C-78F2-48C4-0882-34B3D497C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ea typeface="+mj-lt"/>
                <a:cs typeface="+mj-lt"/>
              </a:rPr>
              <a:t>Мероприятия в эпизоотическом очаге</a:t>
            </a: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70166-430F-A1D0-5193-B0DC15E7D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410930"/>
            <a:ext cx="6737067" cy="39864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400" dirty="0">
                <a:ea typeface="+mn-lt"/>
                <a:cs typeface="+mn-lt"/>
              </a:rPr>
              <a:t>1. Постоянное наблюдение за группой животных (ферма, стадо), в которой выделены больные или подозрительные по заболеванию бешенством. (п. 5.7) </a:t>
            </a:r>
          </a:p>
          <a:p>
            <a:r>
              <a:rPr lang="ru-RU" sz="1400" dirty="0">
                <a:ea typeface="+mn-lt"/>
                <a:cs typeface="+mn-lt"/>
              </a:rPr>
              <a:t>2. Вынужденная вакцинация животных, подозреваемых в заражении, антирабической вакциной не позже 48 ч. после инфицирования (обязательна 60-дневная изоляция животных после прививок). (п. 5.7) </a:t>
            </a:r>
          </a:p>
          <a:p>
            <a:r>
              <a:rPr lang="ru-RU" sz="1400" dirty="0">
                <a:ea typeface="+mn-lt"/>
                <a:cs typeface="+mn-lt"/>
              </a:rPr>
              <a:t>3. Убой на мясо клинически здоровых животных, покусанных дикими животными или собаками. (п. 5.8) </a:t>
            </a:r>
          </a:p>
          <a:p>
            <a:r>
              <a:rPr lang="ru-RU" sz="1400" dirty="0">
                <a:ea typeface="+mn-lt"/>
                <a:cs typeface="+mn-lt"/>
              </a:rPr>
              <a:t>4. Молоко клинически здоровых животных неблагополучной по бешенству фермы используют в пищу людям или в корм животным после пастеризации или кипячения. (п. 5.10) </a:t>
            </a:r>
          </a:p>
          <a:p>
            <a:r>
              <a:rPr lang="ru-RU" sz="1400" dirty="0">
                <a:ea typeface="+mn-lt"/>
                <a:cs typeface="+mn-lt"/>
              </a:rPr>
              <a:t>5. Шерсть, полученную от клинически здоровых животных неблагополучной по бешенству группы, вывозят из хозяйства в плотной таре с указанием, что оно подлежит дезинфекции. (п. 5.11) </a:t>
            </a:r>
          </a:p>
          <a:p>
            <a:r>
              <a:rPr lang="ru-RU" sz="1400" dirty="0">
                <a:ea typeface="+mn-lt"/>
                <a:cs typeface="+mn-lt"/>
              </a:rPr>
              <a:t>6. Дезинфекция помещений и предметов ухода, где находились больные и подозрительные по заболеванию бешенством животные . (п. 5.12)</a:t>
            </a:r>
            <a:endParaRPr lang="ru-RU" sz="1400" dirty="0"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Куры, блуждающие по траве">
            <a:extLst>
              <a:ext uri="{FF2B5EF4-FFF2-40B4-BE49-F238E27FC236}">
                <a16:creationId xmlns:a16="http://schemas.microsoft.com/office/drawing/2014/main" id="{8DE3BA59-0E53-F591-A035-611152354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02" r="19656" b="7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4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19FE7-D4D4-034E-003C-B9B844858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1. В РФ обязательна профилактическая иммунизация против бешенства собак, а в необходимых случаях и кошек, с использованием принятых в практику антирабических вакцин в порядке и в сроки, предусмотренные наставлениями по их применению. (п. 4.13)</a:t>
            </a:r>
          </a:p>
          <a:p>
            <a:r>
              <a:rPr lang="ru-RU" sz="2000">
                <a:ea typeface="+mn-lt"/>
                <a:cs typeface="+mn-lt"/>
              </a:rPr>
              <a:t> 2. В зонах стационарного неблагополучия по бешенству диких хищников проводят плановую профилактическую вакцинацию сельскохозяйственных животных (прежде всего - крупного рогатого скота), подвергающихся риску заражения. (п. 4.14) </a:t>
            </a:r>
            <a:endParaRPr lang="ru-RU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DA6C0-877F-B51E-0D1D-5F2E0B3C5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ru-RU" sz="2800">
                <a:solidFill>
                  <a:srgbClr val="FFFFFF"/>
                </a:solidFill>
                <a:ea typeface="+mj-lt"/>
                <a:cs typeface="+mj-lt"/>
              </a:rPr>
              <a:t>Специфическая профилактика</a:t>
            </a:r>
            <a:endParaRPr lang="ru-RU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7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7F804-D6E3-1C11-8AFD-A41D151E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  <a:ea typeface="+mj-lt"/>
                <a:cs typeface="+mj-lt"/>
              </a:rPr>
              <a:t>Вакцина против бешенства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6B1AFA-794C-021A-C179-F7947493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Вакцина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против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бешенства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вводится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в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первый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день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обращения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в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травматологический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пункт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  <a:p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Схема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вакцинации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включает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в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себя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шесть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внутримышечных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инъекций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: в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день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обращения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(0-й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день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),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на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3-й, 7-й, 14-й, 30-й и 90-й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дни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от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момента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начала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курса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. 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Но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следует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помнить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что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вакцинация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максимально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эффективна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лишь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при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начале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курса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не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позднее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14-го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дня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от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момента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укуса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1600">
              <a:solidFill>
                <a:schemeClr val="bg1"/>
              </a:solidFill>
            </a:endParaRPr>
          </a:p>
        </p:txBody>
      </p:sp>
      <p:sp useBgFill="1">
        <p:nvSpPr>
          <p:cNvPr id="16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5573E81-BC5E-CA44-2444-31316A9DD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1771527"/>
            <a:ext cx="6127287" cy="37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2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AFD42-F7BB-B20C-5A8F-01E35F79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>
            <a:normAutofit/>
          </a:bodyPr>
          <a:lstStyle/>
          <a:p>
            <a:r>
              <a:rPr lang="ru-RU" sz="3200">
                <a:solidFill>
                  <a:schemeClr val="bg1"/>
                </a:solidFill>
                <a:ea typeface="+mj-lt"/>
                <a:cs typeface="+mj-lt"/>
              </a:rPr>
              <a:t>ОРАЛРАБИВАК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280C6D-2E56-E54D-F816-C38801278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dirty="0" err="1">
                <a:solidFill>
                  <a:schemeClr val="bg1"/>
                </a:solidFill>
                <a:ea typeface="+mn-lt"/>
                <a:cs typeface="+mn-lt"/>
              </a:rPr>
              <a:t>Вирусвакцина</a:t>
            </a:r>
            <a:r>
              <a:rPr lang="ru-RU" sz="1600" dirty="0">
                <a:solidFill>
                  <a:schemeClr val="bg1"/>
                </a:solidFill>
                <a:ea typeface="+mn-lt"/>
                <a:cs typeface="+mn-lt"/>
              </a:rPr>
              <a:t> для оральной иммунизации диких плотоядных животных против бешенства</a:t>
            </a:r>
            <a:endParaRPr lang="ru-RU" sz="1600" dirty="0">
              <a:solidFill>
                <a:schemeClr val="bg1"/>
              </a:solidFill>
            </a:endParaRPr>
          </a:p>
        </p:txBody>
      </p:sp>
      <p:sp useBgFill="1">
        <p:nvSpPr>
          <p:cNvPr id="20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D1C102C-985F-6C37-E087-DDEE5D0A9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1748550"/>
            <a:ext cx="6127287" cy="378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37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93162-635C-46F5-97EC-E98C1659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7510B-1465-1B30-C259-C914335F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ru-RU" sz="3600"/>
              <a:t>ЗАПРЕЩЕНО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1B2C4-AD1C-7BA6-EC20-54EFCBF7E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825" y="987287"/>
            <a:ext cx="5755949" cy="46978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>
                <a:ea typeface="+mn-lt"/>
                <a:cs typeface="+mn-lt"/>
              </a:rPr>
              <a:t>1. Вакцинировать больных или подозрительных по заболеванию животных! </a:t>
            </a:r>
          </a:p>
          <a:p>
            <a:r>
              <a:rPr lang="ru-RU" sz="1800">
                <a:ea typeface="+mn-lt"/>
                <a:cs typeface="+mn-lt"/>
              </a:rPr>
              <a:t>2. Использовать вакцину по истечению срока годности!</a:t>
            </a:r>
          </a:p>
          <a:p>
            <a:r>
              <a:rPr lang="ru-RU" sz="1800">
                <a:ea typeface="+mn-lt"/>
                <a:cs typeface="+mn-lt"/>
              </a:rPr>
              <a:t> 3. Замораживать вакцину и использовать после разморозки! </a:t>
            </a:r>
          </a:p>
          <a:p>
            <a:r>
              <a:rPr lang="ru-RU" sz="1800">
                <a:ea typeface="+mn-lt"/>
                <a:cs typeface="+mn-lt"/>
              </a:rPr>
              <a:t>4. Применять вакцину против бешенства совместно с другими вакцинами! </a:t>
            </a:r>
          </a:p>
          <a:p>
            <a:r>
              <a:rPr lang="ru-RU" sz="1800">
                <a:ea typeface="+mn-lt"/>
                <a:cs typeface="+mn-lt"/>
              </a:rPr>
              <a:t>5. Вводить за 10 суток до вакцинации и в течение 10 суток после иммунобиологические и противовирусные препараты (интерферон, гамма-глобулины, иммунные сыворотки)!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10573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7534B-0425-7457-6640-3990FF69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ru-RU" dirty="0">
                <a:ea typeface="+mj-lt"/>
                <a:cs typeface="+mj-lt"/>
              </a:rPr>
              <a:t>Преимущества вакцин против бешенства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D2467-8969-3D9C-C07C-F973F6B8A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900">
                <a:ea typeface="+mn-lt"/>
                <a:cs typeface="+mn-lt"/>
              </a:rPr>
              <a:t>1. Срок годности вакцины = 24 месяца, что говорит о ее стабильности.</a:t>
            </a:r>
          </a:p>
          <a:p>
            <a:r>
              <a:rPr lang="ru-RU" sz="1900">
                <a:ea typeface="+mn-lt"/>
                <a:cs typeface="+mn-lt"/>
              </a:rPr>
              <a:t> 2. Продолжительность иммунитета после однократной вакцинации = 1 год, а после двукратной вакцинации = 2 года, что означает высокую иммуногенность вакцины. </a:t>
            </a:r>
          </a:p>
          <a:p>
            <a:r>
              <a:rPr lang="ru-RU" sz="1900">
                <a:ea typeface="+mn-lt"/>
                <a:cs typeface="+mn-lt"/>
              </a:rPr>
              <a:t>3. Период ожидания после вакцинации = 0 дней, что позволяет реализовывать продукты убоя и молоко без ограничений. </a:t>
            </a:r>
          </a:p>
          <a:p>
            <a:r>
              <a:rPr lang="ru-RU" sz="1900">
                <a:ea typeface="+mn-lt"/>
                <a:cs typeface="+mn-lt"/>
              </a:rPr>
              <a:t>4. Стоимость вакцинальной дозы ниже, чем у импортных вакцин, что сокращает расходы на вакцинацию</a:t>
            </a:r>
            <a:endParaRPr lang="ru-RU" sz="1900"/>
          </a:p>
        </p:txBody>
      </p:sp>
      <p:pic>
        <p:nvPicPr>
          <p:cNvPr id="4" name="Рисунок 4" descr="Изображение выглядит как текс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C33C5E57-E722-3FE8-5C9B-29F27D17A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38" r="2224" b="1"/>
          <a:stretch/>
        </p:blipFill>
        <p:spPr>
          <a:xfrm>
            <a:off x="6985000" y="2386968"/>
            <a:ext cx="4521200" cy="34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0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ACFF0-7FD9-C2A4-06FF-3BDAD850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ru-RU" dirty="0">
                <a:ea typeface="+mj-lt"/>
                <a:cs typeface="+mj-lt"/>
              </a:rPr>
              <a:t>Главные принципы оральной вакцинации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62D62-FF29-12ED-4095-BF15DFAC5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1.Долговременность (не менее 6 лет не реже 2 раза в год); </a:t>
            </a:r>
          </a:p>
          <a:p>
            <a:r>
              <a:rPr lang="ru-RU" sz="2000">
                <a:ea typeface="+mn-lt"/>
                <a:cs typeface="+mn-lt"/>
              </a:rPr>
              <a:t>2. Широкомасштабность (мин. площадь вакцинации 5000 км²); </a:t>
            </a:r>
          </a:p>
          <a:p>
            <a:r>
              <a:rPr lang="ru-RU" sz="2000">
                <a:ea typeface="+mn-lt"/>
                <a:cs typeface="+mn-lt"/>
              </a:rPr>
              <a:t>3. Научно-обоснованное планирование (создание программ по оральной вакцинации совместно с представителями науки, охотоведами, экологами). </a:t>
            </a:r>
          </a:p>
          <a:p>
            <a:r>
              <a:rPr lang="ru-RU" sz="2000">
                <a:ea typeface="+mn-lt"/>
                <a:cs typeface="+mn-lt"/>
              </a:rPr>
              <a:t>Например, Оптимальной считается температура окружающей среды в пределах +4-+10°С. </a:t>
            </a:r>
            <a:endParaRPr lang="ru-RU" sz="2000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24B2D55-80D5-6BCE-5CCB-BB8F67263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406" b="1"/>
          <a:stretch/>
        </p:blipFill>
        <p:spPr>
          <a:xfrm>
            <a:off x="6985000" y="2501159"/>
            <a:ext cx="4558829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A1CAB-E479-21A0-CA82-2804432C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>
            <a:normAutofit/>
          </a:bodyPr>
          <a:lstStyle/>
          <a:p>
            <a:r>
              <a:rPr lang="ru-RU" sz="2200">
                <a:solidFill>
                  <a:schemeClr val="bg1"/>
                </a:solidFill>
                <a:ea typeface="+mj-lt"/>
                <a:cs typeface="+mj-lt"/>
              </a:rPr>
              <a:t>Оральные вакцины против бешенства (приманки)</a:t>
            </a:r>
            <a:endParaRPr lang="ru-RU" sz="220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B5D125-24A1-597D-1D76-B72CEC281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>
            <a:normAutofit/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 useBgFill="1">
        <p:nvSpPr>
          <p:cNvPr id="15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9758ECE-4692-04FA-E665-146F3117C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1771527"/>
            <a:ext cx="6127287" cy="37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4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AF18D-88F1-76BD-095A-275F417D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73" y="754966"/>
            <a:ext cx="6040921" cy="129302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3700" dirty="0">
                <a:ea typeface="+mj-lt"/>
                <a:cs typeface="+mj-lt"/>
              </a:rPr>
              <a:t>Меры борьбы в городских условиях</a:t>
            </a:r>
            <a:endParaRPr lang="ru-RU" sz="3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B4E93-8D2B-00D7-2A76-D1B15D355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500" dirty="0">
                <a:ea typeface="+mn-lt"/>
                <a:cs typeface="+mn-lt"/>
              </a:rPr>
              <a:t>1. </a:t>
            </a:r>
            <a:r>
              <a:rPr lang="ru-RU" sz="1500" b="1" dirty="0">
                <a:ea typeface="+mn-lt"/>
                <a:cs typeface="+mn-lt"/>
              </a:rPr>
              <a:t>Эпидемиологический надзор (мониторинг). </a:t>
            </a:r>
            <a:r>
              <a:rPr lang="ru-RU" sz="1500" dirty="0">
                <a:ea typeface="+mn-lt"/>
                <a:cs typeface="+mn-lt"/>
              </a:rPr>
              <a:t>Должен быть на постоянной основе, так как он необходим для контроля ситуации по бешенству и своевременному принятию мер по недопущению этой болезни. </a:t>
            </a:r>
            <a:endParaRPr lang="ru-RU" sz="1500">
              <a:ea typeface="+mn-lt"/>
              <a:cs typeface="+mn-lt"/>
            </a:endParaRPr>
          </a:p>
          <a:p>
            <a:r>
              <a:rPr lang="ru-RU" sz="1500" dirty="0">
                <a:ea typeface="+mn-lt"/>
                <a:cs typeface="+mn-lt"/>
              </a:rPr>
              <a:t>2. </a:t>
            </a:r>
            <a:r>
              <a:rPr lang="ru-RU" sz="1500" b="1" dirty="0">
                <a:ea typeface="+mn-lt"/>
                <a:cs typeface="+mn-lt"/>
              </a:rPr>
              <a:t>Массовость вакцинации.</a:t>
            </a:r>
            <a:r>
              <a:rPr lang="ru-RU" sz="1500" dirty="0">
                <a:ea typeface="+mn-lt"/>
                <a:cs typeface="+mn-lt"/>
              </a:rPr>
              <a:t> Как минимум 70% популяции собак должны иметь уровень антирабических антител 0,5 МЕ/мл после иммунизации на эндемичных по бешенству собак территориях. Обычно проводится ежегодная вакцинация собак и кошек независимо от возраста и пола. Для массовой вакцинации применяются только инактивированные вакцины. </a:t>
            </a:r>
          </a:p>
          <a:p>
            <a:r>
              <a:rPr lang="ru-RU" sz="1500" dirty="0">
                <a:ea typeface="+mn-lt"/>
                <a:cs typeface="+mn-lt"/>
              </a:rPr>
              <a:t>3. </a:t>
            </a:r>
            <a:r>
              <a:rPr lang="ru-RU" sz="1500" b="1" dirty="0">
                <a:ea typeface="+mn-lt"/>
                <a:cs typeface="+mn-lt"/>
              </a:rPr>
              <a:t>Контроль численности популяции собак. </a:t>
            </a:r>
            <a:r>
              <a:rPr lang="ru-RU" sz="1500" dirty="0">
                <a:ea typeface="+mn-lt"/>
                <a:cs typeface="+mn-lt"/>
              </a:rPr>
              <a:t>Проводить отлов, обследование, лечение/вакцинацию, стерилизацию животных и возвращать их на прежние места обитания, с последующим мониторингом состояния их здоровья. </a:t>
            </a:r>
            <a:endParaRPr lang="ru-RU" sz="1500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Ряд образцов для медицинских испытаний">
            <a:extLst>
              <a:ext uri="{FF2B5EF4-FFF2-40B4-BE49-F238E27FC236}">
                <a16:creationId xmlns:a16="http://schemas.microsoft.com/office/drawing/2014/main" id="{7406B4C3-AE36-B4AC-7A7B-CAB1B431B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38" r="1663" b="4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7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6A277-119D-2354-2990-FCE6C004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8" y="764373"/>
            <a:ext cx="10815916" cy="1293028"/>
          </a:xfrm>
        </p:spPr>
        <p:txBody>
          <a:bodyPr/>
          <a:lstStyle/>
          <a:p>
            <a:pPr algn="ctr"/>
            <a:r>
              <a:rPr lang="ru-RU" dirty="0">
                <a:ea typeface="+mj-lt"/>
                <a:cs typeface="+mj-lt"/>
              </a:rPr>
              <a:t>Что такое Бешенство?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1CA5B-5157-ADD0-6EDA-AFCB3B9F9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  Бешенство (лат. </a:t>
            </a:r>
            <a:r>
              <a:rPr lang="ru-RU" dirty="0" err="1">
                <a:ea typeface="+mn-lt"/>
                <a:cs typeface="+mn-lt"/>
              </a:rPr>
              <a:t>Rabies</a:t>
            </a:r>
            <a:r>
              <a:rPr lang="ru-RU" dirty="0">
                <a:ea typeface="+mn-lt"/>
                <a:cs typeface="+mn-lt"/>
              </a:rPr>
              <a:t> - неистовство, безумная ярость) – остро протекающая вирусная болезнь, опасная для всех теплокровных животных и человека.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Характеризуется: 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передачей возбудителя через укус 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признаками специфического воспаления ЦНС (необычное поведение животных, не провоцируемая агрессивность, параличи) </a:t>
            </a:r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100% летальностью! 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Распространен во всем мире (кроме Антарктиды)</a:t>
            </a:r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5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DDEED-0090-9A7F-82B3-833E17BF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9" y="764373"/>
            <a:ext cx="10851775" cy="12930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a typeface="+mj-lt"/>
                <a:cs typeface="+mj-lt"/>
              </a:rPr>
              <a:t>Чем вызвано Бешенство?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48CDDF-63B7-6A03-E6C7-5A3E5AD6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86" y="2194560"/>
            <a:ext cx="1117788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ru-RU" dirty="0">
                <a:ea typeface="+mn-lt"/>
                <a:cs typeface="+mn-lt"/>
              </a:rPr>
              <a:t>Возбудитель болезни – вирус бешенства (</a:t>
            </a:r>
            <a:r>
              <a:rPr lang="ru-RU" dirty="0" err="1">
                <a:ea typeface="+mn-lt"/>
                <a:cs typeface="+mn-lt"/>
              </a:rPr>
              <a:t>Rabies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virus</a:t>
            </a:r>
            <a:r>
              <a:rPr lang="ru-RU" dirty="0">
                <a:ea typeface="+mn-lt"/>
                <a:cs typeface="+mn-lt"/>
              </a:rPr>
              <a:t>) </a:t>
            </a:r>
            <a:endParaRPr lang="ru-RU"/>
          </a:p>
          <a:p>
            <a:pPr marL="0" indent="0">
              <a:buNone/>
            </a:pPr>
            <a:endParaRPr lang="ru-RU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Семейство </a:t>
            </a:r>
            <a:r>
              <a:rPr lang="ru-RU" dirty="0" err="1">
                <a:ea typeface="+mn-lt"/>
                <a:cs typeface="+mn-lt"/>
              </a:rPr>
              <a:t>Rhabdoviridae</a:t>
            </a:r>
            <a:r>
              <a:rPr lang="ru-RU" dirty="0">
                <a:ea typeface="+mn-lt"/>
                <a:cs typeface="+mn-lt"/>
              </a:rPr>
              <a:t>           Род </a:t>
            </a:r>
            <a:r>
              <a:rPr lang="ru-RU" dirty="0" err="1">
                <a:ea typeface="+mn-lt"/>
                <a:cs typeface="+mn-lt"/>
              </a:rPr>
              <a:t>Lyssavirus</a:t>
            </a:r>
            <a:r>
              <a:rPr lang="ru-RU" dirty="0">
                <a:ea typeface="+mn-lt"/>
                <a:cs typeface="+mn-lt"/>
              </a:rPr>
              <a:t>                   Вид </a:t>
            </a:r>
            <a:r>
              <a:rPr lang="ru-RU" dirty="0" err="1">
                <a:ea typeface="+mn-lt"/>
                <a:cs typeface="+mn-lt"/>
              </a:rPr>
              <a:t>Rabies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virus</a:t>
            </a:r>
            <a:endParaRPr lang="ru-RU" dirty="0">
              <a:ea typeface="+mn-lt"/>
              <a:cs typeface="+mn-lt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4" descr="Изображение выглядит как беспозвоночное&#10;&#10;Автоматически созданное описание">
            <a:extLst>
              <a:ext uri="{FF2B5EF4-FFF2-40B4-BE49-F238E27FC236}">
                <a16:creationId xmlns:a16="http://schemas.microsoft.com/office/drawing/2014/main" id="{693B2CB5-CF06-BB50-9EBC-86DFFBD7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67" y="3555605"/>
            <a:ext cx="2743200" cy="2451919"/>
          </a:xfrm>
          <a:prstGeom prst="rect">
            <a:avLst/>
          </a:prstGeom>
        </p:spPr>
      </p:pic>
      <p:pic>
        <p:nvPicPr>
          <p:cNvPr id="5" name="Рисунок 5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8C3ADDD-5D2B-2074-2B5D-28BFD775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770" y="3537021"/>
            <a:ext cx="2573867" cy="2493292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0674A8B-EA6E-1D30-4FF5-083998FA5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955" y="3604907"/>
            <a:ext cx="3571051" cy="242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8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B9113-5B89-4725-A4EF-F76F6C29B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/>
              <a:t>Строение вируса бешенства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60D94-D8FC-A690-5E72-73526482D7F0}"/>
              </a:ext>
            </a:extLst>
          </p:cNvPr>
          <p:cNvSpPr txBox="1"/>
          <p:nvPr/>
        </p:nvSpPr>
        <p:spPr>
          <a:xfrm>
            <a:off x="685800" y="2364573"/>
            <a:ext cx="3977639" cy="38541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 При проникновении вируса в организм и после вакцинации вырабатываются нейтрализующие вирус антитела, которые связываются и инактивируют вирус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45003F5-E340-248E-C9A2-0556EAB9B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8" b="3746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2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8D036-EF3C-F905-B731-811FB79C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4" y="764373"/>
            <a:ext cx="8903551" cy="1293028"/>
          </a:xfrm>
        </p:spPr>
        <p:txBody>
          <a:bodyPr>
            <a:normAutofit/>
          </a:bodyPr>
          <a:lstStyle/>
          <a:p>
            <a:r>
              <a:rPr lang="ru-RU">
                <a:ea typeface="+mj-lt"/>
                <a:cs typeface="+mj-lt"/>
              </a:rPr>
              <a:t>инфекции</a:t>
            </a:r>
            <a:endParaRPr lang="ru-RU"/>
          </a:p>
        </p:txBody>
      </p:sp>
      <p:pic>
        <p:nvPicPr>
          <p:cNvPr id="5" name="Рисунок 5" descr="Изображение выглядит как собака, млекопитающее, коричневый, рот&#10;&#10;Автоматически созданное описание">
            <a:extLst>
              <a:ext uri="{FF2B5EF4-FFF2-40B4-BE49-F238E27FC236}">
                <a16:creationId xmlns:a16="http://schemas.microsoft.com/office/drawing/2014/main" id="{90B54AE6-19CF-A6D2-B286-5D30D298D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9" r="4" b="2836"/>
          <a:stretch/>
        </p:blipFill>
        <p:spPr>
          <a:xfrm>
            <a:off x="589465" y="2295467"/>
            <a:ext cx="1842368" cy="1897368"/>
          </a:xfrm>
          <a:prstGeom prst="rect">
            <a:avLst/>
          </a:prstGeom>
        </p:spPr>
      </p:pic>
      <p:pic>
        <p:nvPicPr>
          <p:cNvPr id="4" name="Рисунок 4" descr="Изображение выглядит как собака, коричневый, млекопитающее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17BE0407-82F2-0200-CD90-62ABA4CD8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2" r="12380" b="6"/>
          <a:stretch/>
        </p:blipFill>
        <p:spPr>
          <a:xfrm>
            <a:off x="2592699" y="2295465"/>
            <a:ext cx="1842369" cy="1897370"/>
          </a:xfrm>
          <a:prstGeom prst="rect">
            <a:avLst/>
          </a:prstGeom>
        </p:spPr>
      </p:pic>
      <p:pic>
        <p:nvPicPr>
          <p:cNvPr id="6" name="Рисунок 6" descr="Изображение выглядит как собака, черный, млекопитающее, коричневый&#10;&#10;Автоматически созданное описание">
            <a:extLst>
              <a:ext uri="{FF2B5EF4-FFF2-40B4-BE49-F238E27FC236}">
                <a16:creationId xmlns:a16="http://schemas.microsoft.com/office/drawing/2014/main" id="{97598115-7C3D-38D3-2AC1-BCA5E2DE61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2" r="-7" b="245"/>
          <a:stretch/>
        </p:blipFill>
        <p:spPr>
          <a:xfrm>
            <a:off x="589465" y="4353702"/>
            <a:ext cx="1842368" cy="1897368"/>
          </a:xfrm>
          <a:prstGeom prst="rect">
            <a:avLst/>
          </a:prstGeom>
        </p:spPr>
      </p:pic>
      <p:pic>
        <p:nvPicPr>
          <p:cNvPr id="7" name="Рисунок 7" descr="Изображение выглядит как кот, трава, внешний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DC8B7DBB-AE88-A88E-0266-6F484B4D83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6" r="3190" b="1"/>
          <a:stretch/>
        </p:blipFill>
        <p:spPr>
          <a:xfrm>
            <a:off x="2592699" y="4353702"/>
            <a:ext cx="1842369" cy="189736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DB78A4F-3E7E-99E1-0EBD-AC11B7522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916" y="2194560"/>
            <a:ext cx="6590284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   Бешенством болеют все виды домашних и диких животных:</a:t>
            </a:r>
            <a:endParaRPr lang="ru-RU" dirty="0"/>
          </a:p>
          <a:p>
            <a:pPr>
              <a:buFont typeface="Wingdings" panose="020B0604020202020204" pitchFamily="34" charset="0"/>
              <a:buChar char="v"/>
            </a:pP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Резервуар возбудителя бешенства: дикие хищники семейства собачьих (лисы, енотовидная собака, волк), летучие мыши, собаки. 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Наиболее восприимчивые животные: лисы, волки, коты, собаки, крупный рогатый скот. 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Источники возбудителя: больные животные, которые выделяют вирус со слюной. Также могут болеть и птицы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A15B1D-0133-4CB3-B7CC-61FA72874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F2F61C-287D-47BC-878F-C876F74F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1427-B48E-2156-60BC-B81974F7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4066726" cy="1293028"/>
          </a:xfrm>
        </p:spPr>
        <p:txBody>
          <a:bodyPr>
            <a:normAutofit/>
          </a:bodyPr>
          <a:lstStyle/>
          <a:p>
            <a:r>
              <a:rPr lang="ru-RU" dirty="0">
                <a:ea typeface="+mj-lt"/>
                <a:cs typeface="+mj-lt"/>
              </a:rPr>
              <a:t>Патогенез бешенства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E4FAFB-59C8-EA34-B7D6-786D624FF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4753466" cy="41276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900" dirty="0">
                <a:ea typeface="+mn-lt"/>
                <a:cs typeface="+mn-lt"/>
              </a:rPr>
              <a:t>При укусе вирус попадает в нервную систему и начинает распространяться по нервным путям в центробежном направлении, достигает спинного и головного мозга, вызывая на финишной стадии болезни парезы, параличи, энцефаломиелиты. </a:t>
            </a:r>
          </a:p>
          <a:p>
            <a:r>
              <a:rPr lang="ru-RU" sz="1900" dirty="0">
                <a:ea typeface="+mn-lt"/>
                <a:cs typeface="+mn-lt"/>
              </a:rPr>
              <a:t>Продвигаясь к головному мозгу, вирус также внедряется в слюнные железы и начинает выделяться со слюной за несколько дней (3-5) до появления основных клинических признаков болезни. </a:t>
            </a:r>
            <a:endParaRPr lang="ru-RU" sz="1900" dirty="0"/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B5BA9375-863F-4B24-9083-14FE819F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7DF2118-50CB-4C77-5A20-EC2DEFBB0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" r="18330" b="1"/>
          <a:stretch/>
        </p:blipFill>
        <p:spPr>
          <a:xfrm>
            <a:off x="6407004" y="1336566"/>
            <a:ext cx="4683948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1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BEC72-E414-28D7-ADC9-85C76EE2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>
                <a:ea typeface="+mj-lt"/>
                <a:cs typeface="+mj-lt"/>
              </a:rPr>
              <a:t>Формы заболевания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D543E5-D09F-9CE4-168F-201BFD54F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1. Буйная форма 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2. Тихая (паралитическая) форма </a:t>
            </a:r>
          </a:p>
          <a:p>
            <a:r>
              <a:rPr lang="ru-RU" dirty="0">
                <a:ea typeface="+mn-lt"/>
                <a:cs typeface="+mn-lt"/>
              </a:rPr>
              <a:t>3. Атипичная форма (очень редко) </a:t>
            </a:r>
          </a:p>
          <a:p>
            <a:r>
              <a:rPr lang="ru-RU" dirty="0">
                <a:ea typeface="+mn-lt"/>
                <a:cs typeface="+mn-lt"/>
              </a:rPr>
              <a:t>4. Абортивная форма (еще реже) </a:t>
            </a:r>
            <a:endParaRPr lang="ru-RU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5. Возвратная форма1. Буйная форма </a:t>
            </a:r>
            <a:endParaRPr lang="ru-RU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Трехмерная визуализация клеток">
            <a:extLst>
              <a:ext uri="{FF2B5EF4-FFF2-40B4-BE49-F238E27FC236}">
                <a16:creationId xmlns:a16="http://schemas.microsoft.com/office/drawing/2014/main" id="{CA251F07-2C9A-249A-5228-B3CD7BD83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8" r="34266" b="-2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8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7EAC9-8252-3183-DF5A-2ECE02E3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ru-RU" dirty="0">
                <a:ea typeface="+mj-lt"/>
                <a:cs typeface="+mj-lt"/>
              </a:rPr>
              <a:t> Симптомы заболевания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62170-34F9-D6D7-D373-B2C9E3EF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6356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000" dirty="0">
                <a:ea typeface="+mn-lt"/>
                <a:cs typeface="+mn-lt"/>
              </a:rPr>
              <a:t>1. Продромальная (начальная) стадия. Длится от 12 ч. до 3 суток. </a:t>
            </a:r>
            <a:endParaRPr lang="ru-RU" sz="2000" dirty="0"/>
          </a:p>
          <a:p>
            <a:pPr>
              <a:buFont typeface="Wingdings" panose="020B0604020202020204" pitchFamily="34" charset="0"/>
              <a:buChar char="v"/>
            </a:pPr>
            <a:r>
              <a:rPr lang="ru-RU" sz="1700" dirty="0">
                <a:ea typeface="+mn-lt"/>
                <a:cs typeface="+mn-lt"/>
              </a:rPr>
              <a:t>Изменение поведения, повышение чувствительности животных к шуму, свету, прикосновению, снижение аппетита, нарушение зрения и повышение температуры тела. </a:t>
            </a:r>
          </a:p>
          <a:p>
            <a:r>
              <a:rPr lang="ru-RU" sz="2000" dirty="0">
                <a:ea typeface="+mn-lt"/>
                <a:cs typeface="+mn-lt"/>
              </a:rPr>
              <a:t>2. Стадия Возбуждения. Длится 3-4 дня.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ru-RU" sz="1700" dirty="0">
                <a:ea typeface="+mn-lt"/>
                <a:cs typeface="+mn-lt"/>
              </a:rPr>
              <a:t>Приступы буйства, злобы, расстройства чувствительности, судороги и паралич жевательных мышц и мышц гортани, сужение зрачков, обильное слюнотечение, лихорадка достигает максимума.</a:t>
            </a:r>
          </a:p>
          <a:p>
            <a:r>
              <a:rPr lang="ru-RU" sz="2000" dirty="0">
                <a:ea typeface="+mn-lt"/>
                <a:cs typeface="+mn-lt"/>
              </a:rPr>
              <a:t>3. Стадия Параличей. Длится 1-4 дня.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ru-RU" sz="1800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Понижается и исчезает болевая чувствительность, нарушается работа центров кровообращения и дыхания, температура тела понижается. Болезнь заканчивается летально.</a:t>
            </a:r>
          </a:p>
          <a:p>
            <a:endParaRPr lang="ru-RU" sz="1700">
              <a:ea typeface="+mn-lt"/>
              <a:cs typeface="+mn-lt"/>
            </a:endParaRPr>
          </a:p>
          <a:p>
            <a:endParaRPr lang="ru-RU" sz="1700">
              <a:ea typeface="+mn-lt"/>
              <a:cs typeface="+mn-lt"/>
            </a:endParaRPr>
          </a:p>
          <a:p>
            <a:endParaRPr lang="ru-RU" sz="17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ru-RU" sz="1800" dirty="0">
              <a:solidFill>
                <a:srgbClr val="FFE6D1"/>
              </a:solidFill>
              <a:ea typeface="+mn-lt"/>
              <a:cs typeface="+mn-lt"/>
            </a:endParaRPr>
          </a:p>
          <a:p>
            <a:endParaRPr lang="ru-RU" sz="2000" dirty="0">
              <a:ea typeface="+mn-lt"/>
              <a:cs typeface="+mn-lt"/>
            </a:endParaRPr>
          </a:p>
          <a:p>
            <a:endParaRPr lang="ru-RU" sz="1800" dirty="0">
              <a:ea typeface="+mn-lt"/>
              <a:cs typeface="+mn-lt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Крупный план невскрытых блистеров с таблетками">
            <a:extLst>
              <a:ext uri="{FF2B5EF4-FFF2-40B4-BE49-F238E27FC236}">
                <a16:creationId xmlns:a16="http://schemas.microsoft.com/office/drawing/2014/main" id="{A0B7935D-28F9-43FC-517C-95E8B7F46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82" r="27503" b="-6"/>
          <a:stretch/>
        </p:blipFill>
        <p:spPr>
          <a:xfrm>
            <a:off x="7058453" y="10"/>
            <a:ext cx="513354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1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Значки разных Бридс собаки">
            <a:extLst>
              <a:ext uri="{FF2B5EF4-FFF2-40B4-BE49-F238E27FC236}">
                <a16:creationId xmlns:a16="http://schemas.microsoft.com/office/drawing/2014/main" id="{CF8B484E-778F-32A3-B9C1-3DE80B9C1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10070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D9516-AF94-AA88-83C1-0D9E3E79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452" y="764373"/>
            <a:ext cx="10576748" cy="12930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a typeface="+mj-lt"/>
                <a:cs typeface="+mj-lt"/>
              </a:rPr>
              <a:t>Мероприятия по ликвидации бешенства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D345E-DED8-DF07-510D-9879E9433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При организации мероприятий по борьбе с бешенством следует различать: </a:t>
            </a:r>
          </a:p>
          <a:p>
            <a:r>
              <a:rPr lang="ru-RU" dirty="0">
                <a:ea typeface="+mn-lt"/>
                <a:cs typeface="+mn-lt"/>
              </a:rPr>
              <a:t>Место, где обнаружены больные животные </a:t>
            </a:r>
          </a:p>
          <a:p>
            <a:r>
              <a:rPr lang="ru-RU" dirty="0">
                <a:ea typeface="+mn-lt"/>
                <a:cs typeface="+mn-lt"/>
              </a:rPr>
              <a:t>Эпизоотический очаг Населенный пункт, в котором находится очаг с больными животными </a:t>
            </a:r>
            <a:endParaRPr lang="ru-RU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Неблагополучный пункт Населенные пункты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34665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0</TotalTime>
  <Words>1</Words>
  <Application>Microsoft Office PowerPoint</Application>
  <PresentationFormat>Широкоэкранный</PresentationFormat>
  <Paragraphs>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След самолета</vt:lpstr>
      <vt:lpstr>БЕШЕНСТВО  Меры борьбы И ПРОФИЛАКТИКА       </vt:lpstr>
      <vt:lpstr>Что такое Бешенство?</vt:lpstr>
      <vt:lpstr>Чем вызвано Бешенство? </vt:lpstr>
      <vt:lpstr>Строение вируса бешенства</vt:lpstr>
      <vt:lpstr>инфекции</vt:lpstr>
      <vt:lpstr>Патогенез бешенства</vt:lpstr>
      <vt:lpstr>Формы заболевания</vt:lpstr>
      <vt:lpstr> Симптомы заболевания</vt:lpstr>
      <vt:lpstr>Мероприятия по ликвидации бешенства</vt:lpstr>
      <vt:lpstr>Мероприятия в эпизоотическом очаге</vt:lpstr>
      <vt:lpstr>Специфическая профилактика</vt:lpstr>
      <vt:lpstr>Вакцина против бешенства</vt:lpstr>
      <vt:lpstr>ОРАЛРАБИВАК</vt:lpstr>
      <vt:lpstr>ЗАПРЕЩЕНО</vt:lpstr>
      <vt:lpstr>Преимущества вакцин против бешенства</vt:lpstr>
      <vt:lpstr>Главные принципы оральной вакцинации</vt:lpstr>
      <vt:lpstr>Оральные вакцины против бешенства (приманки)</vt:lpstr>
      <vt:lpstr>Меры борьбы в городских условиях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321</cp:revision>
  <dcterms:created xsi:type="dcterms:W3CDTF">2023-02-17T16:51:15Z</dcterms:created>
  <dcterms:modified xsi:type="dcterms:W3CDTF">2023-02-17T17:50:45Z</dcterms:modified>
</cp:coreProperties>
</file>