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59" r:id="rId3"/>
    <p:sldId id="258" r:id="rId4"/>
    <p:sldId id="265" r:id="rId5"/>
    <p:sldId id="260" r:id="rId6"/>
    <p:sldId id="308" r:id="rId7"/>
    <p:sldId id="307" r:id="rId8"/>
    <p:sldId id="264" r:id="rId9"/>
    <p:sldId id="310" r:id="rId10"/>
    <p:sldId id="311" r:id="rId11"/>
    <p:sldId id="313" r:id="rId12"/>
    <p:sldId id="312" r:id="rId13"/>
    <p:sldId id="314" r:id="rId14"/>
    <p:sldId id="315" r:id="rId15"/>
    <p:sldId id="267" r:id="rId16"/>
  </p:sldIdLst>
  <p:sldSz cx="9144000" cy="5143500" type="screen16x9"/>
  <p:notesSz cx="6858000" cy="9144000"/>
  <p:embeddedFontLst>
    <p:embeddedFont>
      <p:font typeface="Inter" panose="020B0604020202020204" charset="0"/>
      <p:regular r:id="rId18"/>
      <p:bold r:id="rId19"/>
    </p:embeddedFont>
    <p:embeddedFont>
      <p:font typeface="Anaheim" panose="020B0604020202020204" charset="0"/>
      <p:regular r:id="rId20"/>
    </p:embeddedFont>
    <p:embeddedFont>
      <p:font typeface="Inter Tight" panose="020B060402020202020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7A4C58-6CFC-4AD0-AB52-DB8F00C506EE}">
  <a:tblStyle styleId="{8D7A4C58-6CFC-4AD0-AB52-DB8F00C50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33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6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71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1e056f29a8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1e056f29a8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9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e056f29a88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e056f29a88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e056f29a8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e056f29a8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e049abace8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e049abace8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7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1e056f29a8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1e056f29a8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e056f29a8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e056f29a8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08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1975" y="893975"/>
            <a:ext cx="5662200" cy="270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88295" y="3704225"/>
            <a:ext cx="2214600" cy="58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4800"/>
            <a:ext cx="9144000" cy="5148299"/>
            <a:chOff x="0" y="-4800"/>
            <a:chExt cx="9144000" cy="514829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0"/>
              <a:ext cx="9144000" cy="5143499"/>
              <a:chOff x="0" y="0"/>
              <a:chExt cx="9144000" cy="51434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691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382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073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64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455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4146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9837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5528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1219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6910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2601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8292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3983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96740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536500" y="4563599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536500" y="3983698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536500" y="3403796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536500" y="2823895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536500" y="2243994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536500" y="1664093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536500" y="1084191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536500" y="504290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536500" y="0"/>
                <a:ext cx="6075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967400" y="398370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967400" y="340379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967400" y="2823897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967400" y="2243995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967400" y="1664094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967400" y="1084192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967400" y="50429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967400" y="0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7398300" y="-480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29200" y="-480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0" y="-4802"/>
            <a:ext cx="1138200" cy="1084192"/>
            <a:chOff x="0" y="-4802"/>
            <a:chExt cx="1138200" cy="1084192"/>
          </a:xfrm>
        </p:grpSpPr>
        <p:sp>
          <p:nvSpPr>
            <p:cNvPr id="48" name="Google Shape;48;p2"/>
            <p:cNvSpPr/>
            <p:nvPr/>
          </p:nvSpPr>
          <p:spPr>
            <a:xfrm>
              <a:off x="0" y="-480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49949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9100" y="-480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33"/>
          <p:cNvGrpSpPr/>
          <p:nvPr/>
        </p:nvGrpSpPr>
        <p:grpSpPr>
          <a:xfrm>
            <a:off x="0" y="-2"/>
            <a:ext cx="9144000" cy="504302"/>
            <a:chOff x="0" y="-2"/>
            <a:chExt cx="9144000" cy="504302"/>
          </a:xfrm>
        </p:grpSpPr>
        <p:sp>
          <p:nvSpPr>
            <p:cNvPr id="1097" name="Google Shape;1097;p33"/>
            <p:cNvSpPr/>
            <p:nvPr/>
          </p:nvSpPr>
          <p:spPr>
            <a:xfrm>
              <a:off x="8536500" y="0"/>
              <a:ext cx="6075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7967400" y="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5691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11382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17073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22764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28455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34146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39837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45528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51219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56910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62601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68292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7398300" y="-2"/>
              <a:ext cx="569100" cy="504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3"/>
          <p:cNvGrpSpPr/>
          <p:nvPr/>
        </p:nvGrpSpPr>
        <p:grpSpPr>
          <a:xfrm>
            <a:off x="0" y="4563588"/>
            <a:ext cx="9144000" cy="579911"/>
            <a:chOff x="0" y="4563588"/>
            <a:chExt cx="9144000" cy="579911"/>
          </a:xfrm>
        </p:grpSpPr>
        <p:sp>
          <p:nvSpPr>
            <p:cNvPr id="1114" name="Google Shape;1114;p33"/>
            <p:cNvSpPr/>
            <p:nvPr/>
          </p:nvSpPr>
          <p:spPr>
            <a:xfrm>
              <a:off x="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5691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1138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17073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276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28455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3414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39837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4552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51219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5691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62601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6829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7398300" y="4563588"/>
              <a:ext cx="5691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7967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8536500" y="4563599"/>
              <a:ext cx="607500" cy="579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4"/>
          <p:cNvGrpSpPr/>
          <p:nvPr/>
        </p:nvGrpSpPr>
        <p:grpSpPr>
          <a:xfrm>
            <a:off x="0" y="-2"/>
            <a:ext cx="9144000" cy="5143500"/>
            <a:chOff x="0" y="-2"/>
            <a:chExt cx="9144000" cy="5143500"/>
          </a:xfrm>
        </p:grpSpPr>
        <p:grpSp>
          <p:nvGrpSpPr>
            <p:cNvPr id="1132" name="Google Shape;1132;p34"/>
            <p:cNvGrpSpPr/>
            <p:nvPr/>
          </p:nvGrpSpPr>
          <p:grpSpPr>
            <a:xfrm>
              <a:off x="8536500" y="0"/>
              <a:ext cx="607500" cy="5143499"/>
              <a:chOff x="8536500" y="0"/>
              <a:chExt cx="607500" cy="5143499"/>
            </a:xfrm>
          </p:grpSpPr>
          <p:sp>
            <p:nvSpPr>
              <p:cNvPr id="1133" name="Google Shape;1133;p34"/>
              <p:cNvSpPr/>
              <p:nvPr/>
            </p:nvSpPr>
            <p:spPr>
              <a:xfrm>
                <a:off x="8536500" y="4563599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8536500" y="3983698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4"/>
              <p:cNvSpPr/>
              <p:nvPr/>
            </p:nvSpPr>
            <p:spPr>
              <a:xfrm>
                <a:off x="8536500" y="3403796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4"/>
              <p:cNvSpPr/>
              <p:nvPr/>
            </p:nvSpPr>
            <p:spPr>
              <a:xfrm>
                <a:off x="8536500" y="2823895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4"/>
              <p:cNvSpPr/>
              <p:nvPr/>
            </p:nvSpPr>
            <p:spPr>
              <a:xfrm>
                <a:off x="8536500" y="2243994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4"/>
              <p:cNvSpPr/>
              <p:nvPr/>
            </p:nvSpPr>
            <p:spPr>
              <a:xfrm>
                <a:off x="8536500" y="1664093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4"/>
              <p:cNvSpPr/>
              <p:nvPr/>
            </p:nvSpPr>
            <p:spPr>
              <a:xfrm>
                <a:off x="8536500" y="1084191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4"/>
              <p:cNvSpPr/>
              <p:nvPr/>
            </p:nvSpPr>
            <p:spPr>
              <a:xfrm>
                <a:off x="8536500" y="504290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4"/>
              <p:cNvSpPr/>
              <p:nvPr/>
            </p:nvSpPr>
            <p:spPr>
              <a:xfrm>
                <a:off x="8536500" y="0"/>
                <a:ext cx="6075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2" name="Google Shape;1142;p34"/>
            <p:cNvGrpSpPr/>
            <p:nvPr/>
          </p:nvGrpSpPr>
          <p:grpSpPr>
            <a:xfrm>
              <a:off x="569100" y="-2"/>
              <a:ext cx="7967400" cy="504302"/>
              <a:chOff x="569100" y="-2"/>
              <a:chExt cx="7967400" cy="504302"/>
            </a:xfrm>
          </p:grpSpPr>
          <p:sp>
            <p:nvSpPr>
              <p:cNvPr id="1143" name="Google Shape;1143;p34"/>
              <p:cNvSpPr/>
              <p:nvPr/>
            </p:nvSpPr>
            <p:spPr>
              <a:xfrm>
                <a:off x="7967400" y="0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4"/>
              <p:cNvSpPr/>
              <p:nvPr/>
            </p:nvSpPr>
            <p:spPr>
              <a:xfrm>
                <a:off x="5691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4"/>
              <p:cNvSpPr/>
              <p:nvPr/>
            </p:nvSpPr>
            <p:spPr>
              <a:xfrm>
                <a:off x="11382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4"/>
              <p:cNvSpPr/>
              <p:nvPr/>
            </p:nvSpPr>
            <p:spPr>
              <a:xfrm>
                <a:off x="17073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4"/>
              <p:cNvSpPr/>
              <p:nvPr/>
            </p:nvSpPr>
            <p:spPr>
              <a:xfrm>
                <a:off x="22764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4"/>
              <p:cNvSpPr/>
              <p:nvPr/>
            </p:nvSpPr>
            <p:spPr>
              <a:xfrm>
                <a:off x="28455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4"/>
              <p:cNvSpPr/>
              <p:nvPr/>
            </p:nvSpPr>
            <p:spPr>
              <a:xfrm>
                <a:off x="34146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39837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45528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51219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4"/>
              <p:cNvSpPr/>
              <p:nvPr/>
            </p:nvSpPr>
            <p:spPr>
              <a:xfrm>
                <a:off x="56910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4"/>
              <p:cNvSpPr/>
              <p:nvPr/>
            </p:nvSpPr>
            <p:spPr>
              <a:xfrm>
                <a:off x="62601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4"/>
              <p:cNvSpPr/>
              <p:nvPr/>
            </p:nvSpPr>
            <p:spPr>
              <a:xfrm>
                <a:off x="68292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4"/>
              <p:cNvSpPr/>
              <p:nvPr/>
            </p:nvSpPr>
            <p:spPr>
              <a:xfrm>
                <a:off x="739830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7" name="Google Shape;1157;p34"/>
            <p:cNvGrpSpPr/>
            <p:nvPr/>
          </p:nvGrpSpPr>
          <p:grpSpPr>
            <a:xfrm>
              <a:off x="0" y="-2"/>
              <a:ext cx="569100" cy="5143489"/>
              <a:chOff x="0" y="-2"/>
              <a:chExt cx="569100" cy="5143489"/>
            </a:xfrm>
          </p:grpSpPr>
          <p:sp>
            <p:nvSpPr>
              <p:cNvPr id="1158" name="Google Shape;1158;p34"/>
              <p:cNvSpPr/>
              <p:nvPr/>
            </p:nvSpPr>
            <p:spPr>
              <a:xfrm>
                <a:off x="0" y="456358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4"/>
              <p:cNvSpPr/>
              <p:nvPr/>
            </p:nvSpPr>
            <p:spPr>
              <a:xfrm>
                <a:off x="0" y="-2"/>
                <a:ext cx="5691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4"/>
              <p:cNvSpPr/>
              <p:nvPr/>
            </p:nvSpPr>
            <p:spPr>
              <a:xfrm>
                <a:off x="0" y="398370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4"/>
              <p:cNvSpPr/>
              <p:nvPr/>
            </p:nvSpPr>
            <p:spPr>
              <a:xfrm>
                <a:off x="0" y="340379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4"/>
              <p:cNvSpPr/>
              <p:nvPr/>
            </p:nvSpPr>
            <p:spPr>
              <a:xfrm>
                <a:off x="0" y="2823897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4"/>
              <p:cNvSpPr/>
              <p:nvPr/>
            </p:nvSpPr>
            <p:spPr>
              <a:xfrm>
                <a:off x="0" y="2243995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4"/>
              <p:cNvSpPr/>
              <p:nvPr/>
            </p:nvSpPr>
            <p:spPr>
              <a:xfrm>
                <a:off x="0" y="1664094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4"/>
              <p:cNvSpPr/>
              <p:nvPr/>
            </p:nvSpPr>
            <p:spPr>
              <a:xfrm>
                <a:off x="0" y="1084192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4"/>
              <p:cNvSpPr/>
              <p:nvPr/>
            </p:nvSpPr>
            <p:spPr>
              <a:xfrm>
                <a:off x="0" y="50429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917401" y="2344868"/>
            <a:ext cx="46101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1008375" y="1464475"/>
            <a:ext cx="918600" cy="79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7400" y="3035030"/>
            <a:ext cx="4610100" cy="46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0" y="-2"/>
            <a:ext cx="9144000" cy="5143501"/>
            <a:chOff x="0" y="-2"/>
            <a:chExt cx="9144000" cy="5143501"/>
          </a:xfrm>
        </p:grpSpPr>
        <p:sp>
          <p:nvSpPr>
            <p:cNvPr id="56" name="Google Shape;56;p3"/>
            <p:cNvSpPr/>
            <p:nvPr/>
          </p:nvSpPr>
          <p:spPr>
            <a:xfrm>
              <a:off x="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9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138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707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276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845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414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983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552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121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91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260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29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398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967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53650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53650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53650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3650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53650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3650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3650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53650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3650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967400" y="398370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967400" y="34037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967400" y="2823897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967400" y="224399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967400" y="1664094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967400" y="1084192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967400" y="50429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967400" y="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691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1382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7073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2764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8455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146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837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5528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1219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6910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2601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8292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3983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3"/>
          <p:cNvSpPr/>
          <p:nvPr/>
        </p:nvSpPr>
        <p:spPr>
          <a:xfrm>
            <a:off x="5533275" y="339425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4394283" y="339425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4963784" y="339425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7325744" y="4482323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270" name="Google Shape;270;p9"/>
            <p:cNvSpPr/>
            <p:nvPr/>
          </p:nvSpPr>
          <p:spPr>
            <a:xfrm>
              <a:off x="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69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1138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707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276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845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3414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983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552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21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691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260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6829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398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7967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3650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853650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53650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3650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853650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53650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53650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53650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853650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7967400" y="398370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7967400" y="34037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7967400" y="2823897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7967400" y="224399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7967400" y="1664094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7967400" y="1084192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7967400" y="50429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967400" y="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0" y="398745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0" y="340754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0" y="2827647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0" y="224774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0" y="1667844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0" y="1087942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0" y="50804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69100" y="398745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69100" y="340754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569100" y="2827647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69100" y="224774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69100" y="1667844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69100" y="1087942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69100" y="50804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91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1382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7073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2764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8455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4146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39837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5528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51219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6910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62601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8292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7398300" y="375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9"/>
          <p:cNvSpPr txBox="1">
            <a:spLocks noGrp="1"/>
          </p:cNvSpPr>
          <p:nvPr>
            <p:ph type="title"/>
          </p:nvPr>
        </p:nvSpPr>
        <p:spPr>
          <a:xfrm>
            <a:off x="1710000" y="1741425"/>
            <a:ext cx="57240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1" name="Google Shape;331;p9"/>
          <p:cNvSpPr txBox="1">
            <a:spLocks noGrp="1"/>
          </p:cNvSpPr>
          <p:nvPr>
            <p:ph type="subTitle" idx="1"/>
          </p:nvPr>
        </p:nvSpPr>
        <p:spPr>
          <a:xfrm>
            <a:off x="1710000" y="2513874"/>
            <a:ext cx="5724000" cy="139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"/>
          <p:cNvSpPr/>
          <p:nvPr/>
        </p:nvSpPr>
        <p:spPr>
          <a:xfrm rot="5400000" flipH="1">
            <a:off x="2399" y="4575616"/>
            <a:ext cx="1138200" cy="1138200"/>
          </a:xfrm>
          <a:prstGeom prst="blockArc">
            <a:avLst>
              <a:gd name="adj1" fmla="val 16170129"/>
              <a:gd name="adj2" fmla="val 5434305"/>
              <a:gd name="adj3" fmla="val 8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"/>
          <p:cNvSpPr/>
          <p:nvPr/>
        </p:nvSpPr>
        <p:spPr>
          <a:xfrm rot="-5400000" flipH="1">
            <a:off x="2284749" y="-561284"/>
            <a:ext cx="1138200" cy="1138200"/>
          </a:xfrm>
          <a:prstGeom prst="blockArc">
            <a:avLst>
              <a:gd name="adj1" fmla="val 16170129"/>
              <a:gd name="adj2" fmla="val 5434305"/>
              <a:gd name="adj3" fmla="val 8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"/>
          <p:cNvSpPr/>
          <p:nvPr/>
        </p:nvSpPr>
        <p:spPr>
          <a:xfrm flipH="1">
            <a:off x="8566149" y="4005291"/>
            <a:ext cx="1138200" cy="1138200"/>
          </a:xfrm>
          <a:prstGeom prst="blockArc">
            <a:avLst>
              <a:gd name="adj1" fmla="val 16170129"/>
              <a:gd name="adj2" fmla="val 5434305"/>
              <a:gd name="adj3" fmla="val 8694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 txBox="1">
            <a:spLocks noGrp="1"/>
          </p:cNvSpPr>
          <p:nvPr>
            <p:ph type="title"/>
          </p:nvPr>
        </p:nvSpPr>
        <p:spPr>
          <a:xfrm>
            <a:off x="5260125" y="657825"/>
            <a:ext cx="3168600" cy="921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7" name="Google Shape;337;p10"/>
          <p:cNvGrpSpPr/>
          <p:nvPr/>
        </p:nvGrpSpPr>
        <p:grpSpPr>
          <a:xfrm>
            <a:off x="-50" y="0"/>
            <a:ext cx="607500" cy="5143499"/>
            <a:chOff x="-50" y="0"/>
            <a:chExt cx="607500" cy="5143499"/>
          </a:xfrm>
        </p:grpSpPr>
        <p:sp>
          <p:nvSpPr>
            <p:cNvPr id="338" name="Google Shape;338;p10"/>
            <p:cNvSpPr/>
            <p:nvPr/>
          </p:nvSpPr>
          <p:spPr>
            <a:xfrm flipH="1">
              <a:off x="-5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 flipH="1">
              <a:off x="-5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0"/>
            <p:cNvSpPr/>
            <p:nvPr/>
          </p:nvSpPr>
          <p:spPr>
            <a:xfrm flipH="1">
              <a:off x="-5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0"/>
            <p:cNvSpPr/>
            <p:nvPr/>
          </p:nvSpPr>
          <p:spPr>
            <a:xfrm flipH="1">
              <a:off x="-5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/>
            <p:nvPr/>
          </p:nvSpPr>
          <p:spPr>
            <a:xfrm flipH="1">
              <a:off x="-5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0"/>
            <p:cNvSpPr/>
            <p:nvPr/>
          </p:nvSpPr>
          <p:spPr>
            <a:xfrm flipH="1">
              <a:off x="-5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 flipH="1">
              <a:off x="-5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 flipH="1">
              <a:off x="-5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flipH="1">
              <a:off x="-5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0"/>
          <p:cNvGrpSpPr/>
          <p:nvPr/>
        </p:nvGrpSpPr>
        <p:grpSpPr>
          <a:xfrm>
            <a:off x="8574850" y="0"/>
            <a:ext cx="569190" cy="5143499"/>
            <a:chOff x="8574850" y="0"/>
            <a:chExt cx="569190" cy="5143499"/>
          </a:xfrm>
        </p:grpSpPr>
        <p:sp>
          <p:nvSpPr>
            <p:cNvPr id="348" name="Google Shape;348;p10"/>
            <p:cNvSpPr/>
            <p:nvPr/>
          </p:nvSpPr>
          <p:spPr>
            <a:xfrm flipH="1">
              <a:off x="857485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10"/>
            <p:cNvGrpSpPr/>
            <p:nvPr/>
          </p:nvGrpSpPr>
          <p:grpSpPr>
            <a:xfrm>
              <a:off x="8574934" y="0"/>
              <a:ext cx="569106" cy="5143499"/>
              <a:chOff x="8536500" y="0"/>
              <a:chExt cx="607500" cy="5143499"/>
            </a:xfrm>
          </p:grpSpPr>
          <p:sp>
            <p:nvSpPr>
              <p:cNvPr id="350" name="Google Shape;350;p10"/>
              <p:cNvSpPr/>
              <p:nvPr/>
            </p:nvSpPr>
            <p:spPr>
              <a:xfrm>
                <a:off x="8536500" y="504290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8536500" y="0"/>
                <a:ext cx="6075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8536500" y="4563599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8536500" y="3983698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8536500" y="3403796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8536500" y="2823895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8536500" y="2243994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0"/>
              <p:cNvSpPr/>
              <p:nvPr/>
            </p:nvSpPr>
            <p:spPr>
              <a:xfrm>
                <a:off x="8536500" y="1664093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0"/>
              <p:cNvSpPr/>
              <p:nvPr/>
            </p:nvSpPr>
            <p:spPr>
              <a:xfrm>
                <a:off x="8536500" y="1084191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" name="Google Shape;359;p10"/>
          <p:cNvSpPr/>
          <p:nvPr/>
        </p:nvSpPr>
        <p:spPr>
          <a:xfrm>
            <a:off x="455830" y="3831537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0"/>
          <p:cNvSpPr/>
          <p:nvPr/>
        </p:nvSpPr>
        <p:spPr>
          <a:xfrm>
            <a:off x="455830" y="2674091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0"/>
          <p:cNvSpPr/>
          <p:nvPr/>
        </p:nvSpPr>
        <p:spPr>
          <a:xfrm>
            <a:off x="455831" y="3252816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3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428" name="Google Shape;428;p13"/>
            <p:cNvSpPr/>
            <p:nvPr/>
          </p:nvSpPr>
          <p:spPr>
            <a:xfrm>
              <a:off x="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569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138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1707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2276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2845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414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983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552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5121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691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6260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6829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7398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7967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853650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853650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53650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853650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853650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853650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853650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853650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853650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7967400" y="398370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7967400" y="34037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7398300" y="34037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7398300" y="39836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2" hasCustomPrompt="1"/>
          </p:nvPr>
        </p:nvSpPr>
        <p:spPr>
          <a:xfrm>
            <a:off x="822847" y="1209840"/>
            <a:ext cx="567000" cy="56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subTitle" idx="1"/>
          </p:nvPr>
        </p:nvSpPr>
        <p:spPr>
          <a:xfrm>
            <a:off x="715125" y="21632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3" hasCustomPrompt="1"/>
          </p:nvPr>
        </p:nvSpPr>
        <p:spPr>
          <a:xfrm>
            <a:off x="3511534" y="1209840"/>
            <a:ext cx="567000" cy="56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4"/>
          </p:nvPr>
        </p:nvSpPr>
        <p:spPr>
          <a:xfrm>
            <a:off x="3403813" y="21632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5" hasCustomPrompt="1"/>
          </p:nvPr>
        </p:nvSpPr>
        <p:spPr>
          <a:xfrm>
            <a:off x="819171" y="2919350"/>
            <a:ext cx="567000" cy="56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6"/>
          </p:nvPr>
        </p:nvSpPr>
        <p:spPr>
          <a:xfrm>
            <a:off x="711450" y="386972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7" hasCustomPrompt="1"/>
          </p:nvPr>
        </p:nvSpPr>
        <p:spPr>
          <a:xfrm>
            <a:off x="3507853" y="2919350"/>
            <a:ext cx="567000" cy="56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8"/>
          </p:nvPr>
        </p:nvSpPr>
        <p:spPr>
          <a:xfrm>
            <a:off x="3400128" y="386972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subTitle" idx="9"/>
          </p:nvPr>
        </p:nvSpPr>
        <p:spPr>
          <a:xfrm>
            <a:off x="715125" y="173839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13"/>
          </p:nvPr>
        </p:nvSpPr>
        <p:spPr>
          <a:xfrm>
            <a:off x="3403813" y="173839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4"/>
          </p:nvPr>
        </p:nvSpPr>
        <p:spPr>
          <a:xfrm>
            <a:off x="711450" y="3448636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5"/>
          </p:nvPr>
        </p:nvSpPr>
        <p:spPr>
          <a:xfrm>
            <a:off x="3400131" y="3448636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16" hasCustomPrompt="1"/>
          </p:nvPr>
        </p:nvSpPr>
        <p:spPr>
          <a:xfrm>
            <a:off x="6181522" y="1209840"/>
            <a:ext cx="567000" cy="567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17"/>
          </p:nvPr>
        </p:nvSpPr>
        <p:spPr>
          <a:xfrm>
            <a:off x="6092500" y="21632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18"/>
          </p:nvPr>
        </p:nvSpPr>
        <p:spPr>
          <a:xfrm>
            <a:off x="6092500" y="173839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2" name="Google Shape;472;p13"/>
          <p:cNvGrpSpPr/>
          <p:nvPr/>
        </p:nvGrpSpPr>
        <p:grpSpPr>
          <a:xfrm>
            <a:off x="0" y="-4800"/>
            <a:ext cx="1138200" cy="539805"/>
            <a:chOff x="0" y="-4802"/>
            <a:chExt cx="1138200" cy="504302"/>
          </a:xfrm>
        </p:grpSpPr>
        <p:sp>
          <p:nvSpPr>
            <p:cNvPr id="473" name="Google Shape;473;p13"/>
            <p:cNvSpPr/>
            <p:nvPr/>
          </p:nvSpPr>
          <p:spPr>
            <a:xfrm>
              <a:off x="0" y="-480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69100" y="-480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3"/>
          <p:cNvSpPr/>
          <p:nvPr/>
        </p:nvSpPr>
        <p:spPr>
          <a:xfrm>
            <a:off x="7254051" y="4419900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14"/>
          <p:cNvGrpSpPr/>
          <p:nvPr/>
        </p:nvGrpSpPr>
        <p:grpSpPr>
          <a:xfrm>
            <a:off x="0" y="-2"/>
            <a:ext cx="9144000" cy="5143500"/>
            <a:chOff x="0" y="-2"/>
            <a:chExt cx="9144000" cy="5143500"/>
          </a:xfrm>
        </p:grpSpPr>
        <p:sp>
          <p:nvSpPr>
            <p:cNvPr id="478" name="Google Shape;478;p14"/>
            <p:cNvSpPr/>
            <p:nvPr/>
          </p:nvSpPr>
          <p:spPr>
            <a:xfrm flipH="1">
              <a:off x="8574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flipH="1">
              <a:off x="8005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flipH="1">
              <a:off x="7436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flipH="1">
              <a:off x="6867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flipH="1">
              <a:off x="6298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flipH="1">
              <a:off x="57294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flipH="1">
              <a:off x="51603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flipH="1">
              <a:off x="4591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flipH="1">
              <a:off x="4022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flipH="1">
              <a:off x="3453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 flipH="1">
              <a:off x="2883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 flipH="1">
              <a:off x="2314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 flipH="1">
              <a:off x="1745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 flipH="1">
              <a:off x="1176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 flipH="1">
              <a:off x="607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 flipH="1">
              <a:off x="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 flipH="1">
              <a:off x="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 flipH="1">
              <a:off x="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 flipH="1">
              <a:off x="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 flipH="1">
              <a:off x="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 flipH="1">
              <a:off x="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 flipH="1">
              <a:off x="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 flipH="1">
              <a:off x="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 flipH="1">
              <a:off x="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 flipH="1">
              <a:off x="607500" y="398370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 flipH="1">
              <a:off x="607500" y="340379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 flipH="1">
              <a:off x="607500" y="2823897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 flipH="1">
              <a:off x="607500" y="224399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 flipH="1">
              <a:off x="607500" y="1664094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 flipH="1">
              <a:off x="607500" y="1084192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 flipH="1">
              <a:off x="607500" y="504290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 flipH="1">
              <a:off x="607500" y="0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 flipH="1">
              <a:off x="85749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 flipH="1">
              <a:off x="80058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 flipH="1">
              <a:off x="74367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 flipH="1">
              <a:off x="68676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 flipH="1">
              <a:off x="62985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 flipH="1">
              <a:off x="57294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 flipH="1">
              <a:off x="51603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 flipH="1">
              <a:off x="45912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 flipH="1">
              <a:off x="40221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 flipH="1">
              <a:off x="34530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 flipH="1">
              <a:off x="28839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 flipH="1">
              <a:off x="23148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 flipH="1">
              <a:off x="17457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 flipH="1">
              <a:off x="1176600" y="-2"/>
              <a:ext cx="5691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14"/>
          <p:cNvSpPr txBox="1">
            <a:spLocks noGrp="1"/>
          </p:cNvSpPr>
          <p:nvPr>
            <p:ph type="title"/>
          </p:nvPr>
        </p:nvSpPr>
        <p:spPr>
          <a:xfrm>
            <a:off x="2595400" y="3014875"/>
            <a:ext cx="5833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5" name="Google Shape;525;p14"/>
          <p:cNvSpPr txBox="1">
            <a:spLocks noGrp="1"/>
          </p:cNvSpPr>
          <p:nvPr>
            <p:ph type="subTitle" idx="1"/>
          </p:nvPr>
        </p:nvSpPr>
        <p:spPr>
          <a:xfrm>
            <a:off x="2595400" y="1587900"/>
            <a:ext cx="5833500" cy="14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6713149" y="343350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4"/>
          <p:cNvSpPr/>
          <p:nvPr/>
        </p:nvSpPr>
        <p:spPr>
          <a:xfrm>
            <a:off x="7854824" y="343350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4"/>
          <p:cNvSpPr/>
          <p:nvPr/>
        </p:nvSpPr>
        <p:spPr>
          <a:xfrm>
            <a:off x="7280801" y="343350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4"/>
          <p:cNvSpPr/>
          <p:nvPr/>
        </p:nvSpPr>
        <p:spPr>
          <a:xfrm>
            <a:off x="1088924" y="448231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4"/>
          <p:cNvSpPr/>
          <p:nvPr/>
        </p:nvSpPr>
        <p:spPr>
          <a:xfrm>
            <a:off x="1662549" y="448231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4"/>
          <p:cNvSpPr/>
          <p:nvPr/>
        </p:nvSpPr>
        <p:spPr>
          <a:xfrm>
            <a:off x="2229801" y="448231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4"/>
          <p:cNvSpPr/>
          <p:nvPr/>
        </p:nvSpPr>
        <p:spPr>
          <a:xfrm>
            <a:off x="2797051" y="448231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4"/>
          <p:cNvSpPr/>
          <p:nvPr/>
        </p:nvSpPr>
        <p:spPr>
          <a:xfrm rot="10800000" flipH="1">
            <a:off x="38250" y="1096174"/>
            <a:ext cx="1134600" cy="1134600"/>
          </a:xfrm>
          <a:prstGeom prst="blockArc">
            <a:avLst>
              <a:gd name="adj1" fmla="val 16154176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6"/>
          <p:cNvSpPr txBox="1">
            <a:spLocks noGrp="1"/>
          </p:cNvSpPr>
          <p:nvPr>
            <p:ph type="subTitle" idx="1"/>
          </p:nvPr>
        </p:nvSpPr>
        <p:spPr>
          <a:xfrm>
            <a:off x="720000" y="1852800"/>
            <a:ext cx="3989700" cy="227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577" name="Google Shape;577;p16"/>
          <p:cNvSpPr txBox="1">
            <a:spLocks noGrp="1"/>
          </p:cNvSpPr>
          <p:nvPr>
            <p:ph type="title"/>
          </p:nvPr>
        </p:nvSpPr>
        <p:spPr>
          <a:xfrm>
            <a:off x="720000" y="1207025"/>
            <a:ext cx="39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6"/>
          <p:cNvSpPr>
            <a:spLocks noGrp="1"/>
          </p:cNvSpPr>
          <p:nvPr>
            <p:ph type="pic" idx="2"/>
          </p:nvPr>
        </p:nvSpPr>
        <p:spPr>
          <a:xfrm>
            <a:off x="5653800" y="0"/>
            <a:ext cx="34902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79" name="Google Shape;579;p16"/>
          <p:cNvGrpSpPr/>
          <p:nvPr/>
        </p:nvGrpSpPr>
        <p:grpSpPr>
          <a:xfrm>
            <a:off x="0" y="4563588"/>
            <a:ext cx="5653800" cy="579913"/>
            <a:chOff x="0" y="4563588"/>
            <a:chExt cx="5653800" cy="579913"/>
          </a:xfrm>
        </p:grpSpPr>
        <p:sp>
          <p:nvSpPr>
            <p:cNvPr id="580" name="Google Shape;580;p16"/>
            <p:cNvSpPr/>
            <p:nvPr/>
          </p:nvSpPr>
          <p:spPr>
            <a:xfrm>
              <a:off x="5046300" y="4563599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4563600"/>
              <a:ext cx="493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935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10626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16317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2008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7699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3390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9081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447720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30" name="Google Shape;930;p27"/>
          <p:cNvGrpSpPr/>
          <p:nvPr/>
        </p:nvGrpSpPr>
        <p:grpSpPr>
          <a:xfrm>
            <a:off x="7436650" y="0"/>
            <a:ext cx="1707440" cy="5143499"/>
            <a:chOff x="7436650" y="0"/>
            <a:chExt cx="1707440" cy="5143499"/>
          </a:xfrm>
        </p:grpSpPr>
        <p:grpSp>
          <p:nvGrpSpPr>
            <p:cNvPr id="931" name="Google Shape;931;p27"/>
            <p:cNvGrpSpPr/>
            <p:nvPr/>
          </p:nvGrpSpPr>
          <p:grpSpPr>
            <a:xfrm>
              <a:off x="8574984" y="0"/>
              <a:ext cx="569106" cy="5143499"/>
              <a:chOff x="8536500" y="0"/>
              <a:chExt cx="607500" cy="5143499"/>
            </a:xfrm>
          </p:grpSpPr>
          <p:sp>
            <p:nvSpPr>
              <p:cNvPr id="932" name="Google Shape;932;p27"/>
              <p:cNvSpPr/>
              <p:nvPr/>
            </p:nvSpPr>
            <p:spPr>
              <a:xfrm>
                <a:off x="8536500" y="504290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7"/>
              <p:cNvSpPr/>
              <p:nvPr/>
            </p:nvSpPr>
            <p:spPr>
              <a:xfrm>
                <a:off x="8536500" y="0"/>
                <a:ext cx="6075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8536500" y="4563599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>
                <a:off x="8536500" y="3983698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8536500" y="3403796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>
                <a:off x="8536500" y="2823895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8536500" y="2243994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>
                <a:off x="8536500" y="1664093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8536500" y="1084191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1" name="Google Shape;941;p27"/>
            <p:cNvSpPr/>
            <p:nvPr/>
          </p:nvSpPr>
          <p:spPr>
            <a:xfrm flipH="1">
              <a:off x="800575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flipH="1">
              <a:off x="7436650" y="456358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7"/>
          <p:cNvGrpSpPr/>
          <p:nvPr/>
        </p:nvGrpSpPr>
        <p:grpSpPr>
          <a:xfrm>
            <a:off x="0" y="-2"/>
            <a:ext cx="1176600" cy="5143500"/>
            <a:chOff x="0" y="-2"/>
            <a:chExt cx="1176600" cy="5143500"/>
          </a:xfrm>
        </p:grpSpPr>
        <p:grpSp>
          <p:nvGrpSpPr>
            <p:cNvPr id="944" name="Google Shape;944;p27"/>
            <p:cNvGrpSpPr/>
            <p:nvPr/>
          </p:nvGrpSpPr>
          <p:grpSpPr>
            <a:xfrm>
              <a:off x="0" y="0"/>
              <a:ext cx="607500" cy="5143499"/>
              <a:chOff x="8536500" y="0"/>
              <a:chExt cx="607500" cy="5143499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8536500" y="504290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8536500" y="0"/>
                <a:ext cx="607500" cy="5043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>
                <a:off x="8536500" y="4563599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8536500" y="3983698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>
                <a:off x="8536500" y="3403796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8536500" y="2823895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8536500" y="2243994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8536500" y="1664093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8536500" y="1084191"/>
                <a:ext cx="6075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7"/>
            <p:cNvSpPr/>
            <p:nvPr/>
          </p:nvSpPr>
          <p:spPr>
            <a:xfrm flipH="1">
              <a:off x="607500" y="-2"/>
              <a:ext cx="569100" cy="5025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ter Tight"/>
              <a:buNone/>
              <a:defRPr sz="3000">
                <a:solidFill>
                  <a:schemeClr val="lt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2" r:id="rId8"/>
    <p:sldLayoutId id="2147483673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38"/>
          <p:cNvGrpSpPr/>
          <p:nvPr/>
        </p:nvGrpSpPr>
        <p:grpSpPr>
          <a:xfrm>
            <a:off x="6829200" y="503848"/>
            <a:ext cx="571783" cy="4059302"/>
            <a:chOff x="6829200" y="503848"/>
            <a:chExt cx="571783" cy="4059302"/>
          </a:xfrm>
        </p:grpSpPr>
        <p:sp>
          <p:nvSpPr>
            <p:cNvPr id="1178" name="Google Shape;1178;p38"/>
            <p:cNvSpPr/>
            <p:nvPr/>
          </p:nvSpPr>
          <p:spPr>
            <a:xfrm>
              <a:off x="6829200" y="3980250"/>
              <a:ext cx="569100" cy="582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38"/>
            <p:cNvGrpSpPr/>
            <p:nvPr/>
          </p:nvGrpSpPr>
          <p:grpSpPr>
            <a:xfrm>
              <a:off x="6831883" y="503848"/>
              <a:ext cx="569100" cy="3479408"/>
              <a:chOff x="7398300" y="504290"/>
              <a:chExt cx="569100" cy="3479408"/>
            </a:xfrm>
          </p:grpSpPr>
          <p:sp>
            <p:nvSpPr>
              <p:cNvPr id="1180" name="Google Shape;1180;p38"/>
              <p:cNvSpPr/>
              <p:nvPr/>
            </p:nvSpPr>
            <p:spPr>
              <a:xfrm>
                <a:off x="7398300" y="340379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7398300" y="2823897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7398300" y="2243995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7398300" y="1664094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7398300" y="1084192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7398300" y="50429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6" name="Google Shape;1186;p38"/>
          <p:cNvGrpSpPr/>
          <p:nvPr/>
        </p:nvGrpSpPr>
        <p:grpSpPr>
          <a:xfrm>
            <a:off x="7398300" y="503848"/>
            <a:ext cx="571783" cy="4059302"/>
            <a:chOff x="7398300" y="503848"/>
            <a:chExt cx="571783" cy="4059302"/>
          </a:xfrm>
        </p:grpSpPr>
        <p:sp>
          <p:nvSpPr>
            <p:cNvPr id="1187" name="Google Shape;1187;p38"/>
            <p:cNvSpPr/>
            <p:nvPr/>
          </p:nvSpPr>
          <p:spPr>
            <a:xfrm>
              <a:off x="7398300" y="3980250"/>
              <a:ext cx="569100" cy="582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7400983" y="503848"/>
              <a:ext cx="569100" cy="3479408"/>
              <a:chOff x="7398300" y="504290"/>
              <a:chExt cx="569100" cy="3479408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7398300" y="3403798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7398300" y="2823897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7398300" y="2243995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7398300" y="1664094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7398300" y="1084192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7398300" y="504290"/>
                <a:ext cx="569100" cy="5799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5" name="Google Shape;1195;p38"/>
          <p:cNvSpPr txBox="1">
            <a:spLocks noGrp="1"/>
          </p:cNvSpPr>
          <p:nvPr>
            <p:ph type="subTitle" idx="1"/>
          </p:nvPr>
        </p:nvSpPr>
        <p:spPr>
          <a:xfrm>
            <a:off x="4088295" y="3704225"/>
            <a:ext cx="22146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Выполнила: Привалова Светлана</a:t>
            </a:r>
            <a:br>
              <a:rPr lang="ru-RU" dirty="0" smtClean="0"/>
            </a:br>
            <a:r>
              <a:rPr lang="ru-RU" dirty="0" smtClean="0"/>
              <a:t>527 группа</a:t>
            </a:r>
            <a:endParaRPr dirty="0"/>
          </a:p>
        </p:txBody>
      </p:sp>
      <p:sp>
        <p:nvSpPr>
          <p:cNvPr id="1196" name="Google Shape;1196;p38"/>
          <p:cNvSpPr txBox="1">
            <a:spLocks noGrp="1"/>
          </p:cNvSpPr>
          <p:nvPr>
            <p:ph type="ctrTitle"/>
          </p:nvPr>
        </p:nvSpPr>
        <p:spPr>
          <a:xfrm>
            <a:off x="633633" y="905225"/>
            <a:ext cx="5911017" cy="366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Болезни почек у собак </a:t>
            </a:r>
            <a:br>
              <a:rPr lang="ru-RU" dirty="0" smtClean="0"/>
            </a:br>
            <a:endParaRPr dirty="0"/>
          </a:p>
        </p:txBody>
      </p:sp>
      <p:sp>
        <p:nvSpPr>
          <p:cNvPr id="1197" name="Google Shape;1197;p38"/>
          <p:cNvSpPr/>
          <p:nvPr/>
        </p:nvSpPr>
        <p:spPr>
          <a:xfrm>
            <a:off x="6837800" y="503700"/>
            <a:ext cx="1138200" cy="1138200"/>
          </a:xfrm>
          <a:prstGeom prst="blockArc">
            <a:avLst>
              <a:gd name="adj1" fmla="val 10800000"/>
              <a:gd name="adj2" fmla="val 5406302"/>
              <a:gd name="adj3" fmla="val 80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 flipH="1">
            <a:off x="566600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8"/>
          <p:cNvSpPr/>
          <p:nvPr/>
        </p:nvSpPr>
        <p:spPr>
          <a:xfrm>
            <a:off x="1056770" y="4482323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8"/>
          <p:cNvSpPr/>
          <p:nvPr/>
        </p:nvSpPr>
        <p:spPr>
          <a:xfrm>
            <a:off x="7320141" y="995133"/>
            <a:ext cx="171000" cy="171000"/>
          </a:xfrm>
          <a:prstGeom prst="teardrop">
            <a:avLst>
              <a:gd name="adj" fmla="val 10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8"/>
          <p:cNvSpPr/>
          <p:nvPr/>
        </p:nvSpPr>
        <p:spPr>
          <a:xfrm>
            <a:off x="7247851" y="3822805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7247851" y="4401530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7247851" y="3244080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40" y="2027125"/>
            <a:ext cx="432854" cy="4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578320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Этиология</a:t>
            </a: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873291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dirty="0" smtClean="0"/>
              <a:t>Основное </a:t>
            </a:r>
            <a:r>
              <a:rPr lang="ru-RU" sz="1600" dirty="0"/>
              <a:t>значение в образовании мочевых </a:t>
            </a:r>
            <a:r>
              <a:rPr lang="ru-RU" sz="1600" dirty="0" smtClean="0"/>
              <a:t>камней имеют </a:t>
            </a:r>
            <a:r>
              <a:rPr lang="ru-RU" sz="1600" dirty="0"/>
              <a:t>нарушения обмена веществ вследствие </a:t>
            </a:r>
            <a:r>
              <a:rPr lang="ru-RU" sz="1600" dirty="0" smtClean="0"/>
              <a:t>нерационального кормления</a:t>
            </a:r>
            <a:r>
              <a:rPr lang="ru-RU" sz="1600" dirty="0"/>
              <a:t>, особенно при обильной мясной диете и на фоне </a:t>
            </a:r>
            <a:r>
              <a:rPr lang="ru-RU" sz="1600" dirty="0" smtClean="0"/>
              <a:t>А гиповитаминоза</a:t>
            </a:r>
            <a:r>
              <a:rPr lang="ru-RU" sz="1600" dirty="0"/>
              <a:t>. Конденсация минералов ускоряется при наличии </a:t>
            </a:r>
            <a:r>
              <a:rPr lang="ru-RU" sz="1600" dirty="0" smtClean="0"/>
              <a:t>воспалений </a:t>
            </a:r>
            <a:r>
              <a:rPr lang="ru-RU" sz="1600" dirty="0"/>
              <a:t>в мочевой системе, образовании органических </a:t>
            </a:r>
            <a:r>
              <a:rPr lang="ru-RU" sz="1600" dirty="0" smtClean="0"/>
              <a:t>конгломератов </a:t>
            </a:r>
            <a:r>
              <a:rPr lang="ru-RU" sz="1600" dirty="0"/>
              <a:t>(эпителия, гнойных тел, микробов), длительном задержании </a:t>
            </a:r>
            <a:r>
              <a:rPr lang="ru-RU" sz="1600" dirty="0" smtClean="0"/>
              <a:t>мочеиспускания</a:t>
            </a:r>
            <a:r>
              <a:rPr lang="ru-RU" sz="1600" dirty="0"/>
              <a:t>, а также при избытке минеральных солей в кормах </a:t>
            </a:r>
            <a:r>
              <a:rPr lang="ru-RU" sz="1600" dirty="0" smtClean="0"/>
              <a:t>и воде</a:t>
            </a:r>
            <a:r>
              <a:rPr lang="ru-RU" sz="1600" dirty="0"/>
              <a:t>, длительном водном голодании, </a:t>
            </a:r>
            <a:r>
              <a:rPr lang="ru-RU" sz="1600" dirty="0" err="1"/>
              <a:t>передозировании</a:t>
            </a:r>
            <a:r>
              <a:rPr lang="ru-RU" sz="1600" dirty="0"/>
              <a:t> витамина </a:t>
            </a:r>
            <a:r>
              <a:rPr lang="ru-RU" sz="1600" dirty="0" smtClean="0"/>
              <a:t>D.</a:t>
            </a:r>
            <a:endParaRPr sz="1600"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8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578320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Симптомы </a:t>
            </a: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873291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Если </a:t>
            </a:r>
            <a:r>
              <a:rPr lang="ru-RU" dirty="0"/>
              <a:t>не происходит </a:t>
            </a:r>
            <a:r>
              <a:rPr lang="ru-RU" dirty="0" err="1"/>
              <a:t>обтурации</a:t>
            </a:r>
            <a:r>
              <a:rPr lang="ru-RU" dirty="0"/>
              <a:t> мочевыводящих </a:t>
            </a:r>
            <a:r>
              <a:rPr lang="ru-RU" dirty="0" smtClean="0"/>
              <a:t>путей</a:t>
            </a:r>
            <a:r>
              <a:rPr lang="ru-RU" dirty="0"/>
              <a:t>, болезнь длительно протекает бессимптомно. При </a:t>
            </a:r>
            <a:r>
              <a:rPr lang="ru-RU" dirty="0" err="1" smtClean="0"/>
              <a:t>обтурации</a:t>
            </a:r>
            <a:r>
              <a:rPr lang="ru-RU" dirty="0" smtClean="0"/>
              <a:t> </a:t>
            </a:r>
            <a:r>
              <a:rPr lang="ru-RU" dirty="0"/>
              <a:t>мочевыводящих путей возникают колики, нарушения </a:t>
            </a:r>
            <a:r>
              <a:rPr lang="ru-RU" dirty="0" smtClean="0"/>
              <a:t>мочеиспускания</a:t>
            </a:r>
            <a:r>
              <a:rPr lang="ru-RU" dirty="0"/>
              <a:t>, гематурия. В моче обнаруживают следы крови, </a:t>
            </a:r>
            <a:r>
              <a:rPr lang="ru-RU" dirty="0" smtClean="0"/>
              <a:t>мочевой песок</a:t>
            </a:r>
            <a:r>
              <a:rPr lang="ru-RU" dirty="0"/>
              <a:t>, кристаллы солей. При пальпации мочевого пузыря и </a:t>
            </a:r>
            <a:r>
              <a:rPr lang="ru-RU" dirty="0" smtClean="0"/>
              <a:t>почек устанавливают </a:t>
            </a:r>
            <a:r>
              <a:rPr lang="ru-RU" dirty="0"/>
              <a:t>болезненность. Мочеиспускание частое и </a:t>
            </a:r>
            <a:r>
              <a:rPr lang="ru-RU" dirty="0" smtClean="0"/>
              <a:t>болезненное</a:t>
            </a:r>
            <a:r>
              <a:rPr lang="ru-RU" dirty="0"/>
              <a:t>. На 2-3-и сутки после </a:t>
            </a:r>
            <a:r>
              <a:rPr lang="ru-RU" dirty="0" err="1"/>
              <a:t>обтурации</a:t>
            </a:r>
            <a:r>
              <a:rPr lang="ru-RU" dirty="0"/>
              <a:t> могут возникнуть </a:t>
            </a:r>
            <a:r>
              <a:rPr lang="ru-RU" dirty="0" smtClean="0"/>
              <a:t>разрыв мочевого </a:t>
            </a:r>
            <a:r>
              <a:rPr lang="ru-RU" dirty="0"/>
              <a:t>пузыря, перитонит и гибель</a:t>
            </a:r>
            <a:r>
              <a:rPr lang="ru-RU" dirty="0" smtClean="0"/>
              <a:t>. Диагноз </a:t>
            </a:r>
            <a:r>
              <a:rPr lang="ru-RU" dirty="0"/>
              <a:t>ставят с учетом клинических признаков, </a:t>
            </a:r>
            <a:r>
              <a:rPr lang="ru-RU" dirty="0" smtClean="0"/>
              <a:t>результатов рентгенологических </a:t>
            </a:r>
            <a:r>
              <a:rPr lang="ru-RU" dirty="0"/>
              <a:t>данных и исследования мочи. В </a:t>
            </a:r>
            <a:r>
              <a:rPr lang="ru-RU" dirty="0" smtClean="0"/>
              <a:t>дифференциальном </a:t>
            </a:r>
            <a:r>
              <a:rPr lang="ru-RU" dirty="0"/>
              <a:t>отношении следует исключить нефрит, цистит, </a:t>
            </a:r>
            <a:r>
              <a:rPr lang="ru-RU" dirty="0" smtClean="0"/>
              <a:t>уретрит, протекающие </a:t>
            </a:r>
            <a:r>
              <a:rPr lang="ru-RU" dirty="0"/>
              <a:t>без выделения мочевого песка и </a:t>
            </a:r>
            <a:r>
              <a:rPr lang="ru-RU" dirty="0" smtClean="0"/>
              <a:t>камней.</a:t>
            </a:r>
            <a:endParaRPr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9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578320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Лечение и профилактика</a:t>
            </a: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873291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Лечение</a:t>
            </a:r>
            <a:r>
              <a:rPr lang="ru-RU" dirty="0"/>
              <a:t>. Наиболее актуальны симптоматическая терапия с </a:t>
            </a:r>
            <a:r>
              <a:rPr lang="ru-RU" dirty="0" smtClean="0"/>
              <a:t>использованием </a:t>
            </a:r>
            <a:r>
              <a:rPr lang="ru-RU" dirty="0"/>
              <a:t>седативных и спазмолитических препаратов, </a:t>
            </a:r>
            <a:r>
              <a:rPr lang="ru-RU" dirty="0" smtClean="0"/>
              <a:t>физиотерапия</a:t>
            </a:r>
            <a:r>
              <a:rPr lang="ru-RU" dirty="0"/>
              <a:t>, зондирование, хирургическое лечение. Выделению кон-</a:t>
            </a:r>
            <a:r>
              <a:rPr lang="ru-RU" dirty="0" err="1"/>
              <a:t>крементов</a:t>
            </a:r>
            <a:r>
              <a:rPr lang="ru-RU" dirty="0"/>
              <a:t> способствуют </a:t>
            </a:r>
            <a:r>
              <a:rPr lang="ru-RU" dirty="0" err="1"/>
              <a:t>этамид</a:t>
            </a:r>
            <a:r>
              <a:rPr lang="ru-RU" dirty="0"/>
              <a:t>, </a:t>
            </a:r>
            <a:r>
              <a:rPr lang="ru-RU" dirty="0" err="1"/>
              <a:t>антуран</a:t>
            </a:r>
            <a:r>
              <a:rPr lang="ru-RU" dirty="0"/>
              <a:t>, </a:t>
            </a:r>
            <a:r>
              <a:rPr lang="ru-RU" dirty="0" err="1"/>
              <a:t>цинхофен</a:t>
            </a:r>
            <a:r>
              <a:rPr lang="ru-RU" dirty="0"/>
              <a:t>, </a:t>
            </a:r>
            <a:r>
              <a:rPr lang="ru-RU" dirty="0" err="1"/>
              <a:t>уродан</a:t>
            </a:r>
            <a:r>
              <a:rPr lang="ru-RU" dirty="0"/>
              <a:t>, экс-тракт морены красильной сухой, </a:t>
            </a:r>
            <a:r>
              <a:rPr lang="ru-RU" dirty="0" err="1"/>
              <a:t>цистенал</a:t>
            </a:r>
            <a:r>
              <a:rPr lang="ru-RU" dirty="0"/>
              <a:t>, </a:t>
            </a:r>
            <a:r>
              <a:rPr lang="ru-RU" dirty="0" err="1"/>
              <a:t>ависан</a:t>
            </a:r>
            <a:r>
              <a:rPr lang="ru-RU" dirty="0"/>
              <a:t>, </a:t>
            </a:r>
            <a:r>
              <a:rPr lang="ru-RU" dirty="0" err="1"/>
              <a:t>пинабин</a:t>
            </a:r>
            <a:r>
              <a:rPr lang="ru-RU" dirty="0"/>
              <a:t>, </a:t>
            </a:r>
            <a:r>
              <a:rPr lang="ru-RU" dirty="0" err="1" smtClean="0"/>
              <a:t>олиметин</a:t>
            </a:r>
            <a:r>
              <a:rPr lang="ru-RU" dirty="0" smtClean="0"/>
              <a:t>.</a:t>
            </a:r>
          </a:p>
          <a:p>
            <a:pPr marL="0" lvl="0" indent="0"/>
            <a:endParaRPr lang="ru-RU" dirty="0"/>
          </a:p>
          <a:p>
            <a:pPr marL="0" lvl="0" indent="0"/>
            <a:r>
              <a:rPr lang="ru-RU" dirty="0" smtClean="0"/>
              <a:t>Профилактика </a:t>
            </a:r>
            <a:r>
              <a:rPr lang="ru-RU" dirty="0"/>
              <a:t>сводится к оптимизации содержания, </a:t>
            </a:r>
            <a:r>
              <a:rPr lang="ru-RU" dirty="0" err="1"/>
              <a:t>тренинга,нормированию</a:t>
            </a:r>
            <a:r>
              <a:rPr lang="ru-RU" dirty="0"/>
              <a:t> рациона по основным ингредиентам питания (мине-</a:t>
            </a:r>
            <a:r>
              <a:rPr lang="ru-RU" dirty="0" err="1"/>
              <a:t>рального</a:t>
            </a:r>
            <a:r>
              <a:rPr lang="ru-RU" dirty="0"/>
              <a:t>, витаминного, </a:t>
            </a:r>
            <a:r>
              <a:rPr lang="ru-RU" dirty="0" err="1"/>
              <a:t>белково</a:t>
            </a:r>
            <a:r>
              <a:rPr lang="ru-RU" dirty="0"/>
              <a:t>-углеводного) и </a:t>
            </a:r>
            <a:r>
              <a:rPr lang="ru-RU" dirty="0" smtClean="0"/>
              <a:t>поения</a:t>
            </a:r>
            <a:endParaRPr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1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46"/>
          <p:cNvSpPr txBox="1">
            <a:spLocks noGrp="1"/>
          </p:cNvSpPr>
          <p:nvPr>
            <p:ph type="title"/>
          </p:nvPr>
        </p:nvSpPr>
        <p:spPr>
          <a:xfrm>
            <a:off x="2599828" y="3015000"/>
            <a:ext cx="5833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endParaRPr dirty="0"/>
          </a:p>
        </p:txBody>
      </p:sp>
      <p:sp>
        <p:nvSpPr>
          <p:cNvPr id="1400" name="Google Shape;1400;p46"/>
          <p:cNvSpPr txBox="1">
            <a:spLocks noGrp="1"/>
          </p:cNvSpPr>
          <p:nvPr>
            <p:ph type="subTitle" idx="1"/>
          </p:nvPr>
        </p:nvSpPr>
        <p:spPr>
          <a:xfrm>
            <a:off x="2595400" y="1587900"/>
            <a:ext cx="5833500" cy="14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401" name="Google Shape;1401;p46"/>
          <p:cNvSpPr/>
          <p:nvPr/>
        </p:nvSpPr>
        <p:spPr>
          <a:xfrm rot="5400000" flipH="1">
            <a:off x="6868000" y="4569794"/>
            <a:ext cx="1134600" cy="1134600"/>
          </a:xfrm>
          <a:prstGeom prst="blockArc">
            <a:avLst>
              <a:gd name="adj1" fmla="val 16154176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6"/>
          <p:cNvSpPr/>
          <p:nvPr/>
        </p:nvSpPr>
        <p:spPr>
          <a:xfrm>
            <a:off x="520049" y="157796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4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9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49"/>
          <p:cNvGrpSpPr/>
          <p:nvPr/>
        </p:nvGrpSpPr>
        <p:grpSpPr>
          <a:xfrm>
            <a:off x="5046300" y="0"/>
            <a:ext cx="607500" cy="4563598"/>
            <a:chOff x="5046300" y="0"/>
            <a:chExt cx="607500" cy="4563598"/>
          </a:xfrm>
        </p:grpSpPr>
        <p:sp>
          <p:nvSpPr>
            <p:cNvPr id="1451" name="Google Shape;1451;p49"/>
            <p:cNvSpPr/>
            <p:nvPr/>
          </p:nvSpPr>
          <p:spPr>
            <a:xfrm>
              <a:off x="5046300" y="3983698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046300" y="3403796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046300" y="2823895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046300" y="2243994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046300" y="1664093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046300" y="1084191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046300" y="504290"/>
              <a:ext cx="6075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5046300" y="0"/>
              <a:ext cx="607500" cy="5043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9" name="Google Shape;1459;p49"/>
          <p:cNvSpPr txBox="1">
            <a:spLocks noGrp="1"/>
          </p:cNvSpPr>
          <p:nvPr>
            <p:ph type="subTitle" idx="1"/>
          </p:nvPr>
        </p:nvSpPr>
        <p:spPr>
          <a:xfrm>
            <a:off x="720000" y="1852800"/>
            <a:ext cx="39897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460" name="Google Shape;1460;p49"/>
          <p:cNvSpPr txBox="1">
            <a:spLocks noGrp="1"/>
          </p:cNvSpPr>
          <p:nvPr>
            <p:ph type="title"/>
          </p:nvPr>
        </p:nvSpPr>
        <p:spPr>
          <a:xfrm>
            <a:off x="0" y="2243993"/>
            <a:ext cx="470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Спасибо за внимание!</a:t>
            </a:r>
            <a:endParaRPr sz="4800" dirty="0"/>
          </a:p>
        </p:txBody>
      </p:sp>
      <p:pic>
        <p:nvPicPr>
          <p:cNvPr id="1461" name="Google Shape;1461;p49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37463"/>
            <a:ext cx="3490199" cy="5093008"/>
          </a:xfrm>
          <a:prstGeom prst="rect">
            <a:avLst/>
          </a:prstGeom>
        </p:spPr>
      </p:pic>
      <p:sp>
        <p:nvSpPr>
          <p:cNvPr id="1462" name="Google Shape;1462;p49"/>
          <p:cNvSpPr/>
          <p:nvPr/>
        </p:nvSpPr>
        <p:spPr>
          <a:xfrm flipH="1">
            <a:off x="4473600" y="3992271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1"/>
          <p:cNvSpPr txBox="1">
            <a:spLocks noGrp="1"/>
          </p:cNvSpPr>
          <p:nvPr>
            <p:ph type="title"/>
          </p:nvPr>
        </p:nvSpPr>
        <p:spPr>
          <a:xfrm>
            <a:off x="1710000" y="830452"/>
            <a:ext cx="572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40" name="Google Shape;1240;p41"/>
          <p:cNvSpPr txBox="1">
            <a:spLocks noGrp="1"/>
          </p:cNvSpPr>
          <p:nvPr>
            <p:ph type="subTitle" idx="1"/>
          </p:nvPr>
        </p:nvSpPr>
        <p:spPr>
          <a:xfrm>
            <a:off x="1295650" y="1032480"/>
            <a:ext cx="6606848" cy="3242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 smtClean="0"/>
              <a:t>Классификация </a:t>
            </a:r>
            <a:r>
              <a:rPr lang="ru-RU" dirty="0"/>
              <a:t>болезней почек и мочевыводящих путей. </a:t>
            </a:r>
            <a:endParaRPr lang="ru-RU" dirty="0" smtClean="0"/>
          </a:p>
          <a:p>
            <a:pPr marL="0" lvl="0" indent="0" algn="just"/>
            <a:r>
              <a:rPr lang="ru-RU" dirty="0" smtClean="0"/>
              <a:t>Болезни </a:t>
            </a:r>
            <a:r>
              <a:rPr lang="ru-RU" dirty="0"/>
              <a:t>почек делят на следующие группы</a:t>
            </a:r>
            <a:r>
              <a:rPr lang="ru-RU" dirty="0" smtClean="0"/>
              <a:t>: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Воспалительные </a:t>
            </a:r>
            <a:r>
              <a:rPr lang="ru-RU" dirty="0"/>
              <a:t>(нефриты – острые, хронические, </a:t>
            </a:r>
            <a:r>
              <a:rPr lang="ru-RU" dirty="0" smtClean="0"/>
              <a:t>диффузные</a:t>
            </a:r>
            <a:r>
              <a:rPr lang="ru-RU" dirty="0"/>
              <a:t>, очаговые и пиелонефрит – острый и хронический</a:t>
            </a:r>
            <a:r>
              <a:rPr lang="ru-RU" dirty="0" smtClean="0"/>
              <a:t>).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Дистрофические </a:t>
            </a:r>
            <a:r>
              <a:rPr lang="ru-RU" dirty="0"/>
              <a:t>(нефрозы – острые и хронические</a:t>
            </a:r>
            <a:r>
              <a:rPr lang="ru-RU" dirty="0" smtClean="0"/>
              <a:t>).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Склеротические </a:t>
            </a:r>
            <a:r>
              <a:rPr lang="ru-RU" dirty="0"/>
              <a:t>(нефросклероз</a:t>
            </a:r>
            <a:r>
              <a:rPr lang="ru-RU" dirty="0" smtClean="0"/>
              <a:t>).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Болезни </a:t>
            </a:r>
            <a:r>
              <a:rPr lang="ru-RU" dirty="0"/>
              <a:t>мочевыводящих путей: уретрит, цистит, </a:t>
            </a:r>
            <a:r>
              <a:rPr lang="ru-RU" dirty="0" smtClean="0"/>
              <a:t>мочекаменная болезнь.</a:t>
            </a:r>
          </a:p>
        </p:txBody>
      </p:sp>
      <p:sp>
        <p:nvSpPr>
          <p:cNvPr id="1241" name="Google Shape;1241;p41"/>
          <p:cNvSpPr/>
          <p:nvPr/>
        </p:nvSpPr>
        <p:spPr>
          <a:xfrm>
            <a:off x="986662" y="2103604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/>
          <p:nvPr/>
        </p:nvSpPr>
        <p:spPr>
          <a:xfrm>
            <a:off x="986662" y="2668401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1"/>
          <p:cNvSpPr/>
          <p:nvPr/>
        </p:nvSpPr>
        <p:spPr>
          <a:xfrm>
            <a:off x="986650" y="1517752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0"/>
          <p:cNvSpPr txBox="1">
            <a:spLocks noGrp="1"/>
          </p:cNvSpPr>
          <p:nvPr>
            <p:ph type="subTitle" idx="9"/>
          </p:nvPr>
        </p:nvSpPr>
        <p:spPr>
          <a:xfrm>
            <a:off x="1102671" y="53670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18" name="Google Shape;1218;p40"/>
          <p:cNvSpPr txBox="1">
            <a:spLocks noGrp="1"/>
          </p:cNvSpPr>
          <p:nvPr>
            <p:ph type="subTitle" idx="13"/>
          </p:nvPr>
        </p:nvSpPr>
        <p:spPr>
          <a:xfrm>
            <a:off x="3403813" y="173839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19" name="Google Shape;1219;p40"/>
          <p:cNvSpPr txBox="1">
            <a:spLocks noGrp="1"/>
          </p:cNvSpPr>
          <p:nvPr>
            <p:ph type="subTitle" idx="14"/>
          </p:nvPr>
        </p:nvSpPr>
        <p:spPr>
          <a:xfrm>
            <a:off x="951454" y="35036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20" name="Google Shape;1220;p40"/>
          <p:cNvSpPr txBox="1">
            <a:spLocks noGrp="1"/>
          </p:cNvSpPr>
          <p:nvPr>
            <p:ph type="subTitle" idx="15"/>
          </p:nvPr>
        </p:nvSpPr>
        <p:spPr>
          <a:xfrm>
            <a:off x="5645243" y="142051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21" name="Google Shape;1221;p40"/>
          <p:cNvSpPr txBox="1">
            <a:spLocks noGrp="1"/>
          </p:cNvSpPr>
          <p:nvPr>
            <p:ph type="title" idx="2"/>
          </p:nvPr>
        </p:nvSpPr>
        <p:spPr>
          <a:xfrm>
            <a:off x="822847" y="1209840"/>
            <a:ext cx="567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22" name="Google Shape;1222;p40"/>
          <p:cNvSpPr txBox="1">
            <a:spLocks noGrp="1"/>
          </p:cNvSpPr>
          <p:nvPr>
            <p:ph type="title" idx="3"/>
          </p:nvPr>
        </p:nvSpPr>
        <p:spPr>
          <a:xfrm>
            <a:off x="3511534" y="1209840"/>
            <a:ext cx="567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23" name="Google Shape;1223;p40"/>
          <p:cNvSpPr txBox="1">
            <a:spLocks noGrp="1"/>
          </p:cNvSpPr>
          <p:nvPr>
            <p:ph type="subTitle" idx="4"/>
          </p:nvPr>
        </p:nvSpPr>
        <p:spPr>
          <a:xfrm>
            <a:off x="3507853" y="1876947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Изменение цвета и запаха </a:t>
            </a:r>
            <a:r>
              <a:rPr lang="ru-RU" dirty="0" smtClean="0"/>
              <a:t>мочи.</a:t>
            </a:r>
            <a:endParaRPr dirty="0"/>
          </a:p>
        </p:txBody>
      </p:sp>
      <p:sp>
        <p:nvSpPr>
          <p:cNvPr id="1224" name="Google Shape;1224;p40"/>
          <p:cNvSpPr txBox="1">
            <a:spLocks noGrp="1"/>
          </p:cNvSpPr>
          <p:nvPr>
            <p:ph type="title" idx="5"/>
          </p:nvPr>
        </p:nvSpPr>
        <p:spPr>
          <a:xfrm>
            <a:off x="819171" y="2919350"/>
            <a:ext cx="567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25" name="Google Shape;1225;p40"/>
          <p:cNvSpPr txBox="1">
            <a:spLocks noGrp="1"/>
          </p:cNvSpPr>
          <p:nvPr>
            <p:ph type="subTitle" idx="6"/>
          </p:nvPr>
        </p:nvSpPr>
        <p:spPr>
          <a:xfrm>
            <a:off x="805546" y="358337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r>
              <a:rPr lang="ru-RU" dirty="0"/>
              <a:t>Снижение </a:t>
            </a:r>
            <a:r>
              <a:rPr lang="ru-RU" dirty="0" smtClean="0"/>
              <a:t>веса,</a:t>
            </a:r>
            <a:r>
              <a:rPr lang="ru-RU" dirty="0"/>
              <a:t> </a:t>
            </a:r>
            <a:r>
              <a:rPr lang="ru-RU" dirty="0" smtClean="0"/>
              <a:t>рвота, </a:t>
            </a:r>
            <a:r>
              <a:rPr lang="ru-RU" dirty="0"/>
              <a:t>диарея.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6" name="Google Shape;1226;p40"/>
          <p:cNvSpPr txBox="1">
            <a:spLocks noGrp="1"/>
          </p:cNvSpPr>
          <p:nvPr>
            <p:ph type="title" idx="7"/>
          </p:nvPr>
        </p:nvSpPr>
        <p:spPr>
          <a:xfrm>
            <a:off x="3507853" y="2919350"/>
            <a:ext cx="567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27" name="Google Shape;1227;p40"/>
          <p:cNvSpPr txBox="1">
            <a:spLocks noGrp="1"/>
          </p:cNvSpPr>
          <p:nvPr>
            <p:ph type="subTitle" idx="8"/>
          </p:nvPr>
        </p:nvSpPr>
        <p:spPr>
          <a:xfrm>
            <a:off x="3507853" y="358734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Ухудшение качества шерсти.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8" name="Google Shape;1228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Симптомы </a:t>
            </a:r>
            <a:endParaRPr dirty="0"/>
          </a:p>
        </p:txBody>
      </p:sp>
      <p:sp>
        <p:nvSpPr>
          <p:cNvPr id="1229" name="Google Shape;1229;p40"/>
          <p:cNvSpPr txBox="1">
            <a:spLocks noGrp="1"/>
          </p:cNvSpPr>
          <p:nvPr>
            <p:ph type="subTitle" idx="1"/>
          </p:nvPr>
        </p:nvSpPr>
        <p:spPr>
          <a:xfrm>
            <a:off x="819171" y="171526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Изменение объема выделяемой мочи (полиурия, </a:t>
            </a:r>
            <a:r>
              <a:rPr lang="ru-RU" dirty="0" err="1"/>
              <a:t>олигурия</a:t>
            </a:r>
            <a:r>
              <a:rPr lang="ru-RU" dirty="0"/>
              <a:t>, анурия</a:t>
            </a:r>
            <a:r>
              <a:rPr lang="ru-RU" dirty="0" smtClean="0"/>
              <a:t>).</a:t>
            </a:r>
            <a:endParaRPr dirty="0"/>
          </a:p>
        </p:txBody>
      </p:sp>
      <p:sp>
        <p:nvSpPr>
          <p:cNvPr id="1230" name="Google Shape;1230;p40"/>
          <p:cNvSpPr txBox="1">
            <a:spLocks noGrp="1"/>
          </p:cNvSpPr>
          <p:nvPr>
            <p:ph type="title" idx="16"/>
          </p:nvPr>
        </p:nvSpPr>
        <p:spPr>
          <a:xfrm>
            <a:off x="6181522" y="1209840"/>
            <a:ext cx="567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31" name="Google Shape;1231;p40"/>
          <p:cNvSpPr txBox="1">
            <a:spLocks noGrp="1"/>
          </p:cNvSpPr>
          <p:nvPr>
            <p:ph type="subTitle" idx="17"/>
          </p:nvPr>
        </p:nvSpPr>
        <p:spPr>
          <a:xfrm>
            <a:off x="6171627" y="1846382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Неприятный запах изо рта.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2" name="Google Shape;1232;p40"/>
          <p:cNvSpPr txBox="1">
            <a:spLocks noGrp="1"/>
          </p:cNvSpPr>
          <p:nvPr>
            <p:ph type="subTitle" idx="18"/>
          </p:nvPr>
        </p:nvSpPr>
        <p:spPr>
          <a:xfrm>
            <a:off x="5936383" y="29353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1233" name="Google Shape;1233;p40"/>
          <p:cNvSpPr/>
          <p:nvPr/>
        </p:nvSpPr>
        <p:spPr>
          <a:xfrm>
            <a:off x="7253976" y="3841175"/>
            <a:ext cx="309000" cy="309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0"/>
          <p:cNvSpPr/>
          <p:nvPr/>
        </p:nvSpPr>
        <p:spPr>
          <a:xfrm>
            <a:off x="7247476" y="3262450"/>
            <a:ext cx="309000" cy="309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7"/>
          <p:cNvSpPr txBox="1">
            <a:spLocks noGrp="1"/>
          </p:cNvSpPr>
          <p:nvPr>
            <p:ph type="title"/>
          </p:nvPr>
        </p:nvSpPr>
        <p:spPr>
          <a:xfrm>
            <a:off x="320040" y="1697136"/>
            <a:ext cx="4274820" cy="202904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 err="1" smtClean="0"/>
              <a:t>Уроцистит</a:t>
            </a:r>
            <a:r>
              <a:rPr lang="ru-RU" dirty="0" smtClean="0"/>
              <a:t> </a:t>
            </a:r>
            <a:r>
              <a:rPr lang="ru-RU" dirty="0"/>
              <a:t>– острое или хроническое воспаление мочевого </a:t>
            </a:r>
            <a:r>
              <a:rPr lang="ru-RU" dirty="0" smtClean="0"/>
              <a:t>пузыря </a:t>
            </a:r>
            <a:r>
              <a:rPr lang="ru-RU" dirty="0"/>
              <a:t>с вовлечением в процесс уретры</a:t>
            </a:r>
            <a:r>
              <a:rPr lang="ru-RU" dirty="0" smtClean="0"/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Этиология</a:t>
            </a:r>
            <a:br>
              <a:rPr lang="ru-RU" dirty="0" smtClean="0"/>
            </a:b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1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873291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800" dirty="0" err="1" smtClean="0"/>
              <a:t>Уроцистит</a:t>
            </a:r>
            <a:r>
              <a:rPr lang="ru-RU" sz="1800" dirty="0" smtClean="0"/>
              <a:t> </a:t>
            </a:r>
            <a:r>
              <a:rPr lang="ru-RU" sz="1800" dirty="0"/>
              <a:t>– острое или хроническое воспаление мочевого </a:t>
            </a:r>
            <a:r>
              <a:rPr lang="ru-RU" sz="1800" dirty="0" smtClean="0"/>
              <a:t>пузыря </a:t>
            </a:r>
            <a:r>
              <a:rPr lang="ru-RU" sz="1800" dirty="0"/>
              <a:t>с вовлечением в процесс уретры</a:t>
            </a:r>
            <a:r>
              <a:rPr lang="ru-RU" sz="1800" dirty="0" smtClean="0"/>
              <a:t>. По </a:t>
            </a:r>
            <a:r>
              <a:rPr lang="ru-RU" sz="1800" dirty="0"/>
              <a:t>характеру экссудата циститы бывают серозные, катаральные</a:t>
            </a:r>
            <a:r>
              <a:rPr lang="ru-RU" sz="1800" dirty="0" smtClean="0"/>
              <a:t>, геморрагические</a:t>
            </a:r>
            <a:r>
              <a:rPr lang="ru-RU" sz="1800" dirty="0"/>
              <a:t>, </a:t>
            </a:r>
            <a:r>
              <a:rPr lang="ru-RU" sz="1800" dirty="0" err="1"/>
              <a:t>дифтеритические</a:t>
            </a:r>
            <a:r>
              <a:rPr lang="ru-RU" sz="1800" dirty="0"/>
              <a:t>, гнойные и </a:t>
            </a:r>
            <a:r>
              <a:rPr lang="ru-RU" sz="1800" dirty="0" smtClean="0"/>
              <a:t>ихорозные</a:t>
            </a:r>
            <a:endParaRPr sz="1800"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Симптомы</a:t>
            </a:r>
            <a:br>
              <a:rPr lang="ru-RU" dirty="0" smtClean="0"/>
            </a:br>
            <a:r>
              <a:rPr lang="ru-RU" dirty="0" smtClean="0"/>
              <a:t> </a:t>
            </a: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 smtClean="0"/>
              <a:t>2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773717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dirty="0" smtClean="0"/>
              <a:t>При </a:t>
            </a:r>
            <a:r>
              <a:rPr lang="ru-RU" sz="1600" dirty="0"/>
              <a:t>остром цистите характерно учащение акта </a:t>
            </a:r>
            <a:r>
              <a:rPr lang="ru-RU" sz="1600" dirty="0" smtClean="0"/>
              <a:t>мочеиспускания</a:t>
            </a:r>
            <a:r>
              <a:rPr lang="ru-RU" sz="1600" dirty="0"/>
              <a:t>. В последних порциях мочи обнаруживают </a:t>
            </a:r>
            <a:r>
              <a:rPr lang="ru-RU" sz="1600" dirty="0" smtClean="0"/>
              <a:t>примесь крови</a:t>
            </a:r>
            <a:r>
              <a:rPr lang="ru-RU" sz="1600" dirty="0"/>
              <a:t>, нередко в виде сгустков. При аммиачном брожении от </a:t>
            </a:r>
            <a:r>
              <a:rPr lang="ru-RU" sz="1600" dirty="0" smtClean="0"/>
              <a:t>свежевыделенной </a:t>
            </a:r>
            <a:r>
              <a:rPr lang="ru-RU" sz="1600" dirty="0"/>
              <a:t>мочи исходит запах аммиака, в ней содержится </a:t>
            </a:r>
            <a:r>
              <a:rPr lang="ru-RU" sz="1600" dirty="0" smtClean="0"/>
              <a:t>белок, клетки </a:t>
            </a:r>
            <a:r>
              <a:rPr lang="ru-RU" sz="1600" dirty="0"/>
              <a:t>эпителия мочевого пузыря. При геморрагическом </a:t>
            </a:r>
            <a:r>
              <a:rPr lang="ru-RU" sz="1600" dirty="0" err="1" smtClean="0"/>
              <a:t>уроцистите</a:t>
            </a:r>
            <a:r>
              <a:rPr lang="ru-RU" sz="1600" dirty="0" smtClean="0"/>
              <a:t> </a:t>
            </a:r>
            <a:r>
              <a:rPr lang="ru-RU" sz="1600" dirty="0"/>
              <a:t>с мочой выделяется кровь, гнойном и фибринозном – гной. </a:t>
            </a:r>
            <a:r>
              <a:rPr lang="ru-RU" sz="1600" dirty="0" smtClean="0"/>
              <a:t>Язвенное </a:t>
            </a:r>
            <a:r>
              <a:rPr lang="ru-RU" sz="1600" dirty="0"/>
              <a:t>поражение мочевого пузыря придает ихорозный запах моче, </a:t>
            </a:r>
            <a:r>
              <a:rPr lang="ru-RU" sz="1600" dirty="0" smtClean="0"/>
              <a:t>в которой </a:t>
            </a:r>
            <a:r>
              <a:rPr lang="ru-RU" sz="1600" dirty="0"/>
              <a:t>находятся частицы </a:t>
            </a:r>
            <a:r>
              <a:rPr lang="ru-RU" sz="1600" dirty="0" err="1"/>
              <a:t>некротизированной</a:t>
            </a:r>
            <a:r>
              <a:rPr lang="ru-RU" sz="1600" dirty="0"/>
              <a:t> ткани. Иногда </a:t>
            </a:r>
            <a:r>
              <a:rPr lang="ru-RU" sz="1600" dirty="0" err="1"/>
              <a:t>прицистите</a:t>
            </a:r>
            <a:r>
              <a:rPr lang="ru-RU" sz="1600" dirty="0"/>
              <a:t> бывает лихорадка, особенно при гнойных </a:t>
            </a:r>
            <a:r>
              <a:rPr lang="ru-RU" sz="1600" dirty="0" smtClean="0"/>
              <a:t>процессах</a:t>
            </a:r>
            <a:endParaRPr sz="1600"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5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449552" y="872273"/>
            <a:ext cx="578320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Лечение и профилактика</a:t>
            </a: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title" idx="2"/>
          </p:nvPr>
        </p:nvSpPr>
        <p:spPr>
          <a:xfrm>
            <a:off x="393778" y="872273"/>
            <a:ext cx="918600" cy="7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1"/>
          </p:nvPr>
        </p:nvSpPr>
        <p:spPr>
          <a:xfrm>
            <a:off x="393778" y="1873291"/>
            <a:ext cx="6659094" cy="2278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dirty="0" smtClean="0"/>
              <a:t>Систематически </a:t>
            </a:r>
            <a:r>
              <a:rPr lang="ru-RU" sz="1600" dirty="0"/>
              <a:t>следят за состоянием </a:t>
            </a:r>
            <a:r>
              <a:rPr lang="ru-RU" sz="1600" dirty="0" smtClean="0"/>
              <a:t>мочевыводящей </a:t>
            </a:r>
            <a:r>
              <a:rPr lang="ru-RU" sz="1600" dirty="0"/>
              <a:t>системы. Проводят своевременное лечение </a:t>
            </a:r>
            <a:r>
              <a:rPr lang="ru-RU" sz="1600" dirty="0" smtClean="0"/>
              <a:t>эндометритов, задержаний </a:t>
            </a:r>
            <a:r>
              <a:rPr lang="ru-RU" sz="1600" dirty="0"/>
              <a:t>последа, предохраняют от переохлаждения. Не </a:t>
            </a:r>
            <a:r>
              <a:rPr lang="ru-RU" sz="1600" dirty="0" smtClean="0"/>
              <a:t>допускают </a:t>
            </a:r>
            <a:r>
              <a:rPr lang="ru-RU" sz="1600" dirty="0"/>
              <a:t>инфицирования почек, уретры и мочевого </a:t>
            </a:r>
            <a:r>
              <a:rPr lang="ru-RU" sz="1600" dirty="0" smtClean="0"/>
              <a:t>пузыря. </a:t>
            </a: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7401099" y="506873"/>
            <a:ext cx="569100" cy="4059308"/>
            <a:chOff x="7387383" y="506873"/>
            <a:chExt cx="569100" cy="4059308"/>
          </a:xfrm>
        </p:grpSpPr>
        <p:sp>
          <p:nvSpPr>
            <p:cNvPr id="1252" name="Google Shape;1252;p42"/>
            <p:cNvSpPr/>
            <p:nvPr/>
          </p:nvSpPr>
          <p:spPr>
            <a:xfrm>
              <a:off x="7387383" y="3986281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387383" y="3406379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387383" y="2826478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387383" y="2246576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387383" y="1666675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387383" y="10867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387383" y="506873"/>
              <a:ext cx="569100" cy="579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42"/>
          <p:cNvSpPr/>
          <p:nvPr/>
        </p:nvSpPr>
        <p:spPr>
          <a:xfrm rot="5400000" flipH="1">
            <a:off x="6835574" y="4005300"/>
            <a:ext cx="1138200" cy="1138200"/>
          </a:xfrm>
          <a:prstGeom prst="blockArc">
            <a:avLst>
              <a:gd name="adj1" fmla="val 10800000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46"/>
          <p:cNvSpPr txBox="1">
            <a:spLocks noGrp="1"/>
          </p:cNvSpPr>
          <p:nvPr>
            <p:ph type="title"/>
          </p:nvPr>
        </p:nvSpPr>
        <p:spPr>
          <a:xfrm>
            <a:off x="2599828" y="3015000"/>
            <a:ext cx="5833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</a:t>
            </a:r>
            <a:endParaRPr dirty="0"/>
          </a:p>
        </p:txBody>
      </p:sp>
      <p:sp>
        <p:nvSpPr>
          <p:cNvPr id="1400" name="Google Shape;1400;p46"/>
          <p:cNvSpPr txBox="1">
            <a:spLocks noGrp="1"/>
          </p:cNvSpPr>
          <p:nvPr>
            <p:ph type="subTitle" idx="1"/>
          </p:nvPr>
        </p:nvSpPr>
        <p:spPr>
          <a:xfrm>
            <a:off x="2595400" y="1587900"/>
            <a:ext cx="5833500" cy="14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</a:t>
            </a:r>
            <a:endParaRPr dirty="0"/>
          </a:p>
        </p:txBody>
      </p:sp>
      <p:sp>
        <p:nvSpPr>
          <p:cNvPr id="1401" name="Google Shape;1401;p46"/>
          <p:cNvSpPr/>
          <p:nvPr/>
        </p:nvSpPr>
        <p:spPr>
          <a:xfrm rot="5400000" flipH="1">
            <a:off x="6868000" y="4569794"/>
            <a:ext cx="1134600" cy="1134600"/>
          </a:xfrm>
          <a:prstGeom prst="blockArc">
            <a:avLst>
              <a:gd name="adj1" fmla="val 16154176"/>
              <a:gd name="adj2" fmla="val 5368723"/>
              <a:gd name="adj3" fmla="val 751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6"/>
          <p:cNvSpPr/>
          <p:nvPr/>
        </p:nvSpPr>
        <p:spPr>
          <a:xfrm>
            <a:off x="520049" y="1577969"/>
            <a:ext cx="171000" cy="17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7"/>
          <p:cNvSpPr txBox="1">
            <a:spLocks noGrp="1"/>
          </p:cNvSpPr>
          <p:nvPr>
            <p:ph type="title"/>
          </p:nvPr>
        </p:nvSpPr>
        <p:spPr>
          <a:xfrm>
            <a:off x="607101" y="74951"/>
            <a:ext cx="7967273" cy="1296649"/>
          </a:xfrm>
          <a:prstGeom prst="rect">
            <a:avLst/>
          </a:prstGeom>
          <a:solidFill>
            <a:schemeClr val="accent3"/>
          </a:solidFill>
          <a:ln>
            <a:solidFill>
              <a:schemeClr val="l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Мочекаменная </a:t>
            </a:r>
            <a:r>
              <a:rPr lang="ru-RU" dirty="0"/>
              <a:t>болезнь – образование мочевых камней в </a:t>
            </a:r>
            <a:r>
              <a:rPr lang="ru-RU" dirty="0" smtClean="0"/>
              <a:t>почечной </a:t>
            </a:r>
            <a:r>
              <a:rPr lang="ru-RU" dirty="0"/>
              <a:t>ткани лоханке, мочевом пузыре или их задержание в </a:t>
            </a:r>
            <a:r>
              <a:rPr lang="ru-RU" dirty="0" smtClean="0"/>
              <a:t>просвете мочеточников </a:t>
            </a:r>
            <a:r>
              <a:rPr lang="ru-RU" dirty="0"/>
              <a:t>или </a:t>
            </a:r>
            <a:r>
              <a:rPr lang="ru-RU" dirty="0" smtClean="0"/>
              <a:t>уретре.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6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site Disease Case Report: Guinea Worm by Slidesgo">
  <a:themeElements>
    <a:clrScheme name="Simple Light">
      <a:dk1>
        <a:srgbClr val="E8E8E8"/>
      </a:dk1>
      <a:lt1>
        <a:srgbClr val="2B2B2B"/>
      </a:lt1>
      <a:dk2>
        <a:srgbClr val="929AAB"/>
      </a:dk2>
      <a:lt2>
        <a:srgbClr val="B2B2B2"/>
      </a:lt2>
      <a:accent1>
        <a:srgbClr val="DBDB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548</Words>
  <Application>Microsoft Office PowerPoint</Application>
  <PresentationFormat>Экран (16:9)</PresentationFormat>
  <Paragraphs>55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Inter</vt:lpstr>
      <vt:lpstr>Open Sans</vt:lpstr>
      <vt:lpstr>Arial</vt:lpstr>
      <vt:lpstr>Anaheim</vt:lpstr>
      <vt:lpstr>Inter Tight</vt:lpstr>
      <vt:lpstr>Bebas Neue</vt:lpstr>
      <vt:lpstr>Parasite Disease Case Report: Guinea Worm by Slidesgo</vt:lpstr>
      <vt:lpstr>Болезни почек у собак  </vt:lpstr>
      <vt:lpstr> </vt:lpstr>
      <vt:lpstr>01</vt:lpstr>
      <vt:lpstr>Уроцистит – острое или хроническое воспаление мочевого пузыря с вовлечением в процесс уретры. </vt:lpstr>
      <vt:lpstr>Этиология </vt:lpstr>
      <vt:lpstr>Симптомы  </vt:lpstr>
      <vt:lpstr>Лечение и профилактика</vt:lpstr>
      <vt:lpstr>  </vt:lpstr>
      <vt:lpstr>Мочекаменная болезнь – образование мочевых камней в почечной ткани лоханке, мочевом пузыре или их задержание в просвете мочеточников или уретре. </vt:lpstr>
      <vt:lpstr>Этиология</vt:lpstr>
      <vt:lpstr>Симптомы </vt:lpstr>
      <vt:lpstr>Лечение и профилактика</vt:lpstr>
      <vt:lpstr>  </vt:lpstr>
      <vt:lpstr>  </vt:lpstr>
      <vt:lpstr>Спасибо за внимание!</vt:lpstr>
    </vt:vector>
  </TitlesOfParts>
  <Company>кгсха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Болезни почек у собак  </dc:title>
  <dc:subject>внб</dc:subject>
  <cp:lastModifiedBy>Anna</cp:lastModifiedBy>
  <cp:revision>12</cp:revision>
  <dcterms:modified xsi:type="dcterms:W3CDTF">2023-02-16T20:23:30Z</dcterms:modified>
</cp:coreProperties>
</file>