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3" r:id="rId11"/>
    <p:sldId id="269" r:id="rId12"/>
    <p:sldId id="264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7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0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21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3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4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4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3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8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1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A2AD-6A73-4586-8B1F-14A0077E0B2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B334E6-CB55-448D-B0FE-917EB426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Болезни дыхательной системы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 Привалова С.П</a:t>
            </a:r>
          </a:p>
          <a:p>
            <a:pPr algn="r"/>
            <a:r>
              <a:rPr lang="ru-RU" dirty="0" smtClean="0"/>
              <a:t>Студент 527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95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Бронхопневмония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аболевание</a:t>
            </a:r>
            <a:r>
              <a:rPr lang="ru-RU" sz="2400" dirty="0"/>
              <a:t>, характеризующееся </a:t>
            </a:r>
            <a:r>
              <a:rPr lang="ru-RU" sz="2400" dirty="0" smtClean="0"/>
              <a:t>одновременно </a:t>
            </a:r>
            <a:r>
              <a:rPr lang="ru-RU" sz="2400" dirty="0"/>
              <a:t>воспалением бронхов и альвеолярной ткани легкого. </a:t>
            </a:r>
            <a:r>
              <a:rPr lang="ru-RU" sz="2400" dirty="0" smtClean="0"/>
              <a:t>Бронхопневмония </a:t>
            </a:r>
            <a:r>
              <a:rPr lang="ru-RU" sz="2400" dirty="0"/>
              <a:t>у собак встречается чаще, чем другие виды </a:t>
            </a:r>
            <a:r>
              <a:rPr lang="ru-RU" sz="2400" dirty="0" smtClean="0"/>
              <a:t>пневмонии</a:t>
            </a:r>
            <a:r>
              <a:rPr lang="ru-RU" sz="2400" dirty="0"/>
              <a:t>. Болеет молодняк в первые недели и месяцы жизни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250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6" y="110460"/>
            <a:ext cx="8688873" cy="6598453"/>
          </a:xfrm>
        </p:spPr>
      </p:pic>
    </p:spTree>
    <p:extLst>
      <p:ext uri="{BB962C8B-B14F-4D97-AF65-F5344CB8AC3E}">
        <p14:creationId xmlns:p14="http://schemas.microsoft.com/office/powerpoint/2010/main" val="296033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620" y="236484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22" y="1232452"/>
            <a:ext cx="11907078" cy="56255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4500" dirty="0" smtClean="0"/>
              <a:t>Факторы</a:t>
            </a:r>
            <a:r>
              <a:rPr lang="ru-RU" sz="4500" dirty="0"/>
              <a:t>, вызывающие бронхопневмонию у </a:t>
            </a:r>
            <a:r>
              <a:rPr lang="ru-RU" sz="4500" dirty="0" smtClean="0"/>
              <a:t>молодняка</a:t>
            </a:r>
            <a:r>
              <a:rPr lang="ru-RU" sz="4500" dirty="0"/>
              <a:t>, разделяют на три группы: экзогенные, эндогенные и </a:t>
            </a:r>
            <a:r>
              <a:rPr lang="ru-RU" sz="4500" dirty="0" smtClean="0"/>
              <a:t>               </a:t>
            </a:r>
            <a:r>
              <a:rPr lang="ru-RU" sz="4500" dirty="0" err="1" smtClean="0"/>
              <a:t>эндоэкзогенные</a:t>
            </a:r>
            <a:r>
              <a:rPr lang="ru-RU" sz="4500" dirty="0" smtClean="0"/>
              <a:t>.</a:t>
            </a:r>
          </a:p>
          <a:p>
            <a:r>
              <a:rPr lang="ru-RU" sz="4500" dirty="0" smtClean="0"/>
              <a:t> К </a:t>
            </a:r>
            <a:r>
              <a:rPr lang="ru-RU" sz="4500" dirty="0"/>
              <a:t>экзогенным предрасполагающим факторам относятся </a:t>
            </a:r>
            <a:r>
              <a:rPr lang="ru-RU" sz="4500" dirty="0" smtClean="0"/>
              <a:t>нарушения </a:t>
            </a:r>
            <a:r>
              <a:rPr lang="ru-RU" sz="4500" dirty="0"/>
              <a:t>условий </a:t>
            </a:r>
            <a:r>
              <a:rPr lang="ru-RU" sz="4500" dirty="0" smtClean="0"/>
              <a:t>содержания </a:t>
            </a:r>
            <a:r>
              <a:rPr lang="ru-RU" sz="4500" dirty="0"/>
              <a:t>и кормления щенят, на почве </a:t>
            </a:r>
            <a:r>
              <a:rPr lang="ru-RU" sz="4500" dirty="0" smtClean="0"/>
              <a:t>которых снижается </a:t>
            </a:r>
            <a:r>
              <a:rPr lang="ru-RU" sz="4500" dirty="0"/>
              <a:t>сопротивляемость их организма к развитию </a:t>
            </a:r>
            <a:r>
              <a:rPr lang="ru-RU" sz="4500" dirty="0" smtClean="0"/>
              <a:t>бронхопневмонии</a:t>
            </a:r>
            <a:r>
              <a:rPr lang="ru-RU" sz="4500" dirty="0"/>
              <a:t>. При недостатке витамина А реснитчатый эпителий </a:t>
            </a:r>
            <a:r>
              <a:rPr lang="ru-RU" sz="4500" dirty="0" smtClean="0"/>
              <a:t>дыхательных </a:t>
            </a:r>
            <a:r>
              <a:rPr lang="ru-RU" sz="4500" dirty="0"/>
              <a:t>путей замещается плотным многослойным. </a:t>
            </a:r>
            <a:r>
              <a:rPr lang="ru-RU" sz="4500" dirty="0" smtClean="0"/>
              <a:t>Возникновению </a:t>
            </a:r>
            <a:r>
              <a:rPr lang="ru-RU" sz="4500" dirty="0"/>
              <a:t>болезни способствует воздействие факторов среды, </a:t>
            </a:r>
            <a:r>
              <a:rPr lang="ru-RU" sz="4500" dirty="0" smtClean="0"/>
              <a:t>таких как </a:t>
            </a:r>
            <a:r>
              <a:rPr lang="ru-RU" sz="4500" dirty="0"/>
              <a:t>простуда, перегревание, повышенная загазованность и </a:t>
            </a:r>
            <a:r>
              <a:rPr lang="ru-RU" sz="4500" dirty="0" smtClean="0"/>
              <a:t>высокая микробная </a:t>
            </a:r>
            <a:r>
              <a:rPr lang="ru-RU" sz="4500" dirty="0"/>
              <a:t>загрязненность воздуха помещений. При снижении </a:t>
            </a:r>
            <a:r>
              <a:rPr lang="ru-RU" sz="4500" dirty="0" smtClean="0"/>
              <a:t>резистентности </a:t>
            </a:r>
            <a:r>
              <a:rPr lang="ru-RU" sz="4500" dirty="0"/>
              <a:t>организма условно патогенная микрофлора </a:t>
            </a:r>
            <a:r>
              <a:rPr lang="ru-RU" sz="4500" dirty="0" smtClean="0"/>
              <a:t>приобретает </a:t>
            </a:r>
            <a:r>
              <a:rPr lang="ru-RU" sz="4500" dirty="0"/>
              <a:t>патогенные свойства. В настоящее время установлено, </a:t>
            </a:r>
            <a:r>
              <a:rPr lang="ru-RU" sz="4500" dirty="0" smtClean="0"/>
              <a:t>что вирусы</a:t>
            </a:r>
            <a:r>
              <a:rPr lang="ru-RU" sz="4500" dirty="0"/>
              <a:t>, вызывающие грипп и другие заболевания, могут быть не-посредственной причиной бронхопневмоний, которые </a:t>
            </a:r>
            <a:r>
              <a:rPr lang="ru-RU" sz="4500" dirty="0" smtClean="0"/>
              <a:t>получили название </a:t>
            </a:r>
            <a:r>
              <a:rPr lang="ru-RU" sz="4500" dirty="0"/>
              <a:t>вирусных. В отдельных случаях респираторные </a:t>
            </a:r>
            <a:r>
              <a:rPr lang="ru-RU" sz="4500" dirty="0" smtClean="0"/>
              <a:t>вирусные инфекции </a:t>
            </a:r>
            <a:r>
              <a:rPr lang="ru-RU" sz="4500" dirty="0"/>
              <a:t>осложняются бактериальной микрофлорой</a:t>
            </a:r>
            <a:r>
              <a:rPr lang="ru-RU" sz="4500" dirty="0" smtClean="0"/>
              <a:t>.</a:t>
            </a:r>
          </a:p>
          <a:p>
            <a:r>
              <a:rPr lang="ru-RU" sz="4500" dirty="0" smtClean="0"/>
              <a:t>Эндогенные </a:t>
            </a:r>
            <a:r>
              <a:rPr lang="ru-RU" sz="4500" dirty="0"/>
              <a:t>факторы – снижение неспецифической </a:t>
            </a:r>
            <a:r>
              <a:rPr lang="ru-RU" sz="4500" dirty="0" smtClean="0"/>
              <a:t>резистентности </a:t>
            </a:r>
            <a:r>
              <a:rPr lang="ru-RU" sz="4500" dirty="0"/>
              <a:t>организма щенков за счет недостаточного поступления </a:t>
            </a:r>
            <a:r>
              <a:rPr lang="ru-RU" sz="4500" dirty="0" smtClean="0"/>
              <a:t>антител </a:t>
            </a:r>
            <a:r>
              <a:rPr lang="ru-RU" sz="4500" dirty="0"/>
              <a:t>в организм с молозивом, приводящее к развитию </a:t>
            </a:r>
            <a:r>
              <a:rPr lang="ru-RU" sz="4500" dirty="0" err="1" smtClean="0"/>
              <a:t>иммунодефицитных</a:t>
            </a:r>
            <a:r>
              <a:rPr lang="ru-RU" sz="4500" dirty="0" smtClean="0"/>
              <a:t> </a:t>
            </a:r>
            <a:r>
              <a:rPr lang="ru-RU" sz="4500" dirty="0"/>
              <a:t>состояний у </a:t>
            </a:r>
            <a:r>
              <a:rPr lang="ru-RU" sz="4500" dirty="0" err="1"/>
              <a:t>гипотрофиков</a:t>
            </a:r>
            <a:r>
              <a:rPr lang="ru-RU" sz="4500" dirty="0"/>
              <a:t>, истощению местной </a:t>
            </a:r>
            <a:r>
              <a:rPr lang="ru-RU" sz="4500" dirty="0" smtClean="0"/>
              <a:t>защиты дыхательных </a:t>
            </a:r>
            <a:r>
              <a:rPr lang="ru-RU" sz="4500" dirty="0"/>
              <a:t>путей, сенсибилизации организма</a:t>
            </a:r>
            <a:r>
              <a:rPr lang="ru-RU" sz="4500" dirty="0" smtClean="0"/>
              <a:t>. При </a:t>
            </a:r>
            <a:r>
              <a:rPr lang="ru-RU" sz="4500" dirty="0"/>
              <a:t>ослаблении организма, где ткани функционально и морфо-логически изменены, кокковая микрофлора, населяющая </a:t>
            </a:r>
            <a:r>
              <a:rPr lang="ru-RU" sz="4500" dirty="0" smtClean="0"/>
              <a:t>воздухоносные </a:t>
            </a:r>
            <a:r>
              <a:rPr lang="ru-RU" sz="4500" dirty="0"/>
              <a:t>пути, активизируется, возникает воспалительный </a:t>
            </a:r>
            <a:r>
              <a:rPr lang="ru-RU" sz="4500" dirty="0" smtClean="0"/>
              <a:t>процессов </a:t>
            </a:r>
            <a:r>
              <a:rPr lang="ru-RU" sz="4500" dirty="0"/>
              <a:t>бронхах и легких</a:t>
            </a:r>
            <a:r>
              <a:rPr lang="ru-RU" sz="4500" dirty="0" smtClean="0"/>
              <a:t>.</a:t>
            </a:r>
          </a:p>
          <a:p>
            <a:r>
              <a:rPr lang="ru-RU" sz="4500" dirty="0" smtClean="0"/>
              <a:t>К </a:t>
            </a:r>
            <a:r>
              <a:rPr lang="ru-RU" sz="4500" dirty="0" err="1"/>
              <a:t>эндоэкзогенным</a:t>
            </a:r>
            <a:r>
              <a:rPr lang="ru-RU" sz="4500" dirty="0"/>
              <a:t> факторам относится низкая </a:t>
            </a:r>
            <a:r>
              <a:rPr lang="ru-RU" sz="4500" dirty="0" smtClean="0"/>
              <a:t>неспецифическая резистентность </a:t>
            </a:r>
            <a:r>
              <a:rPr lang="ru-RU" sz="4500" dirty="0"/>
              <a:t>и иммунологическая реактивность при </a:t>
            </a:r>
            <a:r>
              <a:rPr lang="ru-RU" sz="4500" dirty="0" smtClean="0"/>
              <a:t>рождении молодняка </a:t>
            </a:r>
            <a:r>
              <a:rPr lang="ru-RU" sz="4500" dirty="0"/>
              <a:t>и в последующем неблагоприятное воздействие факто-ров внешней среды. Комбинированное воздействие </a:t>
            </a:r>
            <a:r>
              <a:rPr lang="ru-RU" sz="4500" dirty="0" err="1" smtClean="0"/>
              <a:t>эндоэкзогенных</a:t>
            </a:r>
            <a:r>
              <a:rPr lang="ru-RU" sz="4500" dirty="0" smtClean="0"/>
              <a:t> </a:t>
            </a:r>
            <a:r>
              <a:rPr lang="ru-RU" sz="4500" dirty="0"/>
              <a:t>факторов на организм молодняка обусловливает </a:t>
            </a:r>
            <a:r>
              <a:rPr lang="ru-RU" sz="4500" dirty="0" smtClean="0"/>
              <a:t>нарушение защитных </a:t>
            </a:r>
            <a:r>
              <a:rPr lang="ru-RU" sz="4500" dirty="0"/>
              <a:t>механизмов, что ведет к активизации бактерий, вирусов</a:t>
            </a:r>
            <a:r>
              <a:rPr lang="ru-RU" sz="4500" dirty="0" smtClean="0"/>
              <a:t>, микоплазм </a:t>
            </a:r>
            <a:r>
              <a:rPr lang="ru-RU" sz="4500" dirty="0"/>
              <a:t>и других микроорганизмов и быстрому развитию </a:t>
            </a:r>
            <a:r>
              <a:rPr lang="ru-RU" sz="4500" dirty="0" smtClean="0"/>
              <a:t>воспаления </a:t>
            </a:r>
            <a:r>
              <a:rPr lang="ru-RU" sz="4500" dirty="0"/>
              <a:t>в верхних дыхательных путях, бронхах и легких</a:t>
            </a:r>
            <a:r>
              <a:rPr lang="ru-RU" sz="4500" dirty="0" smtClean="0"/>
              <a:t>. Возбудители </a:t>
            </a:r>
            <a:r>
              <a:rPr lang="ru-RU" sz="4500" dirty="0"/>
              <a:t>проникают в легкие ингаляционным, </a:t>
            </a:r>
            <a:r>
              <a:rPr lang="ru-RU" sz="4500" dirty="0" smtClean="0"/>
              <a:t>гематогенным </a:t>
            </a:r>
            <a:r>
              <a:rPr lang="ru-RU" sz="4500" dirty="0"/>
              <a:t>и </a:t>
            </a:r>
            <a:r>
              <a:rPr lang="ru-RU" sz="4500" dirty="0" err="1" smtClean="0"/>
              <a:t>лимфогенными</a:t>
            </a:r>
            <a:r>
              <a:rPr lang="ru-RU" sz="4500" dirty="0" smtClean="0"/>
              <a:t> </a:t>
            </a:r>
            <a:r>
              <a:rPr lang="ru-RU" sz="4500" dirty="0"/>
              <a:t>путями</a:t>
            </a:r>
            <a:r>
              <a:rPr lang="ru-RU" sz="4500" dirty="0" smtClean="0"/>
              <a:t>.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194359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913" y="1292087"/>
            <a:ext cx="10510699" cy="4619135"/>
          </a:xfrm>
        </p:spPr>
        <p:txBody>
          <a:bodyPr>
            <a:noAutofit/>
          </a:bodyPr>
          <a:lstStyle/>
          <a:p>
            <a:r>
              <a:rPr lang="ru-RU" dirty="0" smtClean="0"/>
              <a:t>Бронхопневмония </a:t>
            </a:r>
            <a:r>
              <a:rPr lang="ru-RU" dirty="0"/>
              <a:t>протекает остро, подостро и </a:t>
            </a:r>
            <a:r>
              <a:rPr lang="ru-RU" dirty="0" smtClean="0"/>
              <a:t>хронически. Для </a:t>
            </a:r>
            <a:r>
              <a:rPr lang="ru-RU" dirty="0"/>
              <a:t>острого течения болезни характерны следующие симптомы</a:t>
            </a:r>
            <a:r>
              <a:rPr lang="ru-RU" dirty="0" smtClean="0"/>
              <a:t>: повышение </a:t>
            </a:r>
            <a:r>
              <a:rPr lang="ru-RU" dirty="0"/>
              <a:t>температуры тела на 1-1,5°С, понижение реакции на20окружающее, сухой кашель, дыхание учащенное, носовое </a:t>
            </a:r>
            <a:r>
              <a:rPr lang="ru-RU" dirty="0" smtClean="0"/>
              <a:t>истечение </a:t>
            </a:r>
            <a:r>
              <a:rPr lang="ru-RU" dirty="0"/>
              <a:t>серозно-катарального характера. При аускультации легких вы-являют сухие хрипы. Перкуссия дает ограниченное притупление</a:t>
            </a:r>
            <a:r>
              <a:rPr lang="ru-RU" dirty="0" smtClean="0"/>
              <a:t>. В </a:t>
            </a:r>
            <a:r>
              <a:rPr lang="ru-RU" dirty="0"/>
              <a:t>морфологическом </a:t>
            </a:r>
            <a:r>
              <a:rPr lang="ru-RU" dirty="0" smtClean="0"/>
              <a:t>составе </a:t>
            </a:r>
            <a:r>
              <a:rPr lang="ru-RU" dirty="0"/>
              <a:t>крови устанавливают </a:t>
            </a:r>
            <a:r>
              <a:rPr lang="ru-RU" dirty="0" err="1" smtClean="0"/>
              <a:t>нейтрофильный</a:t>
            </a:r>
            <a:r>
              <a:rPr lang="ru-RU" dirty="0" smtClean="0"/>
              <a:t> лейкоцитоз. Подострое </a:t>
            </a:r>
            <a:r>
              <a:rPr lang="ru-RU" dirty="0"/>
              <a:t>течение характеризуется более медленным </a:t>
            </a:r>
            <a:r>
              <a:rPr lang="ru-RU" dirty="0" smtClean="0"/>
              <a:t>развитием </a:t>
            </a:r>
            <a:r>
              <a:rPr lang="ru-RU" dirty="0"/>
              <a:t>болезненного процесса. Наблюдаются периоды улучшения </a:t>
            </a:r>
            <a:r>
              <a:rPr lang="ru-RU" dirty="0" smtClean="0"/>
              <a:t>и ухудшения</a:t>
            </a:r>
            <a:r>
              <a:rPr lang="ru-RU" dirty="0"/>
              <a:t>. Носовое истечение с примесью </a:t>
            </a:r>
            <a:r>
              <a:rPr lang="ru-RU" dirty="0" err="1" smtClean="0"/>
              <a:t>слизистогнойного</a:t>
            </a:r>
            <a:r>
              <a:rPr lang="ru-RU" dirty="0" smtClean="0"/>
              <a:t> экссудата</a:t>
            </a:r>
            <a:r>
              <a:rPr lang="ru-RU" dirty="0"/>
              <a:t>. Кашель влажный, частый</a:t>
            </a:r>
            <a:r>
              <a:rPr lang="ru-RU" dirty="0" smtClean="0"/>
              <a:t>. При </a:t>
            </a:r>
            <a:r>
              <a:rPr lang="ru-RU" dirty="0"/>
              <a:t>аускультации легких выявляют мелкопузырчатые хрипы</a:t>
            </a:r>
            <a:r>
              <a:rPr lang="ru-RU" dirty="0" smtClean="0"/>
              <a:t>. Рентгенологическими </a:t>
            </a:r>
            <a:r>
              <a:rPr lang="ru-RU" dirty="0"/>
              <a:t>исследованиями устанавливают очаги </a:t>
            </a:r>
            <a:r>
              <a:rPr lang="ru-RU" dirty="0" smtClean="0"/>
              <a:t>затемнения. Хроническое </a:t>
            </a:r>
            <a:r>
              <a:rPr lang="ru-RU" dirty="0"/>
              <a:t>течение сопровождается снижением массы тела</a:t>
            </a:r>
            <a:r>
              <a:rPr lang="ru-RU" dirty="0" smtClean="0"/>
              <a:t>, исхуданием</a:t>
            </a:r>
            <a:r>
              <a:rPr lang="ru-RU" dirty="0"/>
              <a:t>. Дыхание учащенное, появляется одышка. </a:t>
            </a:r>
            <a:r>
              <a:rPr lang="ru-RU" dirty="0" smtClean="0"/>
              <a:t>Слизистые оболочки </a:t>
            </a:r>
            <a:r>
              <a:rPr lang="ru-RU" dirty="0"/>
              <a:t>анемичные, с синюшным оттенком. Важным </a:t>
            </a:r>
            <a:r>
              <a:rPr lang="ru-RU" dirty="0" smtClean="0"/>
              <a:t>симптомом </a:t>
            </a:r>
            <a:r>
              <a:rPr lang="ru-RU" dirty="0"/>
              <a:t>является длительный кашель, он особенно часто </a:t>
            </a:r>
            <a:r>
              <a:rPr lang="ru-RU" dirty="0" smtClean="0"/>
              <a:t>возникает при </a:t>
            </a:r>
            <a:r>
              <a:rPr lang="ru-RU" dirty="0"/>
              <a:t>вставании и передвижении собак. Появляется </a:t>
            </a:r>
            <a:r>
              <a:rPr lang="ru-RU" dirty="0" smtClean="0"/>
              <a:t>выдыхательная одышка</a:t>
            </a:r>
            <a:r>
              <a:rPr lang="ru-RU" dirty="0"/>
              <a:t>. Носовое истечение гнойно-катарального характера. В от-дельных случаях бронхопневмония осложняется плевритом. </a:t>
            </a:r>
            <a:r>
              <a:rPr lang="ru-RU" dirty="0" smtClean="0"/>
              <a:t>Перкуссией </a:t>
            </a:r>
            <a:r>
              <a:rPr lang="ru-RU" dirty="0"/>
              <a:t>устанавливают очаги притупления в различных </a:t>
            </a:r>
            <a:r>
              <a:rPr lang="ru-RU" dirty="0" smtClean="0"/>
              <a:t>участках легких. Рентгенологическими </a:t>
            </a:r>
            <a:r>
              <a:rPr lang="ru-RU" dirty="0"/>
              <a:t>исследованиями устанавливаются </a:t>
            </a:r>
            <a:r>
              <a:rPr lang="ru-RU" dirty="0" smtClean="0"/>
              <a:t>очаги затемнения </a:t>
            </a:r>
            <a:r>
              <a:rPr lang="ru-RU" dirty="0"/>
              <a:t>в </a:t>
            </a:r>
            <a:r>
              <a:rPr lang="ru-RU" dirty="0" smtClean="0"/>
              <a:t>легких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16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Собак</a:t>
            </a:r>
            <a:r>
              <a:rPr lang="ru-RU" sz="2400" dirty="0"/>
              <a:t>, больных бронхопневмонией, необходимо </a:t>
            </a:r>
            <a:r>
              <a:rPr lang="ru-RU" sz="2400" dirty="0" smtClean="0"/>
              <a:t>лечить </a:t>
            </a:r>
            <a:r>
              <a:rPr lang="ru-RU" sz="2400" dirty="0"/>
              <a:t>комплексно. Шею и грудь больного укутывают плотной </a:t>
            </a:r>
            <a:r>
              <a:rPr lang="ru-RU" sz="2400" dirty="0" smtClean="0"/>
              <a:t>шерстяной </a:t>
            </a:r>
            <a:r>
              <a:rPr lang="ru-RU" sz="2400" dirty="0"/>
              <a:t>тканью. Заболевшим животным предоставляют покой </a:t>
            </a:r>
            <a:r>
              <a:rPr lang="ru-RU" sz="2400" dirty="0" smtClean="0"/>
              <a:t>в теплом </a:t>
            </a:r>
            <a:r>
              <a:rPr lang="ru-RU" sz="2400" dirty="0"/>
              <a:t>помещении и назначают антибиотики широкого </a:t>
            </a:r>
            <a:r>
              <a:rPr lang="ru-RU" sz="2400" dirty="0" smtClean="0"/>
              <a:t>спектра действия</a:t>
            </a:r>
            <a:r>
              <a:rPr lang="ru-RU" sz="2400" dirty="0"/>
              <a:t>. Лучше их выбор осуществлять после </a:t>
            </a:r>
            <a:r>
              <a:rPr lang="ru-RU" sz="2400" dirty="0" err="1"/>
              <a:t>подтитровки</a:t>
            </a:r>
            <a:r>
              <a:rPr lang="ru-RU" sz="2400" dirty="0"/>
              <a:t> </a:t>
            </a:r>
            <a:r>
              <a:rPr lang="ru-RU" sz="2400" dirty="0" smtClean="0"/>
              <a:t>на чувствительность </a:t>
            </a:r>
            <a:r>
              <a:rPr lang="ru-RU" sz="2400" dirty="0"/>
              <a:t>к ним микрофлоры дыхательных путей. </a:t>
            </a:r>
            <a:r>
              <a:rPr lang="ru-RU" sz="2400" dirty="0" smtClean="0"/>
              <a:t>Назначают </a:t>
            </a:r>
            <a:r>
              <a:rPr lang="ru-RU" sz="2400" dirty="0"/>
              <a:t>жаропонижающие препараты (аспирин). </a:t>
            </a:r>
          </a:p>
        </p:txBody>
      </p:sp>
    </p:spTree>
    <p:extLst>
      <p:ext uri="{BB962C8B-B14F-4D97-AF65-F5344CB8AC3E}">
        <p14:creationId xmlns:p14="http://schemas.microsoft.com/office/powerpoint/2010/main" val="389835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8" y="7452"/>
            <a:ext cx="9134062" cy="6850548"/>
          </a:xfrm>
        </p:spPr>
      </p:pic>
    </p:spTree>
    <p:extLst>
      <p:ext uri="{BB962C8B-B14F-4D97-AF65-F5344CB8AC3E}">
        <p14:creationId xmlns:p14="http://schemas.microsoft.com/office/powerpoint/2010/main" val="86178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769" y="1230397"/>
            <a:ext cx="8911687" cy="128089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dirty="0"/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17" y="2511287"/>
            <a:ext cx="4372974" cy="3778250"/>
          </a:xfrm>
        </p:spPr>
      </p:pic>
    </p:spTree>
    <p:extLst>
      <p:ext uri="{BB962C8B-B14F-4D97-AF65-F5344CB8AC3E}">
        <p14:creationId xmlns:p14="http://schemas.microsoft.com/office/powerpoint/2010/main" val="39705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Симптомы болезней органов дыхания.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Специфические клинические </a:t>
            </a:r>
            <a:r>
              <a:rPr lang="ru-RU" sz="2400" dirty="0"/>
              <a:t>симптомы для диагностики и контроля за лечением </a:t>
            </a:r>
            <a:r>
              <a:rPr lang="ru-RU" sz="2400" dirty="0" smtClean="0"/>
              <a:t>при болезнях </a:t>
            </a:r>
            <a:r>
              <a:rPr lang="ru-RU" sz="2400" dirty="0"/>
              <a:t>органов дыхания наряду с признаками дыхательной не-достаточности следующие: наличие воспалительных изменений </a:t>
            </a:r>
            <a:r>
              <a:rPr lang="ru-RU" sz="2400" dirty="0" smtClean="0"/>
              <a:t>на слизистых </a:t>
            </a:r>
            <a:r>
              <a:rPr lang="ru-RU" sz="2400" dirty="0"/>
              <a:t>дыхательных путей, истечение из носовых отверстий</a:t>
            </a:r>
            <a:r>
              <a:rPr lang="ru-RU" sz="2400" dirty="0" smtClean="0"/>
              <a:t>, чихание</a:t>
            </a:r>
            <a:r>
              <a:rPr lang="ru-RU" sz="2400" dirty="0"/>
              <a:t>, кашель, повышенная чувствительность при </a:t>
            </a:r>
            <a:r>
              <a:rPr lang="ru-RU" sz="2400" dirty="0" smtClean="0"/>
              <a:t>пальпации </a:t>
            </a:r>
            <a:r>
              <a:rPr lang="ru-RU" sz="2400" dirty="0"/>
              <a:t>гортани и бронхов, хрипы при аускультации в бронхах </a:t>
            </a:r>
            <a:r>
              <a:rPr lang="ru-RU" sz="2400" dirty="0" smtClean="0"/>
              <a:t>и легких</a:t>
            </a:r>
            <a:r>
              <a:rPr lang="ru-RU" sz="2400" dirty="0"/>
              <a:t>, изменение </a:t>
            </a:r>
            <a:r>
              <a:rPr lang="ru-RU" sz="2400" dirty="0" err="1"/>
              <a:t>перкуторного</a:t>
            </a:r>
            <a:r>
              <a:rPr lang="ru-RU" sz="2400" dirty="0"/>
              <a:t> звука легких, повышение </a:t>
            </a:r>
            <a:r>
              <a:rPr lang="ru-RU" sz="2400" dirty="0" smtClean="0"/>
              <a:t>общей температуры тела.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679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болезней дыхательной системы.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По локализации </a:t>
            </a:r>
            <a:r>
              <a:rPr lang="ru-RU" sz="2400" dirty="0"/>
              <a:t>патологического процесса принято выделять: болезни </a:t>
            </a:r>
            <a:r>
              <a:rPr lang="ru-RU" sz="2400" dirty="0" smtClean="0"/>
              <a:t>дыхательных </a:t>
            </a:r>
            <a:r>
              <a:rPr lang="ru-RU" sz="2400" dirty="0"/>
              <a:t>путей и болезни легких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 Болезни </a:t>
            </a:r>
            <a:r>
              <a:rPr lang="ru-RU" sz="2400" dirty="0"/>
              <a:t>дыхательных путей: ринит, ларингит, трахеит и </a:t>
            </a:r>
            <a:r>
              <a:rPr lang="ru-RU" sz="2400" dirty="0" smtClean="0"/>
              <a:t>бронхит.</a:t>
            </a:r>
          </a:p>
          <a:p>
            <a:pPr marL="0" indent="0">
              <a:buNone/>
            </a:pPr>
            <a:r>
              <a:rPr lang="ru-RU" sz="2400" dirty="0" smtClean="0"/>
              <a:t>Болезни </a:t>
            </a:r>
            <a:r>
              <a:rPr lang="ru-RU" sz="2400" dirty="0"/>
              <a:t>легких: гиперемия и отек легких, бронхопневмония</a:t>
            </a:r>
            <a:r>
              <a:rPr lang="ru-RU" sz="2400" dirty="0" smtClean="0"/>
              <a:t>, пневмонии</a:t>
            </a:r>
            <a:r>
              <a:rPr lang="ru-RU" sz="2400" dirty="0"/>
              <a:t>: (крупозная, аспирационная, метастатическая), </a:t>
            </a:r>
            <a:r>
              <a:rPr lang="ru-RU" sz="2400" dirty="0" smtClean="0"/>
              <a:t>гангрена </a:t>
            </a:r>
            <a:r>
              <a:rPr lang="ru-RU" sz="2400" dirty="0"/>
              <a:t>легких, эмфизема </a:t>
            </a:r>
            <a:r>
              <a:rPr lang="ru-RU" sz="2400" dirty="0" smtClean="0"/>
              <a:t>легких.</a:t>
            </a:r>
          </a:p>
          <a:p>
            <a:pPr marL="0" indent="0">
              <a:buNone/>
            </a:pPr>
            <a:r>
              <a:rPr lang="ru-RU" sz="2400" dirty="0" smtClean="0"/>
              <a:t>У </a:t>
            </a:r>
            <a:r>
              <a:rPr lang="ru-RU" sz="2400" dirty="0"/>
              <a:t>собак наиболее часто встречаются болезни дыхательной </a:t>
            </a:r>
            <a:r>
              <a:rPr lang="ru-RU" sz="2400" dirty="0" smtClean="0"/>
              <a:t>системы</a:t>
            </a:r>
            <a:r>
              <a:rPr lang="ru-RU" sz="2400" dirty="0"/>
              <a:t>, такие как риниты, ларингиты, бронхиты, </a:t>
            </a:r>
            <a:r>
              <a:rPr lang="ru-RU" sz="2400" dirty="0" err="1"/>
              <a:t>бронхопневмониии</a:t>
            </a:r>
            <a:r>
              <a:rPr lang="ru-RU" sz="2400" dirty="0"/>
              <a:t> </a:t>
            </a:r>
            <a:r>
              <a:rPr lang="ru-RU" sz="2400" dirty="0" smtClean="0"/>
              <a:t>пневмонии.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50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Ринит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воспаление </a:t>
            </a:r>
            <a:r>
              <a:rPr lang="ru-RU" sz="2400" dirty="0"/>
              <a:t>слизистой оболочки носа, </a:t>
            </a:r>
            <a:r>
              <a:rPr lang="ru-RU" sz="2400" dirty="0" smtClean="0"/>
              <a:t>сопровождающееся </a:t>
            </a:r>
            <a:r>
              <a:rPr lang="ru-RU" sz="2400" dirty="0"/>
              <a:t>выпотом серозного, серозно-слизистого и гнойного </a:t>
            </a:r>
            <a:r>
              <a:rPr lang="ru-RU" sz="2400" dirty="0" smtClean="0"/>
              <a:t>характера экссудата</a:t>
            </a:r>
            <a:r>
              <a:rPr lang="ru-RU" sz="2400" dirty="0"/>
              <a:t>, сужением носовых </a:t>
            </a:r>
            <a:r>
              <a:rPr lang="ru-RU" sz="2400" dirty="0" smtClean="0"/>
              <a:t>ходов.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62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5" y="227102"/>
            <a:ext cx="5787906" cy="6451993"/>
          </a:xfrm>
        </p:spPr>
      </p:pic>
    </p:spTree>
    <p:extLst>
      <p:ext uri="{BB962C8B-B14F-4D97-AF65-F5344CB8AC3E}">
        <p14:creationId xmlns:p14="http://schemas.microsoft.com/office/powerpoint/2010/main" val="122169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1769" y="1179444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Ринит </a:t>
            </a:r>
            <a:r>
              <a:rPr lang="ru-RU" sz="2400" dirty="0"/>
              <a:t>в большинстве случаев возникает от </a:t>
            </a:r>
            <a:r>
              <a:rPr lang="ru-RU" sz="2400" dirty="0" smtClean="0"/>
              <a:t>воздействия </a:t>
            </a:r>
            <a:r>
              <a:rPr lang="ru-RU" sz="2400" dirty="0"/>
              <a:t>на слизистую оболочку термических, механических или </a:t>
            </a:r>
            <a:r>
              <a:rPr lang="ru-RU" sz="2400" dirty="0" smtClean="0"/>
              <a:t>химических </a:t>
            </a:r>
            <a:r>
              <a:rPr lang="ru-RU" sz="2400" dirty="0"/>
              <a:t>раздражителей. Наиболее частая причина ринита – </a:t>
            </a:r>
            <a:r>
              <a:rPr lang="ru-RU" sz="2400" dirty="0" smtClean="0"/>
              <a:t>простуда </a:t>
            </a:r>
            <a:r>
              <a:rPr lang="ru-RU" sz="2400" dirty="0"/>
              <a:t>(резкая перемена погоды, сквозняки, поение холодной </a:t>
            </a:r>
            <a:r>
              <a:rPr lang="ru-RU" sz="2400" dirty="0" smtClean="0"/>
              <a:t>водой и </a:t>
            </a:r>
            <a:r>
              <a:rPr lang="ru-RU" sz="2400" dirty="0"/>
              <a:t>другие).К химическим и механическим факторам относятся – </a:t>
            </a:r>
            <a:r>
              <a:rPr lang="ru-RU" sz="2400" dirty="0" smtClean="0"/>
              <a:t>вдыхание вредных </a:t>
            </a:r>
            <a:r>
              <a:rPr lang="ru-RU" sz="2400" dirty="0"/>
              <a:t>газов, пыли, горячего воздуха, прием горячей воды. К </a:t>
            </a:r>
            <a:r>
              <a:rPr lang="ru-RU" sz="2400" dirty="0" smtClean="0"/>
              <a:t>биологическим </a:t>
            </a:r>
            <a:r>
              <a:rPr lang="ru-RU" sz="2400" dirty="0"/>
              <a:t>факторам относится аутоинфекция. На слизистой </a:t>
            </a:r>
            <a:r>
              <a:rPr lang="ru-RU" sz="2400" dirty="0" smtClean="0"/>
              <a:t>оболочке </a:t>
            </a:r>
            <a:r>
              <a:rPr lang="ru-RU" sz="2400" dirty="0"/>
              <a:t>носа постоянно находится микрофлора, которая при </a:t>
            </a:r>
            <a:r>
              <a:rPr lang="ru-RU" sz="2400" dirty="0" smtClean="0"/>
              <a:t>снижении </a:t>
            </a:r>
            <a:r>
              <a:rPr lang="ru-RU" sz="2400" dirty="0"/>
              <a:t>резистентности организма вследствие охлаждения </a:t>
            </a:r>
            <a:r>
              <a:rPr lang="ru-RU" sz="2400" dirty="0" smtClean="0"/>
              <a:t>приобретает патогенные </a:t>
            </a:r>
            <a:r>
              <a:rPr lang="ru-RU" sz="2400" dirty="0"/>
              <a:t>свойства, внедряется в слизистую оболочку и </a:t>
            </a:r>
            <a:r>
              <a:rPr lang="ru-RU" sz="2400" dirty="0" smtClean="0"/>
              <a:t>вызывает ее </a:t>
            </a:r>
            <a:r>
              <a:rPr lang="ru-RU" sz="2400" dirty="0"/>
              <a:t>воспаление</a:t>
            </a:r>
            <a:r>
              <a:rPr lang="ru-RU" sz="2400" dirty="0" smtClean="0"/>
              <a:t>. Часто </a:t>
            </a:r>
            <a:r>
              <a:rPr lang="ru-RU" sz="2400" dirty="0"/>
              <a:t>отмечаются вторичные риниты при инфекционных </a:t>
            </a:r>
            <a:r>
              <a:rPr lang="ru-RU" sz="2400" dirty="0" smtClean="0"/>
              <a:t>заболеваниях</a:t>
            </a:r>
            <a:r>
              <a:rPr lang="ru-RU" sz="2400" dirty="0"/>
              <a:t>: чуме, инфекционном гепатите у </a:t>
            </a:r>
            <a:r>
              <a:rPr lang="ru-RU" sz="2400" dirty="0" smtClean="0"/>
              <a:t>собак.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268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Симпотомы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2195" y="1507435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Общее </a:t>
            </a:r>
            <a:r>
              <a:rPr lang="ru-RU" sz="2400" dirty="0"/>
              <a:t>состояние животных слегка угнетенное, </a:t>
            </a:r>
            <a:r>
              <a:rPr lang="ru-RU" sz="2400" dirty="0" smtClean="0"/>
              <a:t>они чихают</a:t>
            </a:r>
            <a:r>
              <a:rPr lang="ru-RU" sz="2400" dirty="0"/>
              <a:t>, фыркают, встряхивают головой, периодически трут </a:t>
            </a:r>
            <a:r>
              <a:rPr lang="ru-RU" sz="2400" dirty="0" smtClean="0"/>
              <a:t>нос передними </a:t>
            </a:r>
            <a:r>
              <a:rPr lang="ru-RU" sz="2400" dirty="0"/>
              <a:t>лапами. В первые два дня появляется серозное </a:t>
            </a:r>
            <a:r>
              <a:rPr lang="ru-RU" sz="2400" dirty="0" smtClean="0"/>
              <a:t>и стеснение </a:t>
            </a:r>
            <a:r>
              <a:rPr lang="ru-RU" sz="2400" dirty="0"/>
              <a:t>из носа, а на 3-4-й день оно становится серозно-гнойным </a:t>
            </a:r>
            <a:r>
              <a:rPr lang="ru-RU" sz="2400" dirty="0" smtClean="0"/>
              <a:t>и гнойным</a:t>
            </a:r>
            <a:r>
              <a:rPr lang="ru-RU" sz="2400" dirty="0"/>
              <a:t>. Носовые истечения, высыхая на крыльях носа, </a:t>
            </a:r>
            <a:r>
              <a:rPr lang="ru-RU" sz="2400" dirty="0" smtClean="0"/>
              <a:t>образуют корочки</a:t>
            </a:r>
            <a:r>
              <a:rPr lang="ru-RU" sz="2400" dirty="0"/>
              <a:t>, развивается отек слизистой оболочки, отложившиеся </a:t>
            </a:r>
            <a:r>
              <a:rPr lang="ru-RU" sz="2400" dirty="0" smtClean="0"/>
              <a:t>на стенках </a:t>
            </a:r>
            <a:r>
              <a:rPr lang="ru-RU" sz="2400" dirty="0"/>
              <a:t>носовых ходов корочки преграждают свободное </a:t>
            </a:r>
            <a:r>
              <a:rPr lang="ru-RU" sz="2400" dirty="0" smtClean="0"/>
              <a:t>прохождение </a:t>
            </a:r>
            <a:r>
              <a:rPr lang="ru-RU" sz="2400" dirty="0"/>
              <a:t>воздуха, и собаки дышат ртом, что заметно по </a:t>
            </a:r>
            <a:r>
              <a:rPr lang="ru-RU" sz="2400" dirty="0" smtClean="0"/>
              <a:t>раздувающимся щекам</a:t>
            </a:r>
            <a:r>
              <a:rPr lang="ru-RU" sz="2400" dirty="0"/>
              <a:t>. В тяжелых случаях болезнь может осложняться </a:t>
            </a:r>
            <a:r>
              <a:rPr lang="ru-RU" sz="2400" dirty="0" smtClean="0"/>
              <a:t>гайморитом</a:t>
            </a:r>
            <a:r>
              <a:rPr lang="ru-RU" sz="2400" dirty="0"/>
              <a:t>, ларингитом, фарингитом и другими поражениями </a:t>
            </a:r>
            <a:r>
              <a:rPr lang="ru-RU" sz="2400" dirty="0" smtClean="0"/>
              <a:t>носоглотки.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732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и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148" y="1351722"/>
            <a:ext cx="10813774" cy="4559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первую очередь устраняют причины болезни. При18обильном истечении из носа влажным тампоном очищают </a:t>
            </a:r>
            <a:r>
              <a:rPr lang="ru-RU" sz="2400" dirty="0" smtClean="0"/>
              <a:t>ноздри от </a:t>
            </a:r>
            <a:r>
              <a:rPr lang="ru-RU" sz="2400" dirty="0"/>
              <a:t>слизи и присохших корочек. Спринцевание носовой полости 2-3раза в сутки одним из теплых растворов: 0,5-1%-</a:t>
            </a:r>
            <a:r>
              <a:rPr lang="ru-RU" sz="2400" dirty="0" err="1"/>
              <a:t>ным</a:t>
            </a:r>
            <a:r>
              <a:rPr lang="ru-RU" sz="2400" dirty="0"/>
              <a:t> новокаина </a:t>
            </a:r>
            <a:r>
              <a:rPr lang="ru-RU" sz="2400" dirty="0" smtClean="0"/>
              <a:t>с адреналином</a:t>
            </a:r>
            <a:r>
              <a:rPr lang="ru-RU" sz="2400" dirty="0"/>
              <a:t>, 0,2%-</a:t>
            </a:r>
            <a:r>
              <a:rPr lang="ru-RU" sz="2400" dirty="0" err="1"/>
              <a:t>ным</a:t>
            </a:r>
            <a:r>
              <a:rPr lang="ru-RU" sz="2400" dirty="0"/>
              <a:t> </a:t>
            </a:r>
            <a:r>
              <a:rPr lang="ru-RU" sz="2400" dirty="0" err="1"/>
              <a:t>этакридина</a:t>
            </a:r>
            <a:r>
              <a:rPr lang="ru-RU" sz="2400" dirty="0"/>
              <a:t> </a:t>
            </a:r>
            <a:r>
              <a:rPr lang="ru-RU" sz="2400" dirty="0" err="1"/>
              <a:t>лактата</a:t>
            </a:r>
            <a:r>
              <a:rPr lang="ru-RU" sz="2400" dirty="0"/>
              <a:t> </a:t>
            </a:r>
            <a:r>
              <a:rPr lang="ru-RU" sz="2400" dirty="0" smtClean="0"/>
              <a:t>, </a:t>
            </a:r>
            <a:r>
              <a:rPr lang="ru-RU" sz="2400" dirty="0" err="1"/>
              <a:t>фурациллина</a:t>
            </a:r>
            <a:r>
              <a:rPr lang="ru-RU" sz="2400" dirty="0"/>
              <a:t>(1:5000) </a:t>
            </a:r>
            <a:r>
              <a:rPr lang="ru-RU" sz="2400" dirty="0" smtClean="0"/>
              <a:t>, </a:t>
            </a:r>
            <a:r>
              <a:rPr lang="ru-RU" sz="2400" dirty="0"/>
              <a:t>0,5%-</a:t>
            </a:r>
            <a:r>
              <a:rPr lang="ru-RU" sz="2400" dirty="0" err="1"/>
              <a:t>ным</a:t>
            </a:r>
            <a:r>
              <a:rPr lang="ru-RU" sz="2400" dirty="0"/>
              <a:t> </a:t>
            </a:r>
            <a:r>
              <a:rPr lang="ru-RU" sz="2400" dirty="0" smtClean="0"/>
              <a:t>танина, </a:t>
            </a:r>
            <a:r>
              <a:rPr lang="ru-RU" sz="2400" dirty="0"/>
              <a:t>3%-</a:t>
            </a:r>
            <a:r>
              <a:rPr lang="ru-RU" sz="2400" dirty="0" err="1"/>
              <a:t>ным</a:t>
            </a:r>
            <a:r>
              <a:rPr lang="ru-RU" sz="2400" dirty="0"/>
              <a:t> борной кис-лоты (рец.11), 5%-</a:t>
            </a:r>
            <a:r>
              <a:rPr lang="ru-RU" sz="2400" dirty="0" err="1"/>
              <a:t>ным</a:t>
            </a:r>
            <a:r>
              <a:rPr lang="ru-RU" sz="2400" dirty="0"/>
              <a:t> натрия </a:t>
            </a:r>
            <a:r>
              <a:rPr lang="ru-RU" sz="2400" dirty="0" smtClean="0"/>
              <a:t>гидрокарбоната. Мелким собакам</a:t>
            </a:r>
            <a:r>
              <a:rPr lang="ru-RU" sz="2400" dirty="0"/>
              <a:t>, кошкам с помощью пипетки можно закапывать в ноздри1%-</a:t>
            </a:r>
            <a:r>
              <a:rPr lang="ru-RU" sz="2400" dirty="0" err="1"/>
              <a:t>ный</a:t>
            </a:r>
            <a:r>
              <a:rPr lang="ru-RU" sz="2400" dirty="0"/>
              <a:t> раствор ментола в рыбьем жире. При помощи </a:t>
            </a:r>
            <a:r>
              <a:rPr lang="ru-RU" sz="2400" dirty="0" err="1" smtClean="0"/>
              <a:t>порошковдувателя</a:t>
            </a:r>
            <a:r>
              <a:rPr lang="ru-RU" sz="2400" dirty="0" smtClean="0"/>
              <a:t> </a:t>
            </a:r>
            <a:r>
              <a:rPr lang="ru-RU" sz="2400" dirty="0"/>
              <a:t>в носовые ходы вводят мелко распыленный </a:t>
            </a:r>
            <a:r>
              <a:rPr lang="ru-RU" sz="2400" dirty="0" smtClean="0"/>
              <a:t>порошок стрептоцида</a:t>
            </a:r>
            <a:r>
              <a:rPr lang="ru-RU" sz="2400" dirty="0"/>
              <a:t>, норсульфазола, </a:t>
            </a:r>
            <a:r>
              <a:rPr lang="ru-RU" sz="2400" dirty="0" err="1"/>
              <a:t>этазола</a:t>
            </a:r>
            <a:r>
              <a:rPr lang="ru-RU" sz="2400" dirty="0"/>
              <a:t>. В отдельных случаях </a:t>
            </a:r>
            <a:r>
              <a:rPr lang="ru-RU" sz="2400" dirty="0" smtClean="0"/>
              <a:t>внутримышечно </a:t>
            </a:r>
            <a:r>
              <a:rPr lang="ru-RU" sz="2400" dirty="0"/>
              <a:t>вводят антибиотики пенициллинового ряда (рец.1).При этом желательно сделать бактериологический анализ </a:t>
            </a:r>
            <a:r>
              <a:rPr lang="ru-RU" sz="2400" dirty="0" smtClean="0"/>
              <a:t>мазков из </a:t>
            </a:r>
            <a:r>
              <a:rPr lang="ru-RU" sz="2400" dirty="0"/>
              <a:t>носа и определить чувствительность микрофлоры к </a:t>
            </a:r>
            <a:r>
              <a:rPr lang="ru-RU" sz="2400" dirty="0" smtClean="0"/>
              <a:t>противомикробным средствам.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67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6" y="422957"/>
            <a:ext cx="9293087" cy="6198417"/>
          </a:xfrm>
        </p:spPr>
      </p:pic>
    </p:spTree>
    <p:extLst>
      <p:ext uri="{BB962C8B-B14F-4D97-AF65-F5344CB8AC3E}">
        <p14:creationId xmlns:p14="http://schemas.microsoft.com/office/powerpoint/2010/main" val="27497499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1027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Болезни дыхательной системы</vt:lpstr>
      <vt:lpstr>Симптомы болезней органов дыхания. </vt:lpstr>
      <vt:lpstr>Классификация болезней дыхательной системы. </vt:lpstr>
      <vt:lpstr>Ринит</vt:lpstr>
      <vt:lpstr> </vt:lpstr>
      <vt:lpstr>Этология</vt:lpstr>
      <vt:lpstr>Симпотомы </vt:lpstr>
      <vt:lpstr>Профилактика и лечение</vt:lpstr>
      <vt:lpstr> </vt:lpstr>
      <vt:lpstr>Бронхопневмония </vt:lpstr>
      <vt:lpstr> </vt:lpstr>
      <vt:lpstr>Этиология</vt:lpstr>
      <vt:lpstr>Симптомы</vt:lpstr>
      <vt:lpstr>Профилактика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Болезни дыхательной системы</dc:title>
  <dc:creator>Anna</dc:creator>
  <cp:lastModifiedBy>Anna</cp:lastModifiedBy>
  <cp:revision>3</cp:revision>
  <dcterms:created xsi:type="dcterms:W3CDTF">2023-02-17T19:15:34Z</dcterms:created>
  <dcterms:modified xsi:type="dcterms:W3CDTF">2023-02-17T19:40:42Z</dcterms:modified>
</cp:coreProperties>
</file>