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2"/>
  </p:notesMasterIdLst>
  <p:handoutMasterIdLst>
    <p:handoutMasterId r:id="rId13"/>
  </p:handoutMasterIdLst>
  <p:sldIdLst>
    <p:sldId id="312" r:id="rId5"/>
    <p:sldId id="304" r:id="rId6"/>
    <p:sldId id="307" r:id="rId7"/>
    <p:sldId id="281" r:id="rId8"/>
    <p:sldId id="282" r:id="rId9"/>
    <p:sldId id="314" r:id="rId10"/>
    <p:sldId id="297" r:id="rId11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F6"/>
    <a:srgbClr val="202C8F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 snapToObjects="1">
      <p:cViewPr varScale="1">
        <p:scale>
          <a:sx n="63" d="100"/>
          <a:sy n="63" d="100"/>
        </p:scale>
        <p:origin x="804" y="5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33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16EF179-AC8C-44A3-9ED6-6152B0CF8E1F}" type="datetimeyyyy">
              <a:rPr lang="ru-RU" smtClean="0"/>
              <a:t>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20BD0AB-C59E-4A46-83D3-F07787446B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Изображение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Текст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1800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Графический объект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9" name="Полилиния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3" name="Графический объект 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Графический объект 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Изображение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ru-RU" sz="2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Полилиния: Фигура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15" name="Полилиния: фигура 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Изображение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</p:txBody>
      </p:sp>
      <p:sp>
        <p:nvSpPr>
          <p:cNvPr id="52" name="Рисунок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Изображение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25" name="Объект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ru-RU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ru-RU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indent="-283464">
              <a:spcBef>
                <a:spcPts val="1000"/>
              </a:spcBef>
              <a:defRPr lang="ru-RU" sz="1800"/>
            </a:lvl2pPr>
            <a:lvl3pPr indent="-283464">
              <a:spcBef>
                <a:spcPts val="1000"/>
              </a:spcBef>
              <a:defRPr lang="ru-RU" sz="1800"/>
            </a:lvl3pPr>
            <a:lvl4pPr indent="-283464">
              <a:spcBef>
                <a:spcPts val="1000"/>
              </a:spcBef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Полилиния: Фигура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21" name="Полилиния: Фигура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олилиния: фигура 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Изображение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44" name="Номер слайда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accent6"/>
                </a:solidFill>
                <a:latin typeface="+mn-lt"/>
                <a:cs typeface="+mn-cs" panose="020B0604020202020204" pitchFamily="34" charset="0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931" y="0"/>
            <a:ext cx="5746140" cy="3831221"/>
          </a:xfrm>
        </p:spPr>
        <p:txBody>
          <a:bodyPr rtlCol="0" anchor="ctr"/>
          <a:lstStyle>
            <a:defPPr>
              <a:defRPr lang="ru-RU"/>
            </a:defPPr>
          </a:lstStyle>
          <a:p>
            <a:pPr rtl="0"/>
            <a:r>
              <a:rPr lang="ru-RU" dirty="0"/>
              <a:t>Сальмонеллез собак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0F175A-E4B3-4BE8-A08A-95DE5BD3EBE9}"/>
              </a:ext>
            </a:extLst>
          </p:cNvPr>
          <p:cNvSpPr txBox="1"/>
          <p:nvPr/>
        </p:nvSpPr>
        <p:spPr>
          <a:xfrm>
            <a:off x="4140200" y="4470400"/>
            <a:ext cx="391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Выполнила: Лебедева Ульяна Руслановна, 527 группа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457199"/>
            <a:ext cx="6583680" cy="153135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Сальмонеллез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178018"/>
            <a:ext cx="6583680" cy="3207344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algn="l"/>
            <a:r>
              <a:rPr lang="ru-RU" sz="2800" dirty="0">
                <a:solidFill>
                  <a:srgbClr val="333333"/>
                </a:solidFill>
                <a:highlight>
                  <a:srgbClr val="FDFBF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b="0" i="0" dirty="0">
                <a:solidFill>
                  <a:srgbClr val="333333"/>
                </a:solidFill>
                <a:effectLst/>
                <a:highlight>
                  <a:srgbClr val="FDFBF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нфекционная болезнь в основном молодняка собак и кошек, характеризующаяся при остром течении лихорадкой и поносом, а при хроническом — воспалением легких.</a:t>
            </a:r>
            <a:endParaRPr lang="ru-RU" sz="2800" dirty="0">
              <a:highlight>
                <a:srgbClr val="FDFBF6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B77D332-7012-F999-2853-57CE3E10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7" y="150339"/>
            <a:ext cx="5858347" cy="1285337"/>
          </a:xfrm>
        </p:spPr>
        <p:txBody>
          <a:bodyPr/>
          <a:lstStyle/>
          <a:p>
            <a:r>
              <a:rPr lang="ru-RU" dirty="0"/>
              <a:t>Причины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1EDB22-2A96-554D-2F02-F194320877F4}"/>
              </a:ext>
            </a:extLst>
          </p:cNvPr>
          <p:cNvSpPr txBox="1"/>
          <p:nvPr/>
        </p:nvSpPr>
        <p:spPr>
          <a:xfrm>
            <a:off x="83177" y="1188414"/>
            <a:ext cx="708978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111F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Возбудителем сальмонеллеза служат бактерии рода </a:t>
            </a:r>
            <a:r>
              <a:rPr lang="ru-RU" sz="2800" b="0" i="0" dirty="0" err="1">
                <a:solidFill>
                  <a:srgbClr val="111F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Salmonella</a:t>
            </a:r>
            <a:r>
              <a:rPr lang="ru-RU" sz="2800" b="0" i="0" dirty="0">
                <a:solidFill>
                  <a:srgbClr val="111F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которые обладают уникальной способностью адаптироваться к различным условиям среды. Эти микроорганизмы могут выживать при температуре от 5 до 50 градусов Цельсия, но уничтожаются только при температуре выше 60 градусов в течение 12 минут. Это объясняет, почему тщательная термическая обработка пищи является ключевой в предотвращении заражения.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58510390-243B-21F3-25F4-40E29C160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0" y="1882718"/>
            <a:ext cx="4633118" cy="309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89279"/>
            <a:ext cx="5259554" cy="778623"/>
          </a:xfrm>
        </p:spPr>
        <p:txBody>
          <a:bodyPr rtlCol="0"/>
          <a:lstStyle>
            <a:defPPr>
              <a:defRPr lang="ru-RU"/>
            </a:defPPr>
          </a:lstStyle>
          <a:p>
            <a:pPr algn="l"/>
            <a:r>
              <a:rPr lang="ru-RU" b="1" i="0" dirty="0">
                <a:solidFill>
                  <a:srgbClr val="202C8F"/>
                </a:solidFill>
                <a:effectLst/>
                <a:highlight>
                  <a:srgbClr val="FDFBF6"/>
                </a:highlight>
                <a:latin typeface="Arial Black" panose="020B0A04020102020204" pitchFamily="34" charset="0"/>
              </a:rPr>
              <a:t>Пути заражения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575517"/>
            <a:ext cx="5259554" cy="2233233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b="0" i="0" dirty="0">
                <a:solidFill>
                  <a:srgbClr val="111F3C"/>
                </a:solidFill>
                <a:effectLst/>
                <a:highlight>
                  <a:srgbClr val="FDFBF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Сальмонеллез может передаваться собакам не только через зараженные пищевые продукты и воду, но и через прямой контакт с инфицированными животными или их выделениями. Это включает фекалии, мочу и даже слюну. Также важным фактором является контакт с поверхностями, загрязненными бактериями </a:t>
            </a:r>
            <a:r>
              <a:rPr lang="ru-RU" b="0" i="0" dirty="0" err="1">
                <a:solidFill>
                  <a:srgbClr val="111F3C"/>
                </a:solidFill>
                <a:effectLst/>
                <a:highlight>
                  <a:srgbClr val="FDFBF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Salmonella</a:t>
            </a:r>
            <a:r>
              <a:rPr lang="ru-RU" b="0" i="0" dirty="0">
                <a:solidFill>
                  <a:srgbClr val="111F3C"/>
                </a:solidFill>
                <a:effectLst/>
                <a:highlight>
                  <a:srgbClr val="FDFBF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такими как игрушки, миски для еды и питья, и подстилки.</a:t>
            </a:r>
            <a:endParaRPr lang="ru-RU" dirty="0">
              <a:highlight>
                <a:srgbClr val="FDFBF6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A83BC59C-5158-EE9D-EEED-869C0DF68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7331"/>
            <a:ext cx="5683783" cy="426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325" y="193674"/>
            <a:ext cx="7965461" cy="994164"/>
          </a:xfrm>
        </p:spPr>
        <p:txBody>
          <a:bodyPr rtlCol="0"/>
          <a:lstStyle>
            <a:defPPr>
              <a:defRPr lang="ru-RU"/>
            </a:defPPr>
          </a:lstStyle>
          <a:p>
            <a:pPr algn="r"/>
            <a:r>
              <a:rPr lang="ru-RU" b="1" i="0" dirty="0">
                <a:solidFill>
                  <a:srgbClr val="202C8F"/>
                </a:solidFill>
                <a:effectLst/>
                <a:highlight>
                  <a:srgbClr val="FDFBF6"/>
                </a:highlight>
                <a:latin typeface="Arial Black" panose="020B0A04020102020204" pitchFamily="34" charset="0"/>
              </a:rPr>
              <a:t>Симптомы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0326" y="1327669"/>
            <a:ext cx="7965460" cy="349769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algn="r" rtl="0">
              <a:buNone/>
            </a:pPr>
            <a:r>
              <a:rPr lang="ru-RU" sz="2800" b="0" i="0" dirty="0">
                <a:solidFill>
                  <a:srgbClr val="111F3C"/>
                </a:solidFill>
                <a:effectLst/>
                <a:highlight>
                  <a:srgbClr val="FDFBF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Основными симптомами острой формы являются: рвота, отказ от корма, диарея с кровью и слизью, болевые ощущения при пальпации брюшной области, сильная лихорадка.</a:t>
            </a:r>
            <a:endParaRPr lang="ru-RU" sz="2800" dirty="0">
              <a:highlight>
                <a:srgbClr val="FDFBF6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B036F85-34B7-6897-6FF4-FD5B4EA17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72" y="3230880"/>
            <a:ext cx="4577928" cy="343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FCEA54D1-AA65-6195-7FBC-230A71445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7" y="1150622"/>
            <a:ext cx="4248562" cy="367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-102216"/>
            <a:ext cx="5885180" cy="1452246"/>
          </a:xfrm>
        </p:spPr>
        <p:txBody>
          <a:bodyPr rtlCol="0"/>
          <a:lstStyle>
            <a:defPPr>
              <a:defRPr lang="ru-RU"/>
            </a:defPPr>
          </a:lstStyle>
          <a:p>
            <a:pPr algn="r" rtl="0"/>
            <a:r>
              <a:rPr lang="ru-RU" dirty="0"/>
              <a:t>Лечение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260834" y="1369100"/>
            <a:ext cx="7720346" cy="2233233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algn="r" rtl="0"/>
            <a:r>
              <a:rPr lang="ru-RU" b="0" i="0" dirty="0">
                <a:solidFill>
                  <a:schemeClr val="tx1"/>
                </a:solidFill>
                <a:effectLst/>
                <a:highlight>
                  <a:srgbClr val="FDFBF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Сальмонеллы у собак лечатся с использованием комплексного подхода, включая назначение антибиотиков для борьбы с бактериальной инфекцией, меры для восстановления водно-электролитного (</a:t>
            </a:r>
            <a:r>
              <a:rPr lang="ru-RU" dirty="0">
                <a:solidFill>
                  <a:schemeClr val="tx1"/>
                </a:solidFill>
                <a:highlight>
                  <a:srgbClr val="FDFBF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0" i="0" dirty="0">
                <a:solidFill>
                  <a:schemeClr val="tx1"/>
                </a:solidFill>
                <a:effectLst/>
                <a:highlight>
                  <a:srgbClr val="FDFBF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одно-солевой) баланса, а также поддержку здоровья печени и кишечной микрофлоры (</a:t>
            </a:r>
            <a:r>
              <a:rPr lang="ru-RU" dirty="0">
                <a:solidFill>
                  <a:schemeClr val="tx1"/>
                </a:solidFill>
                <a:highlight>
                  <a:srgbClr val="FDFBF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0" i="0" dirty="0">
                <a:solidFill>
                  <a:schemeClr val="tx1"/>
                </a:solidFill>
                <a:effectLst/>
                <a:highlight>
                  <a:srgbClr val="FDFBF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овокупность микроорганизмов). Важно обеспечить животному максимальный комфорт и уход, учитывая качественное питание и обильное питье.</a:t>
            </a:r>
            <a:endParaRPr lang="ru-RU" dirty="0">
              <a:solidFill>
                <a:schemeClr val="tx1"/>
              </a:solidFill>
              <a:highlight>
                <a:srgbClr val="FDFBF6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59F6F717-972F-105E-68B2-5DB082A33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" y="2011680"/>
            <a:ext cx="425196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39" y="357046"/>
            <a:ext cx="4968239" cy="90541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Профилактика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38" y="1286383"/>
            <a:ext cx="8874761" cy="2234642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algn="l">
              <a:buFont typeface="Arial" panose="020B0604020202020204" pitchFamily="34" charset="0"/>
              <a:buChar char="•"/>
            </a:pPr>
            <a:r>
              <a:rPr lang="ru-RU" sz="18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Питание.</a:t>
            </a:r>
            <a:r>
              <a:rPr lang="ru-RU" sz="18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Предоставляйте собаке высококачественный корм, одобренный ветеринарным врачом, избегайте питания сырым мясом, чтобы минимизировать риск заражения. Проверяйте сроки годности используемых продуктов.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Дезинфекция.</a:t>
            </a:r>
            <a:r>
              <a:rPr lang="ru-RU" sz="18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Регулярно чистите и обрабатывайте места обитания собак, миски для еды и воды, а также игрушки, используя безопасные дезинфицирующие средства: изопропиловый спирт для мелких предметов и инструментов, растворы на основе хлоргексидина для обработки поверхностей и оборудования, а также специализированные дезинфицирующие средства для уборки мест обитания животных. Всегда важно следовать инструкциям производителя и консультироваться с ветеринарным врачом для выбора наиболее подходящих и безопасных продуктов.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Вакцинация.</a:t>
            </a:r>
            <a:r>
              <a:rPr lang="ru-RU" sz="18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Для собак нет специфической вакцины против сальмонеллеза, но важно поддерживать общий иммунитет, своевременно ставя прививки любимцам от других болезней по рекомендации ветеринарного врача.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Гигиена.</a:t>
            </a:r>
            <a:r>
              <a:rPr lang="ru-RU" sz="18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Всегда мойте руки после общения с животными, их выделениями или после уборки их мест обитания.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9_TF78438558_Win32" id="{20174D6F-D900-4129-ACAC-D46CF5FD4DB7}" vid="{268851D2-D7B5-4873-88EC-188753A90A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{792D98AD-50A9-48A5-8E50-F38B0BBD905C}tf78438558_win32</Template>
  <TotalTime>37</TotalTime>
  <Words>385</Words>
  <Application>Microsoft Office PowerPoint</Application>
  <PresentationFormat>Широкоэкранный</PresentationFormat>
  <Paragraphs>17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Пользовательская</vt:lpstr>
      <vt:lpstr>Сальмонеллез собак</vt:lpstr>
      <vt:lpstr>Сальмонеллез</vt:lpstr>
      <vt:lpstr>Причины</vt:lpstr>
      <vt:lpstr>Пути заражения</vt:lpstr>
      <vt:lpstr>Симптомы</vt:lpstr>
      <vt:lpstr>Лечение</vt:lpstr>
      <vt:lpstr>Профилактика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Сальмонеллез собак</dc:title>
  <dc:subject/>
  <dc:creator>79101946206</dc:creator>
  <cp:lastModifiedBy>79101946206</cp:lastModifiedBy>
  <cp:revision>3</cp:revision>
  <dcterms:created xsi:type="dcterms:W3CDTF">2024-05-19T13:02:39Z</dcterms:created>
  <dcterms:modified xsi:type="dcterms:W3CDTF">2024-05-19T13:39:57Z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