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69" r:id="rId2"/>
    <p:sldId id="262" r:id="rId3"/>
    <p:sldId id="258" r:id="rId4"/>
    <p:sldId id="270" r:id="rId5"/>
    <p:sldId id="271" r:id="rId6"/>
    <p:sldId id="272" r:id="rId7"/>
    <p:sldId id="273" r:id="rId8"/>
    <p:sldId id="274" r:id="rId9"/>
    <p:sldId id="275" r:id="rId10"/>
    <p:sldId id="27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20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514" y="53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5/20/2024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5/20/2024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5/20/2024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5/20/2024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5/20/2024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5/20/2024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5/20/2024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5/20/2024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5/20/2024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5/20/2024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5/20/2024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8E36636D-D922-432D-A958-524484B5923D}" type="datetimeFigureOut">
              <a:rPr lang="en-US" dirty="0"/>
              <a:pPr/>
              <a:t>5/20/2024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2" r:id="rId10"/>
    <p:sldLayoutId id="2147483853" r:id="rId11"/>
    <p:sldLayoutId id="2147483854" r:id="rId12"/>
    <p:sldLayoutId id="2147483855" r:id="rId13"/>
    <p:sldLayoutId id="2147483858" r:id="rId14"/>
    <p:sldLayoutId id="2147483859" r:id="rId15"/>
    <p:sldLayoutId id="2147483850" r:id="rId16"/>
    <p:sldLayoutId id="214748385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  <a14:imgEffect>
                      <a14:brightnessContrast bright="-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035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04213" y="2332570"/>
            <a:ext cx="458357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latin typeface="+mj-lt"/>
              </a:rPr>
              <a:t>САЛЬМОНЕЛЛЕЗ У СОБАК </a:t>
            </a:r>
          </a:p>
          <a:p>
            <a:pPr algn="ctr"/>
            <a:r>
              <a:rPr lang="ru-RU" sz="2400" dirty="0" smtClean="0">
                <a:latin typeface="+mj-lt"/>
              </a:rPr>
              <a:t>Выполнила: Фомичёва Алина 527 группа </a:t>
            </a:r>
            <a:endParaRPr lang="ru-RU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807427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7645"/>
            <a:ext cx="12192000" cy="68503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37995" y="2001661"/>
            <a:ext cx="511601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/>
              <a:t>СПАСИБО </a:t>
            </a:r>
          </a:p>
          <a:p>
            <a:pPr algn="ctr"/>
            <a:r>
              <a:rPr lang="ru-RU" sz="6000" dirty="0" smtClean="0"/>
              <a:t>ЗА</a:t>
            </a:r>
          </a:p>
          <a:p>
            <a:pPr algn="ctr"/>
            <a:r>
              <a:rPr lang="ru-RU" sz="6000" dirty="0" smtClean="0"/>
              <a:t>ВНИМАНИЕ </a:t>
            </a:r>
          </a:p>
        </p:txBody>
      </p:sp>
    </p:spTree>
    <p:extLst>
      <p:ext uri="{BB962C8B-B14F-4D97-AF65-F5344CB8AC3E}">
        <p14:creationId xmlns:p14="http://schemas.microsoft.com/office/powerpoint/2010/main" val="716053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38000" contrast="1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606" y="317532"/>
            <a:ext cx="6883272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E020C5"/>
                </a:solidFill>
              </a:rPr>
              <a:t>Сальмонеллез (паратиф) у собак </a:t>
            </a:r>
            <a:r>
              <a:rPr lang="ru-RU" sz="3200" dirty="0"/>
              <a:t>– заболевание, имеющее инфекционную природу. Возникает в подавляющем большинстве у молодых собак, проявляясь в виде сильного расстройства пищеварения и лихорадочных состояний.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1958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03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2280" y="1092200"/>
            <a:ext cx="667004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Хронические формы сальмонеллеза проявляются в виде воспалительных процессов легочных структур. Патогенные бактериальные микроорганизмы, попадающие в кишечник человека или животного, начинают свой активный рост и размножение.</a:t>
            </a:r>
          </a:p>
          <a:p>
            <a:r>
              <a:rPr lang="ru-RU" sz="2000" dirty="0"/>
              <a:t>В процессе жизнедеятельности сальмонелл, в кровяное русло и лимфатическую систему организма проникают эндотоксины, приводя к соответствующей реакции. Токсические вещества, выделяемые сальмонеллой, приводят к процессам воспалительного характера кишечника.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6540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7645"/>
            <a:ext cx="12192000" cy="68503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0941" y="578734"/>
            <a:ext cx="638922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Животные заражаются в основном алиментарным путем - перорально при скармливании не прошедших термическую обработку различных кормов, молока и воды (мясные отходы, молочные продукты, рыбная, мясокостная мука и др.), а также при поедании собаками мелких грызунов - </a:t>
            </a:r>
            <a:r>
              <a:rPr lang="ru-RU" sz="2400" dirty="0" err="1"/>
              <a:t>сальмонеллоносителей</a:t>
            </a:r>
            <a:r>
              <a:rPr lang="ru-RU" sz="2400" dirty="0"/>
              <a:t>. Возможны также внутриутробный, контактный и аэрогенный пути заражения.</a:t>
            </a:r>
          </a:p>
          <a:p>
            <a:r>
              <a:rPr lang="ru-RU" sz="2400" dirty="0"/>
              <a:t>Инкубационный период при сальмонеллезе собак составляет 3-6 дней и зависит от вирулентности и заразительной дозы возбудителя.</a:t>
            </a:r>
          </a:p>
        </p:txBody>
      </p:sp>
    </p:spTree>
    <p:extLst>
      <p:ext uri="{BB962C8B-B14F-4D97-AF65-F5344CB8AC3E}">
        <p14:creationId xmlns:p14="http://schemas.microsoft.com/office/powerpoint/2010/main" val="180117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575" y="0"/>
            <a:ext cx="12192000" cy="68503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8894" y="162045"/>
            <a:ext cx="637765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Симптоматика сальмонеллеза у собак зависит от формы заболевания. У взрослых собак сальмонеллез проявляться в виде поноса острого типа. Заражение крови и полное обезвоживание организма на фоне диспепсических расстройств, отмечают у щенков и животных, ослабленных другими заболеваниями. Существует 3 формы сальмонеллеза собак и для каждой присущи свои характерные признаки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802664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03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5746" y="150471"/>
            <a:ext cx="834534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/>
              <a:t>Острая форма </a:t>
            </a:r>
            <a:r>
              <a:rPr lang="ru-RU" sz="3600" b="1" dirty="0" smtClean="0"/>
              <a:t>заболевания</a:t>
            </a:r>
          </a:p>
          <a:p>
            <a:r>
              <a:rPr lang="ru-RU" dirty="0"/>
              <a:t> </a:t>
            </a:r>
            <a:r>
              <a:rPr lang="ru-RU" sz="2400" dirty="0"/>
              <a:t>диагностируется у маленьких щенков в возрасте от 1 до 5 месяцев и без своевременного лечения заканчивается гибелью животного в течение 3-6 дней. Основными симптомами острой формы недуга являются: отсутствие желания принимать пищу, извержение желудочного содержимого, сильная диарея с примесями крови и слизи, болевые ощущения при пальпации области брюшной полости, повышение температурных показателей тела до 41 градуса на короткое время.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894077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035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00627" y="102369"/>
            <a:ext cx="7542835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/>
              <a:t>Подострая форма сальмонеллеза</a:t>
            </a:r>
            <a:r>
              <a:rPr lang="ru-RU" b="1" dirty="0"/>
              <a:t> </a:t>
            </a:r>
            <a:endParaRPr lang="ru-RU" b="1" dirty="0" smtClean="0"/>
          </a:p>
          <a:p>
            <a:r>
              <a:rPr lang="ru-RU" sz="2400" dirty="0" smtClean="0"/>
              <a:t>характеризуется </a:t>
            </a:r>
            <a:r>
              <a:rPr lang="ru-RU" sz="2400" dirty="0"/>
              <a:t>схожей симптоматикой, как и острая форма, но прогрессирование патологического процесса на фоне обсеменения патогенными микроорганизмами проявляется намного медленнее – на протяжении нескольких недель. Симптомы при подострой форме инфекции – поражение дыхательных путей, нарушения работы центральной нервной системы (судорожные явления), желтушность видимых слизистых оболочек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51013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035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4881" y="0"/>
            <a:ext cx="6096000" cy="46474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000" b="1" dirty="0"/>
              <a:t>Хроническая форма </a:t>
            </a:r>
            <a:r>
              <a:rPr lang="ru-RU" sz="4000" b="1" dirty="0" smtClean="0"/>
              <a:t>сальмонеллеза</a:t>
            </a:r>
          </a:p>
          <a:p>
            <a:r>
              <a:rPr lang="ru-RU" sz="2400" b="1" dirty="0"/>
              <a:t> </a:t>
            </a:r>
            <a:r>
              <a:rPr lang="ru-RU" sz="2400" dirty="0"/>
              <a:t>возникает у животных с сильной иммунной системой. Характерные признаки инфекции проявляются в виде угнетения общего состояния животного, отсутствием аппетита. Шерстный покров тускнеет, наступает преждевременная линька. При значительном скоплении инфекции в области суставов – питомец начинает выраженно прихрамывать.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314011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035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1023" y="219919"/>
            <a:ext cx="8623139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atin typeface="Roboto Slab"/>
              </a:rPr>
              <a:t>Профилактика</a:t>
            </a:r>
          </a:p>
          <a:p>
            <a:r>
              <a:rPr lang="ru-RU" sz="2000" dirty="0">
                <a:latin typeface="Roboto"/>
              </a:rPr>
              <a:t>Эффективная профилактика сальмонеллеза у собак предполагает проведение комплекса мер, включающего изоляцию больных животных, дезинфекцию, улучшение условий их содержания и питания. Один из главных источников заражения — корма, которые инфицированы сальмонеллами. Потому необходимо учесть, что в местах наличия сальмонеллеза среди хозяйственных животных собаки могут заболевать чаще по причине более высокого риска контакта с возбудителями.</a:t>
            </a:r>
          </a:p>
          <a:p>
            <a:r>
              <a:rPr lang="ru-RU" sz="2000" dirty="0">
                <a:latin typeface="Roboto"/>
              </a:rPr>
              <a:t>Помимо прямого проникновения сальмонелл в обсеменённых субпродуктах, повышается число носителей, загрязняющих наружную среду и усиливающих риск попадания в организмы самых восприимчивых собак. Таким образом, в хозяйствах, характеризующихся неблагополучной обстановкой по сальмонеллезам, нужно следить, чтобы собаки не употребляли сырые мясо и субпродукты, трупы мелких животных и молоко. В случае острой необходимости следует обязательно осуществлять их термообработку.</a:t>
            </a:r>
            <a:endParaRPr lang="ru-RU" sz="2000" b="0" i="0" dirty="0">
              <a:effectLst/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8342105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ланец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Сланец</Template>
  <TotalTime>27</TotalTime>
  <Words>350</Words>
  <Application>Microsoft Office PowerPoint</Application>
  <PresentationFormat>Широкоэкранный</PresentationFormat>
  <Paragraphs>20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Calisto MT</vt:lpstr>
      <vt:lpstr>Roboto</vt:lpstr>
      <vt:lpstr>Roboto Slab</vt:lpstr>
      <vt:lpstr>Trebuchet MS</vt:lpstr>
      <vt:lpstr>Wingdings 2</vt:lpstr>
      <vt:lpstr>Сланец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MSI</dc:creator>
  <cp:lastModifiedBy>MSI</cp:lastModifiedBy>
  <cp:revision>5</cp:revision>
  <dcterms:created xsi:type="dcterms:W3CDTF">2024-05-20T12:44:10Z</dcterms:created>
  <dcterms:modified xsi:type="dcterms:W3CDTF">2024-05-20T13:15:31Z</dcterms:modified>
</cp:coreProperties>
</file>