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82F76-B8C7-4629-9D21-0F8B7594B1F7}" v="84" dt="2023-04-06T19:52:06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1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7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1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46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1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27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5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1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5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0" r:id="rId6"/>
    <p:sldLayoutId id="2147483746" r:id="rId7"/>
    <p:sldLayoutId id="2147483747" r:id="rId8"/>
    <p:sldLayoutId id="2147483748" r:id="rId9"/>
    <p:sldLayoutId id="2147483749" r:id="rId10"/>
    <p:sldLayoutId id="214748375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1073" y="640080"/>
            <a:ext cx="7039385" cy="3566160"/>
          </a:xfrm>
        </p:spPr>
        <p:txBody>
          <a:bodyPr anchor="b">
            <a:normAutofit/>
          </a:bodyPr>
          <a:lstStyle/>
          <a:p>
            <a:r>
              <a:rPr lang="ru-RU" b="1" dirty="0">
                <a:ea typeface="+mj-lt"/>
                <a:cs typeface="+mj-lt"/>
              </a:rPr>
              <a:t>Ботулизм</a:t>
            </a:r>
            <a:r>
              <a:rPr lang="ru-RU" dirty="0">
                <a:ea typeface="+mj-lt"/>
                <a:cs typeface="+mj-lt"/>
              </a:rPr>
              <a:t> у собак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/>
              <a:t>Шульгин Д.А.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A529E7"/>
          </a:solidFill>
          <a:ln w="38100" cap="rnd">
            <a:solidFill>
              <a:srgbClr val="A529E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Абстрактный акварельный рисунок в синих цветах на белом фоне">
            <a:extLst>
              <a:ext uri="{FF2B5EF4-FFF2-40B4-BE49-F238E27FC236}">
                <a16:creationId xmlns:a16="http://schemas.microsoft.com/office/drawing/2014/main" id="{66984F4C-47F1-4856-625C-0BAB857769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92" r="31043" b="-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A529E7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3F45A8-144A-C4E3-C485-C43B4BE8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ru-RU" sz="6800" b="1" dirty="0">
                <a:ea typeface="+mj-lt"/>
                <a:cs typeface="+mj-lt"/>
              </a:rPr>
              <a:t>Ботулизм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1FB9DD-4886-1DAD-18E6-4916EFE32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ru-RU" b="1" dirty="0">
                <a:ea typeface="+mn-lt"/>
                <a:cs typeface="+mn-lt"/>
              </a:rPr>
              <a:t>остропротекающее пищевое отравление собак,</a:t>
            </a:r>
            <a:r>
              <a:rPr lang="ru-RU" dirty="0">
                <a:ea typeface="+mn-lt"/>
                <a:cs typeface="+mn-lt"/>
              </a:rPr>
              <a:t> вызываемое токсином, вырабатываемым анаэробной спорообразующей палочкой </a:t>
            </a:r>
            <a:r>
              <a:rPr lang="ru-RU" dirty="0" err="1">
                <a:ea typeface="+mn-lt"/>
                <a:cs typeface="+mn-lt"/>
              </a:rPr>
              <a:t>Сlostridium</a:t>
            </a:r>
            <a:r>
              <a:rPr lang="ru-RU" dirty="0">
                <a:ea typeface="+mn-lt"/>
                <a:cs typeface="+mn-lt"/>
              </a:rPr>
              <a:t> </a:t>
            </a:r>
            <a:r>
              <a:rPr lang="ru-RU" dirty="0" err="1">
                <a:ea typeface="+mn-lt"/>
                <a:cs typeface="+mn-lt"/>
              </a:rPr>
              <a:t>botulini</a:t>
            </a:r>
            <a:r>
              <a:rPr lang="ru-RU" dirty="0">
                <a:ea typeface="+mn-lt"/>
                <a:cs typeface="+mn-lt"/>
              </a:rPr>
              <a:t>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Болезнь характеризуется поражением центральной нервной системы, парезами и параличами мускулатуры, а также расстройством деятельности желудочно-кишечного тракта.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Токсин этого микроорганизма самый сильный из ядов. Он об-разуется в анаэробных условиях в растительных и мясных кормах при температуре 25-38 °С как в нейтральной, так и в слабо-щелочной среде.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699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39B15-4D26-23DD-CC8C-BA623538B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Симптомы.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1CB38-3635-826C-7540-7BF919C9D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ea typeface="+mn-lt"/>
                <a:cs typeface="+mn-lt"/>
              </a:rPr>
              <a:t>Инкубационный период длится от 12-34 ч до 2- 3 </a:t>
            </a:r>
            <a:r>
              <a:rPr lang="ru-RU" dirty="0" err="1">
                <a:ea typeface="+mn-lt"/>
                <a:cs typeface="+mn-lt"/>
              </a:rPr>
              <a:t>сут</a:t>
            </a:r>
            <a:r>
              <a:rPr lang="ru-RU" dirty="0">
                <a:ea typeface="+mn-lt"/>
                <a:cs typeface="+mn-lt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4977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D5D83-D4F7-FD98-C5E0-2A72E00F7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+mj-lt"/>
                <a:cs typeface="+mj-lt"/>
              </a:rPr>
              <a:t>Течение болезни острое.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0DF383-380E-3920-6538-F5258BBCA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ru-RU" dirty="0">
                <a:ea typeface="+mn-lt"/>
                <a:cs typeface="+mn-lt"/>
              </a:rPr>
              <a:t>Больные собаки отказываются от корма, вялые, испытывают повышенную жажду, температура тела нормальная. Собаки часто испражняются, фекалии полужидкие, зловонные, иногда содержат непереваренные кусочки корма, а также кровянистую слизь.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Болезнь развивается быстро, появляется частая рвота, при этом сначала выбрасывается корм, затем желчь, даже с примесью крови. С развитием клинических признаков болезни наблюдают боли в животе, животные стонут, иногда отмечаются повышение температуры тела и слабость.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Периоды возбуждения, беспокойства сменяются коматозным состоянием. В дальнейшем может развиваться паралич задних конечностей, мышцы тела становятся расслабленными, животные с трудом передвигаются, отмечается шаткая походка.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 К концу болезни пульс и дыхание учащаются, мочеиспускание и дефекация замедляются, перистальтика становится ослабленной. Летальность составляет 30-60 %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5528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FD264-DF11-4E60-2E95-0A1BF8863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01978"/>
            <a:ext cx="10515600" cy="103735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FA257-FE7F-30FD-E54D-421B0FFB3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628" y="1719178"/>
            <a:ext cx="12197254" cy="5145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b="1" dirty="0">
                <a:ea typeface="+mn-lt"/>
                <a:cs typeface="+mn-lt"/>
              </a:rPr>
              <a:t>Патологоанатомические изменения нехарактерны.</a:t>
            </a:r>
            <a:br>
              <a:rPr lang="ru-RU" b="1" dirty="0">
                <a:ea typeface="+mn-lt"/>
                <a:cs typeface="+mn-lt"/>
              </a:rPr>
            </a:br>
            <a:r>
              <a:rPr lang="ru-RU" b="1" dirty="0">
                <a:ea typeface="+mn-lt"/>
                <a:cs typeface="+mn-lt"/>
              </a:rPr>
              <a:t>   Видимые слизистые оболочки бледные, с синюшным оттенком, иногда желтушные. Слизистые оболочки кишечника и желудка </a:t>
            </a:r>
            <a:r>
              <a:rPr lang="ru-RU" b="1" dirty="0" err="1">
                <a:ea typeface="+mn-lt"/>
                <a:cs typeface="+mn-lt"/>
              </a:rPr>
              <a:t>катарально</a:t>
            </a:r>
            <a:r>
              <a:rPr lang="ru-RU" b="1" dirty="0">
                <a:ea typeface="+mn-lt"/>
                <a:cs typeface="+mn-lt"/>
              </a:rPr>
              <a:t> воспалены, гиперемированы, местами на них точечные или полосчатые кровоизлияния. Все внутренние органы полнокровны. Легкие отечны. В тканях мозга, почек встречаются точечные кровоизлияния. Печень полнокровна, на поверхности и разрезе желтоватые участки. В осложненных случаях отмечают признаки пневмонии. В головном и спинном мозге обнаруживают застойные явления, при гистологическом исследовании ткани мозга находят дегенеративно-некротические изменения.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2017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EB272-571F-9759-78AC-0C0737E9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+mj-lt"/>
                <a:cs typeface="+mj-lt"/>
              </a:rPr>
              <a:t>Диагноз.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9A1C6C-6974-723F-3347-57F186264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dirty="0">
                <a:ea typeface="+mn-lt"/>
                <a:cs typeface="+mn-lt"/>
              </a:rPr>
              <a:t>Ставят его по результатам биопробы и биологического определения токсина.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В лабораторию для исследования на ботулизм посылают пробы подозрительных кормов, содержимое желудка павших животных и кровь больных.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Мочу, кровь и вытяжки из кормов вводят морским свинкам или белым мышам. Эти животные обычно гибнут в первые трое суток, в редких случаях позднее, при характерных признаках ботулизма (параличи, особенно мышц брюшной стенки и задних конечностей).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  Биологический метод определения токсина </a:t>
            </a:r>
            <a:r>
              <a:rPr lang="ru-RU" dirty="0" err="1">
                <a:ea typeface="+mn-lt"/>
                <a:cs typeface="+mn-lt"/>
              </a:rPr>
              <a:t>ботулинуса</a:t>
            </a:r>
            <a:r>
              <a:rPr lang="ru-RU" dirty="0">
                <a:ea typeface="+mn-lt"/>
                <a:cs typeface="+mn-lt"/>
              </a:rPr>
              <a:t> в кормовых смесях и в организме животных основной, наиболее надежный и обязательный для окончательной диагностики.</a:t>
            </a:r>
          </a:p>
        </p:txBody>
      </p:sp>
    </p:spTree>
    <p:extLst>
      <p:ext uri="{BB962C8B-B14F-4D97-AF65-F5344CB8AC3E}">
        <p14:creationId xmlns:p14="http://schemas.microsoft.com/office/powerpoint/2010/main" val="13642812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4D5EA-45B6-4832-7EC7-95CB1583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+mj-lt"/>
                <a:cs typeface="+mj-lt"/>
              </a:rPr>
              <a:t>ЛЕЧЕНИЕ: медикаментозное: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313AB8-3B9E-FC04-9849-F8E845911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ea typeface="+mn-lt"/>
                <a:cs typeface="+mn-lt"/>
              </a:rPr>
              <a:t>· Тип C или поливалентный, </a:t>
            </a:r>
            <a:r>
              <a:rPr lang="ru-RU" dirty="0" err="1">
                <a:ea typeface="+mn-lt"/>
                <a:cs typeface="+mn-lt"/>
              </a:rPr>
              <a:t>содержающий</a:t>
            </a:r>
            <a:r>
              <a:rPr lang="ru-RU" dirty="0">
                <a:ea typeface="+mn-lt"/>
                <a:cs typeface="+mn-lt"/>
              </a:rPr>
              <a:t> тип C антитоксин; не эффективный после проникновения токсина до нервных окончаний, но в состоянии предотвратить дальнейшее распространение или абсорбцию;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· Слабительные и рвотные - если скоро после поедания;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· Антибиотики-не благоприятствуют; гастроинтестинальная колонизация все равно не </a:t>
            </a:r>
            <a:r>
              <a:rPr lang="ru-RU" dirty="0" err="1">
                <a:ea typeface="+mn-lt"/>
                <a:cs typeface="+mn-lt"/>
              </a:rPr>
              <a:t>произходит</a:t>
            </a:r>
            <a:r>
              <a:rPr lang="ru-RU" dirty="0">
                <a:ea typeface="+mn-lt"/>
                <a:cs typeface="+mn-lt"/>
              </a:rPr>
              <a:t>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· Нейро-мышечные </a:t>
            </a:r>
            <a:r>
              <a:rPr lang="ru-RU" dirty="0" err="1">
                <a:ea typeface="+mn-lt"/>
                <a:cs typeface="+mn-lt"/>
              </a:rPr>
              <a:t>потенциаторы</a:t>
            </a:r>
            <a:r>
              <a:rPr lang="ru-RU" dirty="0">
                <a:ea typeface="+mn-lt"/>
                <a:cs typeface="+mn-lt"/>
              </a:rPr>
              <a:t> (например, </a:t>
            </a:r>
            <a:r>
              <a:rPr lang="ru-RU" dirty="0" err="1">
                <a:ea typeface="+mn-lt"/>
                <a:cs typeface="+mn-lt"/>
              </a:rPr>
              <a:t>аминопиридин</a:t>
            </a:r>
            <a:r>
              <a:rPr lang="ru-RU" dirty="0">
                <a:ea typeface="+mn-lt"/>
                <a:cs typeface="+mn-lt"/>
              </a:rPr>
              <a:t> (4-aminopyridine), </a:t>
            </a:r>
            <a:r>
              <a:rPr lang="ru-RU" dirty="0" err="1">
                <a:ea typeface="+mn-lt"/>
                <a:cs typeface="+mn-lt"/>
              </a:rPr>
              <a:t>диаминопиридин</a:t>
            </a:r>
            <a:r>
              <a:rPr lang="ru-RU" dirty="0">
                <a:ea typeface="+mn-lt"/>
                <a:cs typeface="+mn-lt"/>
              </a:rPr>
              <a:t> (</a:t>
            </a:r>
            <a:r>
              <a:rPr lang="ru-RU" dirty="0" err="1">
                <a:ea typeface="+mn-lt"/>
                <a:cs typeface="+mn-lt"/>
              </a:rPr>
              <a:t>diaminopyridine</a:t>
            </a:r>
            <a:r>
              <a:rPr lang="ru-RU" dirty="0">
                <a:ea typeface="+mn-lt"/>
                <a:cs typeface="+mn-lt"/>
              </a:rPr>
              <a:t>), гуанидин (</a:t>
            </a:r>
            <a:r>
              <a:rPr lang="ru-RU" dirty="0" err="1">
                <a:ea typeface="+mn-lt"/>
                <a:cs typeface="+mn-lt"/>
              </a:rPr>
              <a:t>guanidine</a:t>
            </a:r>
            <a:r>
              <a:rPr lang="ru-RU" dirty="0">
                <a:ea typeface="+mn-lt"/>
                <a:cs typeface="+mn-lt"/>
              </a:rPr>
              <a:t>) и антихолинэстеразные средства (например, </a:t>
            </a:r>
            <a:r>
              <a:rPr lang="ru-RU" dirty="0" err="1">
                <a:ea typeface="+mn-lt"/>
                <a:cs typeface="+mn-lt"/>
              </a:rPr>
              <a:t>неостигмин</a:t>
            </a:r>
            <a:r>
              <a:rPr lang="ru-RU" dirty="0">
                <a:ea typeface="+mn-lt"/>
                <a:cs typeface="+mn-lt"/>
              </a:rPr>
              <a:t>) пока не доказали свою эффективность или безвредность.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8755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DF347-258A-E1D2-3CF4-FE8F5204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a typeface="+mj-lt"/>
                <a:cs typeface="+mj-lt"/>
              </a:rPr>
              <a:t>РАЗВИТИЕ:</a:t>
            </a:r>
            <a:br>
              <a:rPr lang="ru-RU" b="1" dirty="0">
                <a:ea typeface="+mj-lt"/>
                <a:cs typeface="+mj-lt"/>
              </a:rPr>
            </a:br>
            <a:r>
              <a:rPr lang="ru-RU" b="1" dirty="0">
                <a:ea typeface="+mj-lt"/>
                <a:cs typeface="+mj-lt"/>
              </a:rPr>
              <a:t>ВОЗМОЖНЫЕ ОСЛОЖНЕНИЯ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345140-2F8F-7872-083A-7587C236E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ea typeface="+mn-lt"/>
                <a:cs typeface="+mn-lt"/>
              </a:rPr>
              <a:t> - Дыхательная недостаточность и смерть в тяжёлых случаях;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- Аспирационная пневмония из-за </a:t>
            </a:r>
            <a:r>
              <a:rPr lang="ru-RU" dirty="0" err="1">
                <a:ea typeface="+mn-lt"/>
                <a:cs typeface="+mn-lt"/>
              </a:rPr>
              <a:t>регургитации</a:t>
            </a:r>
            <a:r>
              <a:rPr lang="ru-RU" dirty="0">
                <a:ea typeface="+mn-lt"/>
                <a:cs typeface="+mn-lt"/>
              </a:rPr>
              <a:t> или ложное </a:t>
            </a:r>
            <a:r>
              <a:rPr lang="ru-RU" dirty="0" err="1">
                <a:ea typeface="+mn-lt"/>
                <a:cs typeface="+mn-lt"/>
              </a:rPr>
              <a:t>проглотывание</a:t>
            </a:r>
            <a:r>
              <a:rPr lang="ru-RU" dirty="0">
                <a:ea typeface="+mn-lt"/>
                <a:cs typeface="+mn-lt"/>
              </a:rPr>
              <a:t>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- Сухой </a:t>
            </a:r>
            <a:r>
              <a:rPr lang="ru-RU" dirty="0" err="1">
                <a:ea typeface="+mn-lt"/>
                <a:cs typeface="+mn-lt"/>
              </a:rPr>
              <a:t>кератоконъюнктивит</a:t>
            </a:r>
            <a:r>
              <a:rPr lang="ru-RU" dirty="0">
                <a:ea typeface="+mn-lt"/>
                <a:cs typeface="+mn-lt"/>
              </a:rPr>
              <a:t>;</a:t>
            </a:r>
            <a:br>
              <a:rPr lang="ru-RU" dirty="0">
                <a:ea typeface="+mn-lt"/>
                <a:cs typeface="+mn-lt"/>
              </a:rPr>
            </a:br>
            <a:r>
              <a:rPr lang="ru-RU" dirty="0">
                <a:ea typeface="+mn-lt"/>
                <a:cs typeface="+mn-lt"/>
              </a:rPr>
              <a:t> - При долгом залеживании: легочный ателектаз и инфекция; пролежни; увеличение количества осадка в моче;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34731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8088E-B515-8788-E1CB-B25317B0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-620562"/>
            <a:ext cx="4368602" cy="170083"/>
          </a:xfrm>
        </p:spPr>
        <p:txBody>
          <a:bodyPr anchor="b">
            <a:normAutofit fontScale="90000"/>
          </a:bodyPr>
          <a:lstStyle/>
          <a:p>
            <a:endParaRPr lang="ru-RU" sz="66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093" y="2563839"/>
            <a:ext cx="3931920" cy="27432"/>
          </a:xfrm>
          <a:custGeom>
            <a:avLst/>
            <a:gdLst>
              <a:gd name="connsiteX0" fmla="*/ 0 w 3931920"/>
              <a:gd name="connsiteY0" fmla="*/ 0 h 27432"/>
              <a:gd name="connsiteX1" fmla="*/ 733958 w 3931920"/>
              <a:gd name="connsiteY1" fmla="*/ 0 h 27432"/>
              <a:gd name="connsiteX2" fmla="*/ 1428598 w 3931920"/>
              <a:gd name="connsiteY2" fmla="*/ 0 h 27432"/>
              <a:gd name="connsiteX3" fmla="*/ 2123237 w 3931920"/>
              <a:gd name="connsiteY3" fmla="*/ 0 h 27432"/>
              <a:gd name="connsiteX4" fmla="*/ 2660599 w 3931920"/>
              <a:gd name="connsiteY4" fmla="*/ 0 h 27432"/>
              <a:gd name="connsiteX5" fmla="*/ 3237281 w 3931920"/>
              <a:gd name="connsiteY5" fmla="*/ 0 h 27432"/>
              <a:gd name="connsiteX6" fmla="*/ 3931920 w 3931920"/>
              <a:gd name="connsiteY6" fmla="*/ 0 h 27432"/>
              <a:gd name="connsiteX7" fmla="*/ 3931920 w 3931920"/>
              <a:gd name="connsiteY7" fmla="*/ 27432 h 27432"/>
              <a:gd name="connsiteX8" fmla="*/ 3276600 w 3931920"/>
              <a:gd name="connsiteY8" fmla="*/ 27432 h 27432"/>
              <a:gd name="connsiteX9" fmla="*/ 2739238 w 3931920"/>
              <a:gd name="connsiteY9" fmla="*/ 27432 h 27432"/>
              <a:gd name="connsiteX10" fmla="*/ 2201875 w 3931920"/>
              <a:gd name="connsiteY10" fmla="*/ 27432 h 27432"/>
              <a:gd name="connsiteX11" fmla="*/ 1507236 w 3931920"/>
              <a:gd name="connsiteY11" fmla="*/ 27432 h 27432"/>
              <a:gd name="connsiteX12" fmla="*/ 930554 w 3931920"/>
              <a:gd name="connsiteY12" fmla="*/ 27432 h 27432"/>
              <a:gd name="connsiteX13" fmla="*/ 0 w 3931920"/>
              <a:gd name="connsiteY13" fmla="*/ 27432 h 27432"/>
              <a:gd name="connsiteX14" fmla="*/ 0 w 3931920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0" h="27432" fill="none" extrusionOk="0">
                <a:moveTo>
                  <a:pt x="0" y="0"/>
                </a:moveTo>
                <a:cubicBezTo>
                  <a:pt x="245351" y="16874"/>
                  <a:pt x="509174" y="13736"/>
                  <a:pt x="733958" y="0"/>
                </a:cubicBezTo>
                <a:cubicBezTo>
                  <a:pt x="958742" y="-13736"/>
                  <a:pt x="1245406" y="-17215"/>
                  <a:pt x="1428598" y="0"/>
                </a:cubicBezTo>
                <a:cubicBezTo>
                  <a:pt x="1611790" y="17215"/>
                  <a:pt x="1930525" y="20562"/>
                  <a:pt x="2123237" y="0"/>
                </a:cubicBezTo>
                <a:cubicBezTo>
                  <a:pt x="2315949" y="-20562"/>
                  <a:pt x="2485508" y="11332"/>
                  <a:pt x="2660599" y="0"/>
                </a:cubicBezTo>
                <a:cubicBezTo>
                  <a:pt x="2835690" y="-11332"/>
                  <a:pt x="3075198" y="-14809"/>
                  <a:pt x="3237281" y="0"/>
                </a:cubicBezTo>
                <a:cubicBezTo>
                  <a:pt x="3399364" y="14809"/>
                  <a:pt x="3745084" y="-4992"/>
                  <a:pt x="3931920" y="0"/>
                </a:cubicBezTo>
                <a:cubicBezTo>
                  <a:pt x="3930963" y="8431"/>
                  <a:pt x="3931571" y="14612"/>
                  <a:pt x="3931920" y="27432"/>
                </a:cubicBezTo>
                <a:cubicBezTo>
                  <a:pt x="3765435" y="40792"/>
                  <a:pt x="3452398" y="38703"/>
                  <a:pt x="3276600" y="27432"/>
                </a:cubicBezTo>
                <a:cubicBezTo>
                  <a:pt x="3100802" y="16161"/>
                  <a:pt x="2914889" y="26998"/>
                  <a:pt x="2739238" y="27432"/>
                </a:cubicBezTo>
                <a:cubicBezTo>
                  <a:pt x="2563587" y="27866"/>
                  <a:pt x="2395484" y="39154"/>
                  <a:pt x="2201875" y="27432"/>
                </a:cubicBezTo>
                <a:cubicBezTo>
                  <a:pt x="2008266" y="15710"/>
                  <a:pt x="1781367" y="4899"/>
                  <a:pt x="1507236" y="27432"/>
                </a:cubicBezTo>
                <a:cubicBezTo>
                  <a:pt x="1233105" y="49965"/>
                  <a:pt x="1075495" y="47542"/>
                  <a:pt x="930554" y="27432"/>
                </a:cubicBezTo>
                <a:cubicBezTo>
                  <a:pt x="785613" y="7322"/>
                  <a:pt x="268930" y="30433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31920" h="27432" stroke="0" extrusionOk="0">
                <a:moveTo>
                  <a:pt x="0" y="0"/>
                </a:moveTo>
                <a:cubicBezTo>
                  <a:pt x="278269" y="4786"/>
                  <a:pt x="349028" y="-10422"/>
                  <a:pt x="616001" y="0"/>
                </a:cubicBezTo>
                <a:cubicBezTo>
                  <a:pt x="882974" y="10422"/>
                  <a:pt x="931617" y="-15515"/>
                  <a:pt x="1153363" y="0"/>
                </a:cubicBezTo>
                <a:cubicBezTo>
                  <a:pt x="1375109" y="15515"/>
                  <a:pt x="1704089" y="-3631"/>
                  <a:pt x="1887322" y="0"/>
                </a:cubicBezTo>
                <a:cubicBezTo>
                  <a:pt x="2070555" y="3631"/>
                  <a:pt x="2344155" y="2213"/>
                  <a:pt x="2503322" y="0"/>
                </a:cubicBezTo>
                <a:cubicBezTo>
                  <a:pt x="2662489" y="-2213"/>
                  <a:pt x="2976859" y="26691"/>
                  <a:pt x="3119323" y="0"/>
                </a:cubicBezTo>
                <a:cubicBezTo>
                  <a:pt x="3261787" y="-26691"/>
                  <a:pt x="3588171" y="-28651"/>
                  <a:pt x="3931920" y="0"/>
                </a:cubicBezTo>
                <a:cubicBezTo>
                  <a:pt x="3930565" y="9524"/>
                  <a:pt x="3930718" y="13975"/>
                  <a:pt x="3931920" y="27432"/>
                </a:cubicBezTo>
                <a:cubicBezTo>
                  <a:pt x="3664329" y="4021"/>
                  <a:pt x="3437686" y="14511"/>
                  <a:pt x="3276600" y="27432"/>
                </a:cubicBezTo>
                <a:cubicBezTo>
                  <a:pt x="3115514" y="40353"/>
                  <a:pt x="2913592" y="48967"/>
                  <a:pt x="2739238" y="27432"/>
                </a:cubicBezTo>
                <a:cubicBezTo>
                  <a:pt x="2564884" y="5897"/>
                  <a:pt x="2294049" y="39820"/>
                  <a:pt x="2083918" y="27432"/>
                </a:cubicBezTo>
                <a:cubicBezTo>
                  <a:pt x="1873787" y="15044"/>
                  <a:pt x="1718903" y="21388"/>
                  <a:pt x="1428598" y="27432"/>
                </a:cubicBezTo>
                <a:cubicBezTo>
                  <a:pt x="1138293" y="33476"/>
                  <a:pt x="952209" y="50441"/>
                  <a:pt x="812597" y="27432"/>
                </a:cubicBezTo>
                <a:cubicBezTo>
                  <a:pt x="672985" y="4423"/>
                  <a:pt x="305800" y="28240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rgbClr val="A529E7"/>
          </a:solidFill>
          <a:ln w="38100" cap="rnd">
            <a:solidFill>
              <a:srgbClr val="A529E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E4812-E62F-E150-EBF0-C29B1C54D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dirty="0"/>
              <a:t>Спасибо за внимание</a:t>
            </a:r>
          </a:p>
        </p:txBody>
      </p:sp>
      <p:pic>
        <p:nvPicPr>
          <p:cNvPr id="5" name="Picture 4" descr="Лампочки, из которых одна светится, в темноте">
            <a:extLst>
              <a:ext uri="{FF2B5EF4-FFF2-40B4-BE49-F238E27FC236}">
                <a16:creationId xmlns:a16="http://schemas.microsoft.com/office/drawing/2014/main" id="{B97EBA9E-4EB0-776F-6535-489CDCF925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" b="309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043805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529E7"/>
      </a:accent1>
      <a:accent2>
        <a:srgbClr val="5830D9"/>
      </a:accent2>
      <a:accent3>
        <a:srgbClr val="294BE7"/>
      </a:accent3>
      <a:accent4>
        <a:srgbClr val="1788D5"/>
      </a:accent4>
      <a:accent5>
        <a:srgbClr val="22BFBD"/>
      </a:accent5>
      <a:accent6>
        <a:srgbClr val="16C67A"/>
      </a:accent6>
      <a:hlink>
        <a:srgbClr val="3897A8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Широкоэкранный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The Hand Bold</vt:lpstr>
      <vt:lpstr>The Serif Hand Black</vt:lpstr>
      <vt:lpstr>SketchyVTI</vt:lpstr>
      <vt:lpstr>Ботулизм у собак</vt:lpstr>
      <vt:lpstr>Ботулизм</vt:lpstr>
      <vt:lpstr>Симптомы.</vt:lpstr>
      <vt:lpstr>Течение болезни острое.</vt:lpstr>
      <vt:lpstr>Презентация PowerPoint</vt:lpstr>
      <vt:lpstr>Диагноз.</vt:lpstr>
      <vt:lpstr>ЛЕЧЕНИЕ: медикаментозное:</vt:lpstr>
      <vt:lpstr>РАЗВИТИЕ: ВОЗМОЖНЫЕ ОСЛОЖНЕНИЯ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Admin</cp:lastModifiedBy>
  <cp:revision>44</cp:revision>
  <dcterms:created xsi:type="dcterms:W3CDTF">2023-04-06T19:43:25Z</dcterms:created>
  <dcterms:modified xsi:type="dcterms:W3CDTF">2023-04-06T19:53:38Z</dcterms:modified>
</cp:coreProperties>
</file>