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94" r:id="rId4"/>
    <p:sldId id="264" r:id="rId5"/>
    <p:sldId id="262" r:id="rId6"/>
    <p:sldId id="283" r:id="rId7"/>
    <p:sldId id="266" r:id="rId8"/>
    <p:sldId id="263" r:id="rId9"/>
    <p:sldId id="265" r:id="rId10"/>
    <p:sldId id="293"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z.chtoto@outlook.com" initials="k" lastIdx="1" clrIdx="0">
    <p:extLst>
      <p:ext uri="{19B8F6BF-5375-455C-9EA6-DF929625EA0E}">
        <p15:presenceInfo xmlns:p15="http://schemas.microsoft.com/office/powerpoint/2012/main" userId="dc01b245c1e2e4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8"/>
    <p:restoredTop sz="94694"/>
  </p:normalViewPr>
  <p:slideViewPr>
    <p:cSldViewPr snapToGrid="0" snapToObjects="1">
      <p:cViewPr varScale="1">
        <p:scale>
          <a:sx n="68" d="100"/>
          <a:sy n="68" d="100"/>
        </p:scale>
        <p:origin x="882" y="72"/>
      </p:cViewPr>
      <p:guideLst/>
    </p:cSldViewPr>
  </p:slideViewPr>
  <p:notesTextViewPr>
    <p:cViewPr>
      <p:scale>
        <a:sx n="1" d="1"/>
        <a:sy n="1" d="1"/>
      </p:scale>
      <p:origin x="0" y="0"/>
    </p:cViewPr>
  </p:notesTextViewPr>
  <p:sorterViewPr>
    <p:cViewPr>
      <p:scale>
        <a:sx n="100" d="100"/>
        <a:sy n="100" d="100"/>
      </p:scale>
      <p:origin x="0" y="-2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6130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mp;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616FDF8-9E95-624A-8718-DB4AB43B48E1}"/>
              </a:ext>
            </a:extLst>
          </p:cNvPr>
          <p:cNvSpPr>
            <a:spLocks noGrp="1"/>
          </p:cNvSpPr>
          <p:nvPr>
            <p:ph type="pic" sz="quarter" idx="10"/>
          </p:nvPr>
        </p:nvSpPr>
        <p:spPr>
          <a:xfrm>
            <a:off x="1720850" y="1300163"/>
            <a:ext cx="1954213" cy="1954212"/>
          </a:xfrm>
          <a:prstGeom prst="rect">
            <a:avLst/>
          </a:prstGeom>
        </p:spPr>
        <p:txBody>
          <a:bodyPr anchor="ctr"/>
          <a:lstStyle>
            <a:lvl1pPr marL="0" indent="0" algn="ctr">
              <a:buNone/>
              <a:defRPr sz="1400"/>
            </a:lvl1pPr>
          </a:lstStyle>
          <a:p>
            <a:endParaRPr lang="en-FI"/>
          </a:p>
        </p:txBody>
      </p:sp>
      <p:sp>
        <p:nvSpPr>
          <p:cNvPr id="4" name="Picture Placeholder 2">
            <a:extLst>
              <a:ext uri="{FF2B5EF4-FFF2-40B4-BE49-F238E27FC236}">
                <a16:creationId xmlns:a16="http://schemas.microsoft.com/office/drawing/2014/main" id="{C1132DC5-A25E-0748-B535-4C9970360153}"/>
              </a:ext>
            </a:extLst>
          </p:cNvPr>
          <p:cNvSpPr>
            <a:spLocks noGrp="1"/>
          </p:cNvSpPr>
          <p:nvPr>
            <p:ph type="pic" sz="quarter" idx="11"/>
          </p:nvPr>
        </p:nvSpPr>
        <p:spPr>
          <a:xfrm>
            <a:off x="4066615" y="1300163"/>
            <a:ext cx="1954213" cy="1954212"/>
          </a:xfrm>
          <a:prstGeom prst="rect">
            <a:avLst/>
          </a:prstGeom>
        </p:spPr>
        <p:txBody>
          <a:bodyPr anchor="ctr"/>
          <a:lstStyle>
            <a:lvl1pPr marL="0" indent="0" algn="ctr">
              <a:buNone/>
              <a:defRPr sz="1400"/>
            </a:lvl1pPr>
          </a:lstStyle>
          <a:p>
            <a:endParaRPr lang="en-FI"/>
          </a:p>
        </p:txBody>
      </p:sp>
      <p:sp>
        <p:nvSpPr>
          <p:cNvPr id="5" name="Picture Placeholder 2">
            <a:extLst>
              <a:ext uri="{FF2B5EF4-FFF2-40B4-BE49-F238E27FC236}">
                <a16:creationId xmlns:a16="http://schemas.microsoft.com/office/drawing/2014/main" id="{4508BE48-F5E0-7A46-9B80-F8841FB5D695}"/>
              </a:ext>
            </a:extLst>
          </p:cNvPr>
          <p:cNvSpPr>
            <a:spLocks noGrp="1"/>
          </p:cNvSpPr>
          <p:nvPr>
            <p:ph type="pic" sz="quarter" idx="12"/>
          </p:nvPr>
        </p:nvSpPr>
        <p:spPr>
          <a:xfrm>
            <a:off x="6412380" y="1300163"/>
            <a:ext cx="1954213" cy="1954212"/>
          </a:xfrm>
          <a:prstGeom prst="rect">
            <a:avLst/>
          </a:prstGeom>
        </p:spPr>
        <p:txBody>
          <a:bodyPr anchor="ctr"/>
          <a:lstStyle>
            <a:lvl1pPr marL="0" indent="0" algn="ctr">
              <a:buNone/>
              <a:defRPr sz="1400"/>
            </a:lvl1pPr>
          </a:lstStyle>
          <a:p>
            <a:endParaRPr lang="en-FI"/>
          </a:p>
        </p:txBody>
      </p:sp>
      <p:sp>
        <p:nvSpPr>
          <p:cNvPr id="6" name="Picture Placeholder 2">
            <a:extLst>
              <a:ext uri="{FF2B5EF4-FFF2-40B4-BE49-F238E27FC236}">
                <a16:creationId xmlns:a16="http://schemas.microsoft.com/office/drawing/2014/main" id="{49CC27AF-DD72-1441-A3E4-C005136AC45D}"/>
              </a:ext>
            </a:extLst>
          </p:cNvPr>
          <p:cNvSpPr>
            <a:spLocks noGrp="1"/>
          </p:cNvSpPr>
          <p:nvPr>
            <p:ph type="pic" sz="quarter" idx="13"/>
          </p:nvPr>
        </p:nvSpPr>
        <p:spPr>
          <a:xfrm>
            <a:off x="8758145" y="1300163"/>
            <a:ext cx="1954213" cy="1954212"/>
          </a:xfrm>
          <a:prstGeom prst="rect">
            <a:avLst/>
          </a:prstGeom>
        </p:spPr>
        <p:txBody>
          <a:bodyPr anchor="ctr"/>
          <a:lstStyle>
            <a:lvl1pPr marL="0" indent="0" algn="ctr">
              <a:buNone/>
              <a:defRPr sz="1400"/>
            </a:lvl1pPr>
          </a:lstStyle>
          <a:p>
            <a:endParaRPr lang="en-FI"/>
          </a:p>
        </p:txBody>
      </p:sp>
      <p:sp>
        <p:nvSpPr>
          <p:cNvPr id="7" name="Picture Placeholder 2">
            <a:extLst>
              <a:ext uri="{FF2B5EF4-FFF2-40B4-BE49-F238E27FC236}">
                <a16:creationId xmlns:a16="http://schemas.microsoft.com/office/drawing/2014/main" id="{0A527076-A0A2-F74E-8081-BCA7DD6CEC1E}"/>
              </a:ext>
            </a:extLst>
          </p:cNvPr>
          <p:cNvSpPr>
            <a:spLocks noGrp="1"/>
          </p:cNvSpPr>
          <p:nvPr>
            <p:ph type="pic" sz="quarter" idx="14"/>
          </p:nvPr>
        </p:nvSpPr>
        <p:spPr>
          <a:xfrm>
            <a:off x="1720850" y="3603625"/>
            <a:ext cx="1954213" cy="1954212"/>
          </a:xfrm>
          <a:prstGeom prst="rect">
            <a:avLst/>
          </a:prstGeom>
        </p:spPr>
        <p:txBody>
          <a:bodyPr anchor="ctr"/>
          <a:lstStyle>
            <a:lvl1pPr marL="0" indent="0" algn="ctr">
              <a:buNone/>
              <a:defRPr sz="1400"/>
            </a:lvl1pPr>
          </a:lstStyle>
          <a:p>
            <a:endParaRPr lang="en-FI"/>
          </a:p>
        </p:txBody>
      </p:sp>
      <p:sp>
        <p:nvSpPr>
          <p:cNvPr id="8" name="Picture Placeholder 2">
            <a:extLst>
              <a:ext uri="{FF2B5EF4-FFF2-40B4-BE49-F238E27FC236}">
                <a16:creationId xmlns:a16="http://schemas.microsoft.com/office/drawing/2014/main" id="{3CD974FD-B13C-4D4E-83E3-8198BEE055CA}"/>
              </a:ext>
            </a:extLst>
          </p:cNvPr>
          <p:cNvSpPr>
            <a:spLocks noGrp="1"/>
          </p:cNvSpPr>
          <p:nvPr>
            <p:ph type="pic" sz="quarter" idx="15"/>
          </p:nvPr>
        </p:nvSpPr>
        <p:spPr>
          <a:xfrm>
            <a:off x="4066615" y="3603625"/>
            <a:ext cx="1954213" cy="1954212"/>
          </a:xfrm>
          <a:prstGeom prst="rect">
            <a:avLst/>
          </a:prstGeom>
        </p:spPr>
        <p:txBody>
          <a:bodyPr anchor="ctr"/>
          <a:lstStyle>
            <a:lvl1pPr marL="0" indent="0" algn="ctr">
              <a:buNone/>
              <a:defRPr sz="1400"/>
            </a:lvl1pPr>
          </a:lstStyle>
          <a:p>
            <a:endParaRPr lang="en-FI"/>
          </a:p>
        </p:txBody>
      </p:sp>
      <p:sp>
        <p:nvSpPr>
          <p:cNvPr id="9" name="Picture Placeholder 2">
            <a:extLst>
              <a:ext uri="{FF2B5EF4-FFF2-40B4-BE49-F238E27FC236}">
                <a16:creationId xmlns:a16="http://schemas.microsoft.com/office/drawing/2014/main" id="{9E474BB4-6588-CC4C-9364-F05B5420A979}"/>
              </a:ext>
            </a:extLst>
          </p:cNvPr>
          <p:cNvSpPr>
            <a:spLocks noGrp="1"/>
          </p:cNvSpPr>
          <p:nvPr>
            <p:ph type="pic" sz="quarter" idx="16"/>
          </p:nvPr>
        </p:nvSpPr>
        <p:spPr>
          <a:xfrm>
            <a:off x="6412380" y="3603625"/>
            <a:ext cx="1954213" cy="1954212"/>
          </a:xfrm>
          <a:prstGeom prst="rect">
            <a:avLst/>
          </a:prstGeom>
        </p:spPr>
        <p:txBody>
          <a:bodyPr anchor="ctr"/>
          <a:lstStyle>
            <a:lvl1pPr marL="0" indent="0" algn="ctr">
              <a:buNone/>
              <a:defRPr sz="1400"/>
            </a:lvl1pPr>
          </a:lstStyle>
          <a:p>
            <a:endParaRPr lang="en-FI"/>
          </a:p>
        </p:txBody>
      </p:sp>
      <p:sp>
        <p:nvSpPr>
          <p:cNvPr id="10" name="Picture Placeholder 2">
            <a:extLst>
              <a:ext uri="{FF2B5EF4-FFF2-40B4-BE49-F238E27FC236}">
                <a16:creationId xmlns:a16="http://schemas.microsoft.com/office/drawing/2014/main" id="{150B88AA-7C3F-F242-A58B-F9D51AA14778}"/>
              </a:ext>
            </a:extLst>
          </p:cNvPr>
          <p:cNvSpPr>
            <a:spLocks noGrp="1"/>
          </p:cNvSpPr>
          <p:nvPr>
            <p:ph type="pic" sz="quarter" idx="17"/>
          </p:nvPr>
        </p:nvSpPr>
        <p:spPr>
          <a:xfrm>
            <a:off x="8758145" y="3603625"/>
            <a:ext cx="1954213" cy="1954212"/>
          </a:xfrm>
          <a:prstGeom prst="rect">
            <a:avLst/>
          </a:prstGeom>
        </p:spPr>
        <p:txBody>
          <a:bodyPr anchor="ctr"/>
          <a:lstStyle>
            <a:lvl1pPr marL="0" indent="0" algn="ctr">
              <a:buNone/>
              <a:defRPr sz="1400"/>
            </a:lvl1pPr>
          </a:lstStyle>
          <a:p>
            <a:endParaRPr lang="en-FI"/>
          </a:p>
        </p:txBody>
      </p:sp>
    </p:spTree>
    <p:extLst>
      <p:ext uri="{BB962C8B-B14F-4D97-AF65-F5344CB8AC3E}">
        <p14:creationId xmlns:p14="http://schemas.microsoft.com/office/powerpoint/2010/main" val="287198290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his is your presentation title"/>
          <p:cNvSpPr txBox="1"/>
          <p:nvPr/>
        </p:nvSpPr>
        <p:spPr>
          <a:xfrm>
            <a:off x="1610470" y="2330301"/>
            <a:ext cx="8971060" cy="10986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cap="all">
                <a:solidFill>
                  <a:srgbClr val="000001"/>
                </a:solidFill>
                <a:latin typeface="Playfair Display Bold"/>
                <a:ea typeface="Playfair Display Bold"/>
                <a:cs typeface="Playfair Display Bold"/>
                <a:sym typeface="Playfair Display Bold"/>
              </a:defRPr>
            </a:lvl1pPr>
          </a:lstStyle>
          <a:p>
            <a:pPr indent="450215" algn="ctr">
              <a:lnSpc>
                <a:spcPct val="107000"/>
              </a:lnSpc>
              <a:spcAft>
                <a:spcPts val="800"/>
              </a:spcAft>
            </a:pPr>
            <a:r>
              <a:rPr lang="ru-RU" sz="6600" dirty="0"/>
              <a:t>Сальмонеллез</a:t>
            </a:r>
            <a:endParaRPr sz="6600" dirty="0"/>
          </a:p>
        </p:txBody>
      </p:sp>
      <p:sp>
        <p:nvSpPr>
          <p:cNvPr id="97" name="Line"/>
          <p:cNvSpPr/>
          <p:nvPr/>
        </p:nvSpPr>
        <p:spPr>
          <a:xfrm>
            <a:off x="2896547" y="2083042"/>
            <a:ext cx="6870762" cy="0"/>
          </a:xfrm>
          <a:prstGeom prst="line">
            <a:avLst/>
          </a:prstGeom>
          <a:ln w="50800">
            <a:solidFill>
              <a:srgbClr val="020303"/>
            </a:solidFill>
            <a:miter/>
          </a:ln>
        </p:spPr>
        <p:txBody>
          <a:bodyPr lIns="45719" rIns="45719"/>
          <a:lstStyle/>
          <a:p>
            <a:endParaRPr dirty="0"/>
          </a:p>
        </p:txBody>
      </p:sp>
      <p:sp>
        <p:nvSpPr>
          <p:cNvPr id="98" name="Line"/>
          <p:cNvSpPr/>
          <p:nvPr/>
        </p:nvSpPr>
        <p:spPr>
          <a:xfrm>
            <a:off x="3559125" y="3771512"/>
            <a:ext cx="5759415" cy="0"/>
          </a:xfrm>
          <a:prstGeom prst="line">
            <a:avLst/>
          </a:prstGeom>
          <a:ln w="25400">
            <a:solidFill>
              <a:srgbClr val="020303"/>
            </a:solidFill>
            <a:miter/>
          </a:ln>
        </p:spPr>
        <p:txBody>
          <a:bodyPr lIns="45719" rIns="45719"/>
          <a:lstStyle/>
          <a:p>
            <a:endParaRPr/>
          </a:p>
        </p:txBody>
      </p:sp>
      <p:sp>
        <p:nvSpPr>
          <p:cNvPr id="5" name="Graphic 2">
            <a:extLst>
              <a:ext uri="{FF2B5EF4-FFF2-40B4-BE49-F238E27FC236}">
                <a16:creationId xmlns:a16="http://schemas.microsoft.com/office/drawing/2014/main" id="{D7751AE6-B976-9C89-AE4A-7BC991285200}"/>
              </a:ext>
            </a:extLst>
          </p:cNvPr>
          <p:cNvSpPr/>
          <p:nvPr/>
        </p:nvSpPr>
        <p:spPr>
          <a:xfrm>
            <a:off x="5870185" y="3995234"/>
            <a:ext cx="741630" cy="70768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12631" y="7534"/>
                </a:moveTo>
                <a:cubicBezTo>
                  <a:pt x="13537" y="7767"/>
                  <a:pt x="14527" y="6958"/>
                  <a:pt x="14837" y="5727"/>
                </a:cubicBezTo>
                <a:cubicBezTo>
                  <a:pt x="15243" y="4126"/>
                  <a:pt x="14326" y="3154"/>
                  <a:pt x="13757" y="3079"/>
                </a:cubicBezTo>
                <a:cubicBezTo>
                  <a:pt x="12669" y="3032"/>
                  <a:pt x="11720" y="3810"/>
                  <a:pt x="11552" y="4886"/>
                </a:cubicBezTo>
                <a:cubicBezTo>
                  <a:pt x="11241" y="6116"/>
                  <a:pt x="11720" y="7301"/>
                  <a:pt x="12632" y="7534"/>
                </a:cubicBezTo>
                <a:close/>
                <a:moveTo>
                  <a:pt x="10620" y="5040"/>
                </a:moveTo>
                <a:cubicBezTo>
                  <a:pt x="10620" y="3784"/>
                  <a:pt x="9885" y="2765"/>
                  <a:pt x="8978" y="2765"/>
                </a:cubicBezTo>
                <a:cubicBezTo>
                  <a:pt x="8071" y="2765"/>
                  <a:pt x="7335" y="3786"/>
                  <a:pt x="7335" y="5040"/>
                </a:cubicBezTo>
                <a:cubicBezTo>
                  <a:pt x="7335" y="6294"/>
                  <a:pt x="8071" y="7316"/>
                  <a:pt x="8978" y="7316"/>
                </a:cubicBezTo>
                <a:cubicBezTo>
                  <a:pt x="9885" y="7316"/>
                  <a:pt x="10620" y="6299"/>
                  <a:pt x="10620" y="5040"/>
                </a:cubicBezTo>
                <a:close/>
                <a:moveTo>
                  <a:pt x="15888" y="7222"/>
                </a:moveTo>
                <a:cubicBezTo>
                  <a:pt x="14933" y="7237"/>
                  <a:pt x="14178" y="8145"/>
                  <a:pt x="14198" y="9556"/>
                </a:cubicBezTo>
                <a:cubicBezTo>
                  <a:pt x="14219" y="10967"/>
                  <a:pt x="15008" y="11608"/>
                  <a:pt x="15963" y="11593"/>
                </a:cubicBezTo>
                <a:cubicBezTo>
                  <a:pt x="16918" y="11579"/>
                  <a:pt x="17672" y="10915"/>
                  <a:pt x="17652" y="9505"/>
                </a:cubicBezTo>
                <a:cubicBezTo>
                  <a:pt x="17715" y="8411"/>
                  <a:pt x="16962" y="7437"/>
                  <a:pt x="15888" y="7221"/>
                </a:cubicBezTo>
                <a:close/>
                <a:moveTo>
                  <a:pt x="5486" y="6155"/>
                </a:moveTo>
                <a:cubicBezTo>
                  <a:pt x="4550" y="6220"/>
                  <a:pt x="3867" y="7299"/>
                  <a:pt x="3956" y="8567"/>
                </a:cubicBezTo>
                <a:cubicBezTo>
                  <a:pt x="4044" y="9834"/>
                  <a:pt x="4873" y="10807"/>
                  <a:pt x="5807" y="10741"/>
                </a:cubicBezTo>
                <a:cubicBezTo>
                  <a:pt x="6741" y="10675"/>
                  <a:pt x="7425" y="9595"/>
                  <a:pt x="7337" y="8329"/>
                </a:cubicBezTo>
                <a:cubicBezTo>
                  <a:pt x="7248" y="7063"/>
                  <a:pt x="6420" y="6089"/>
                  <a:pt x="5486" y="6155"/>
                </a:cubicBezTo>
                <a:close/>
                <a:moveTo>
                  <a:pt x="15014" y="12513"/>
                </a:moveTo>
                <a:cubicBezTo>
                  <a:pt x="14027" y="11696"/>
                  <a:pt x="13155" y="10749"/>
                  <a:pt x="12422" y="9698"/>
                </a:cubicBezTo>
                <a:cubicBezTo>
                  <a:pt x="12020" y="9111"/>
                  <a:pt x="11331" y="8789"/>
                  <a:pt x="10622" y="8858"/>
                </a:cubicBezTo>
                <a:cubicBezTo>
                  <a:pt x="9876" y="8840"/>
                  <a:pt x="9174" y="9213"/>
                  <a:pt x="8771" y="9842"/>
                </a:cubicBezTo>
                <a:cubicBezTo>
                  <a:pt x="8138" y="10767"/>
                  <a:pt x="7372" y="11594"/>
                  <a:pt x="6499" y="12298"/>
                </a:cubicBezTo>
                <a:cubicBezTo>
                  <a:pt x="5347" y="13263"/>
                  <a:pt x="4856" y="13930"/>
                  <a:pt x="4856" y="14913"/>
                </a:cubicBezTo>
                <a:cubicBezTo>
                  <a:pt x="4856" y="15897"/>
                  <a:pt x="5416" y="17530"/>
                  <a:pt x="7006" y="17530"/>
                </a:cubicBezTo>
                <a:cubicBezTo>
                  <a:pt x="8597" y="17530"/>
                  <a:pt x="9366" y="17177"/>
                  <a:pt x="10625" y="17177"/>
                </a:cubicBezTo>
                <a:cubicBezTo>
                  <a:pt x="11884" y="17177"/>
                  <a:pt x="12717" y="17666"/>
                  <a:pt x="14308" y="17666"/>
                </a:cubicBezTo>
                <a:cubicBezTo>
                  <a:pt x="15616" y="17596"/>
                  <a:pt x="16623" y="16484"/>
                  <a:pt x="16563" y="15175"/>
                </a:cubicBezTo>
                <a:cubicBezTo>
                  <a:pt x="16563" y="14192"/>
                  <a:pt x="16287" y="13636"/>
                  <a:pt x="15013" y="12511"/>
                </a:cubicBezTo>
                <a:close/>
              </a:path>
            </a:pathLst>
          </a:custGeom>
          <a:solidFill>
            <a:schemeClr val="tx2"/>
          </a:solidFill>
          <a:ln w="12700" cap="flat">
            <a:noFill/>
            <a:miter lim="400000"/>
          </a:ln>
          <a:effectLst/>
        </p:spPr>
        <p:txBody>
          <a:bodyPr wrap="square" lIns="45719" tIns="45719" rIns="45719" bIns="45719" numCol="1" anchor="ctr">
            <a:noAutofit/>
          </a:bodyPr>
          <a:lstStyle/>
          <a:p>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roject…"/>
          <p:cNvSpPr txBox="1"/>
          <p:nvPr/>
        </p:nvSpPr>
        <p:spPr>
          <a:xfrm>
            <a:off x="3436950" y="370241"/>
            <a:ext cx="10032103"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6000" cap="all">
                <a:solidFill>
                  <a:srgbClr val="000001"/>
                </a:solidFill>
                <a:latin typeface="Playfair Display Bold"/>
                <a:ea typeface="Playfair Display Bold"/>
                <a:cs typeface="Playfair Display Bold"/>
                <a:sym typeface="Playfair Display Bold"/>
              </a:defRPr>
            </a:pPr>
            <a:r>
              <a:rPr lang="ru-RU" sz="4800" dirty="0"/>
              <a:t>профилактика</a:t>
            </a:r>
            <a:endParaRPr sz="4800" dirty="0"/>
          </a:p>
        </p:txBody>
      </p:sp>
      <p:sp>
        <p:nvSpPr>
          <p:cNvPr id="145" name="Lorem ipsum dolor sit amet, consectetur adipiscing elit, sed do eiusmod tempor incididunt ut labore et dolore magna"/>
          <p:cNvSpPr txBox="1"/>
          <p:nvPr/>
        </p:nvSpPr>
        <p:spPr>
          <a:xfrm>
            <a:off x="826477" y="1332326"/>
            <a:ext cx="10934113"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i="1">
                <a:latin typeface="Playfair Display Regular"/>
                <a:ea typeface="Playfair Display Regular"/>
                <a:cs typeface="Playfair Display Regular"/>
                <a:sym typeface="Playfair Display Regular"/>
              </a:defRPr>
            </a:lvl1pPr>
          </a:lstStyle>
          <a:p>
            <a:pPr algn="l"/>
            <a:r>
              <a:rPr lang="ru-RU" b="0" i="0" dirty="0">
                <a:solidFill>
                  <a:schemeClr val="tx1"/>
                </a:solidFill>
                <a:effectLst/>
                <a:latin typeface="Montserrat Light" panose="00000400000000000000" pitchFamily="2" charset="-52"/>
              </a:rPr>
              <a:t>У переболевших животных не вырабатывается стерильный иммунитет. Это означает, что они могут инфицироваться повторно. Уберечь питомца от заражения способна только профилактика, включающая следующие рекомендации:</a:t>
            </a:r>
          </a:p>
          <a:p>
            <a:pPr algn="l">
              <a:buFont typeface="+mj-lt"/>
              <a:buAutoNum type="arabicPeriod"/>
            </a:pPr>
            <a:r>
              <a:rPr lang="ru-RU" b="0" i="0" dirty="0">
                <a:solidFill>
                  <a:schemeClr val="tx1"/>
                </a:solidFill>
                <a:effectLst/>
                <a:latin typeface="Montserrat Light" panose="00000400000000000000" pitchFamily="2" charset="-52"/>
              </a:rPr>
              <a:t>Строгий запрет на контакты с бродячими и незнакомыми животными. В местах повышенного скопления выгуливайте своего любимца только на поводке и запрещайте ему подбирать падаль и чужие фекалии.</a:t>
            </a:r>
          </a:p>
          <a:p>
            <a:pPr algn="l">
              <a:buFont typeface="+mj-lt"/>
              <a:buAutoNum type="arabicPeriod"/>
            </a:pPr>
            <a:r>
              <a:rPr lang="ru-RU" b="0" i="0" dirty="0">
                <a:solidFill>
                  <a:schemeClr val="tx1"/>
                </a:solidFill>
                <a:effectLst/>
                <a:latin typeface="Montserrat Light" panose="00000400000000000000" pitchFamily="2" charset="-52"/>
              </a:rPr>
              <a:t>Обязательное мытье рук после возвращения домой.</a:t>
            </a:r>
          </a:p>
          <a:p>
            <a:pPr algn="l">
              <a:buFont typeface="+mj-lt"/>
              <a:buAutoNum type="arabicPeriod"/>
            </a:pPr>
            <a:r>
              <a:rPr lang="ru-RU" b="0" i="0" dirty="0">
                <a:solidFill>
                  <a:schemeClr val="tx1"/>
                </a:solidFill>
                <a:effectLst/>
                <a:latin typeface="Montserrat Light" panose="00000400000000000000" pitchFamily="2" charset="-52"/>
              </a:rPr>
              <a:t>Строгий контроль здоровья животных, участвующих в разведении. Сдавайте анализы перед каждой вязкой, не забывайте про </a:t>
            </a:r>
            <a:r>
              <a:rPr lang="ru-RU" b="0" i="0" u="none" strike="noStrike" dirty="0">
                <a:solidFill>
                  <a:schemeClr val="tx1"/>
                </a:solidFill>
                <a:effectLst/>
                <a:latin typeface="Montserrat Light" panose="00000400000000000000" pitchFamily="2" charset="-52"/>
              </a:rPr>
              <a:t>вакцинацию</a:t>
            </a:r>
            <a:r>
              <a:rPr lang="ru-RU" b="0" i="0" dirty="0">
                <a:solidFill>
                  <a:schemeClr val="tx1"/>
                </a:solidFill>
                <a:effectLst/>
                <a:latin typeface="Montserrat Light" panose="00000400000000000000" pitchFamily="2" charset="-52"/>
              </a:rPr>
              <a:t> и </a:t>
            </a:r>
            <a:r>
              <a:rPr lang="ru-RU" b="0" i="0" u="none" strike="noStrike" dirty="0">
                <a:solidFill>
                  <a:schemeClr val="tx1"/>
                </a:solidFill>
                <a:effectLst/>
                <a:latin typeface="Montserrat Light" panose="00000400000000000000" pitchFamily="2" charset="-52"/>
              </a:rPr>
              <a:t>обработку от паразитов</a:t>
            </a:r>
            <a:r>
              <a:rPr lang="ru-RU" b="0" i="0" dirty="0">
                <a:solidFill>
                  <a:schemeClr val="tx1"/>
                </a:solidFill>
                <a:effectLst/>
                <a:latin typeface="Montserrat Light" panose="00000400000000000000" pitchFamily="2" charset="-52"/>
              </a:rPr>
              <a:t>, а также не стесняйтесь запрашивать документы о здоровье партнера.</a:t>
            </a:r>
          </a:p>
          <a:p>
            <a:pPr algn="l">
              <a:buFont typeface="+mj-lt"/>
              <a:buAutoNum type="arabicPeriod"/>
            </a:pPr>
            <a:r>
              <a:rPr lang="ru-RU" b="0" i="0" dirty="0">
                <a:solidFill>
                  <a:schemeClr val="tx1"/>
                </a:solidFill>
                <a:effectLst/>
                <a:latin typeface="Montserrat Light" panose="00000400000000000000" pitchFamily="2" charset="-52"/>
              </a:rPr>
              <a:t>Исключение из рациона коровьего и козьего молока, а также обязательная тепловая обработка мяса и яиц.</a:t>
            </a:r>
          </a:p>
          <a:p>
            <a:pPr algn="l">
              <a:buFont typeface="+mj-lt"/>
              <a:buAutoNum type="arabicPeriod"/>
            </a:pPr>
            <a:r>
              <a:rPr lang="ru-RU" b="0" i="0" dirty="0">
                <a:solidFill>
                  <a:schemeClr val="tx1"/>
                </a:solidFill>
                <a:effectLst/>
                <a:latin typeface="Montserrat Light" panose="00000400000000000000" pitchFamily="2" charset="-52"/>
              </a:rPr>
              <a:t>Регулярная дезинфекция помещений от грызунов в местах скученного содержания животных.</a:t>
            </a:r>
          </a:p>
          <a:p>
            <a:pPr algn="l">
              <a:buFont typeface="+mj-lt"/>
              <a:buAutoNum type="arabicPeriod"/>
            </a:pPr>
            <a:r>
              <a:rPr lang="ru-RU" b="0" i="0" dirty="0">
                <a:solidFill>
                  <a:schemeClr val="tx1"/>
                </a:solidFill>
                <a:effectLst/>
                <a:latin typeface="Montserrat Light" panose="00000400000000000000" pitchFamily="2" charset="-52"/>
              </a:rPr>
              <a:t>Правильное обустройство личного места питомца, исключающее наличие сырости и сквозняков.</a:t>
            </a:r>
          </a:p>
        </p:txBody>
      </p:sp>
      <p:sp>
        <p:nvSpPr>
          <p:cNvPr id="149" name="Rectangle"/>
          <p:cNvSpPr/>
          <p:nvPr/>
        </p:nvSpPr>
        <p:spPr>
          <a:xfrm>
            <a:off x="7273577" y="6444605"/>
            <a:ext cx="4960046" cy="413743"/>
          </a:xfrm>
          <a:prstGeom prst="rect">
            <a:avLst/>
          </a:prstGeom>
          <a:solidFill>
            <a:schemeClr val="tx2"/>
          </a:solidFill>
          <a:ln w="12700">
            <a:miter lim="400000"/>
          </a:ln>
        </p:spPr>
        <p:txBody>
          <a:bodyPr lIns="45719" rIns="45719" anchor="ctr"/>
          <a:lstStyle/>
          <a:p>
            <a:endParaRPr/>
          </a:p>
        </p:txBody>
      </p:sp>
      <p:grpSp>
        <p:nvGrpSpPr>
          <p:cNvPr id="2" name="Group">
            <a:extLst>
              <a:ext uri="{FF2B5EF4-FFF2-40B4-BE49-F238E27FC236}">
                <a16:creationId xmlns:a16="http://schemas.microsoft.com/office/drawing/2014/main" id="{28FAA780-3BEE-9484-81E3-FBDB97610D38}"/>
              </a:ext>
            </a:extLst>
          </p:cNvPr>
          <p:cNvGrpSpPr/>
          <p:nvPr/>
        </p:nvGrpSpPr>
        <p:grpSpPr>
          <a:xfrm>
            <a:off x="792223" y="239152"/>
            <a:ext cx="10968367" cy="6091310"/>
            <a:chOff x="0" y="0"/>
            <a:chExt cx="8034239" cy="6183629"/>
          </a:xfrm>
        </p:grpSpPr>
        <p:sp>
          <p:nvSpPr>
            <p:cNvPr id="3" name="Line">
              <a:extLst>
                <a:ext uri="{FF2B5EF4-FFF2-40B4-BE49-F238E27FC236}">
                  <a16:creationId xmlns:a16="http://schemas.microsoft.com/office/drawing/2014/main" id="{ABA7AF7C-8C5C-E8A4-045C-4D7B3336C336}"/>
                </a:ext>
              </a:extLst>
            </p:cNvPr>
            <p:cNvSpPr/>
            <p:nvPr/>
          </p:nvSpPr>
          <p:spPr>
            <a:xfrm>
              <a:off x="0" y="0"/>
              <a:ext cx="8034239"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4" name="Line">
              <a:extLst>
                <a:ext uri="{FF2B5EF4-FFF2-40B4-BE49-F238E27FC236}">
                  <a16:creationId xmlns:a16="http://schemas.microsoft.com/office/drawing/2014/main" id="{308FD7B0-1835-A8C9-67A4-704E2A48F836}"/>
                </a:ext>
              </a:extLst>
            </p:cNvPr>
            <p:cNvSpPr/>
            <p:nvPr/>
          </p:nvSpPr>
          <p:spPr>
            <a:xfrm>
              <a:off x="0" y="6183629"/>
              <a:ext cx="8034239"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dirty="0"/>
            </a:p>
          </p:txBody>
        </p:sp>
      </p:grpSp>
    </p:spTree>
    <p:extLst>
      <p:ext uri="{BB962C8B-B14F-4D97-AF65-F5344CB8AC3E}">
        <p14:creationId xmlns:p14="http://schemas.microsoft.com/office/powerpoint/2010/main" val="292995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his is your first text slide"/>
          <p:cNvSpPr txBox="1"/>
          <p:nvPr/>
        </p:nvSpPr>
        <p:spPr>
          <a:xfrm>
            <a:off x="1772332" y="1361530"/>
            <a:ext cx="8890977" cy="916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pPr marL="457200" lvl="1" indent="0">
              <a:lnSpc>
                <a:spcPct val="107000"/>
              </a:lnSpc>
              <a:spcBef>
                <a:spcPts val="200"/>
              </a:spcBef>
            </a:pPr>
            <a:r>
              <a:rPr lang="ru-RU" sz="5400" dirty="0">
                <a:latin typeface="Playfair Display Bold"/>
                <a:ea typeface="Times New Roman" panose="02020603050405020304" pitchFamily="18" charset="0"/>
                <a:cs typeface="Times New Roman" panose="02020603050405020304" pitchFamily="18" charset="0"/>
              </a:rPr>
              <a:t>САЛЬМОНЕЛЛЕЗ ЭТО </a:t>
            </a:r>
            <a:r>
              <a:rPr lang="ru-RU" sz="5400" dirty="0">
                <a:solidFill>
                  <a:schemeClr val="tx1"/>
                </a:solidFill>
                <a:effectLst/>
                <a:latin typeface="Playfair Display Bold"/>
                <a:ea typeface="Calibri" panose="020F0502020204030204" pitchFamily="34" charset="0"/>
                <a:cs typeface="Segoe UI Light" panose="020B0502040204020203" pitchFamily="34" charset="0"/>
              </a:rPr>
              <a:t>—</a:t>
            </a:r>
            <a:r>
              <a:rPr lang="ru-RU" sz="5400" dirty="0">
                <a:latin typeface="Playfair Display Bold"/>
                <a:ea typeface="Times New Roman" panose="02020603050405020304" pitchFamily="18" charset="0"/>
                <a:cs typeface="Times New Roman" panose="02020603050405020304" pitchFamily="18" charset="0"/>
              </a:rPr>
              <a:t> </a:t>
            </a:r>
            <a:endParaRPr lang="ru-RU" sz="5400" dirty="0">
              <a:effectLst/>
              <a:latin typeface="Playfair Display Bold"/>
              <a:ea typeface="Times New Roman" panose="02020603050405020304" pitchFamily="18" charset="0"/>
              <a:cs typeface="Times New Roman" panose="02020603050405020304" pitchFamily="18" charset="0"/>
            </a:endParaRPr>
          </a:p>
        </p:txBody>
      </p:sp>
      <p:sp>
        <p:nvSpPr>
          <p:cNvPr id="109"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2222500" y="2583165"/>
            <a:ext cx="9214534"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A09FA7"/>
                </a:solidFill>
                <a:latin typeface="PT Sans"/>
                <a:ea typeface="PT Sans"/>
                <a:cs typeface="PT Sans"/>
                <a:sym typeface="PT Sans"/>
              </a:defRPr>
            </a:lvl1pPr>
          </a:lstStyle>
          <a:p>
            <a:pPr marL="0" indent="0" algn="just">
              <a:buNone/>
            </a:pPr>
            <a:r>
              <a:rPr lang="ru-RU" b="0" i="0" dirty="0">
                <a:solidFill>
                  <a:srgbClr val="040C28"/>
                </a:solidFill>
                <a:effectLst/>
                <a:latin typeface="Montserrat Light" panose="00000400000000000000" pitchFamily="2" charset="-52"/>
              </a:rPr>
              <a:t>Сальмонеллез</a:t>
            </a:r>
            <a:r>
              <a:rPr lang="ru-RU" b="0" i="0" dirty="0">
                <a:solidFill>
                  <a:srgbClr val="202124"/>
                </a:solidFill>
                <a:effectLst/>
                <a:latin typeface="Montserrat Light" panose="00000400000000000000" pitchFamily="2" charset="-52"/>
              </a:rPr>
              <a:t> (паратиф) у </a:t>
            </a:r>
            <a:r>
              <a:rPr lang="ru-RU" b="0" i="0" dirty="0">
                <a:solidFill>
                  <a:srgbClr val="040C28"/>
                </a:solidFill>
                <a:effectLst/>
                <a:latin typeface="Montserrat Light" panose="00000400000000000000" pitchFamily="2" charset="-52"/>
              </a:rPr>
              <a:t>собак</a:t>
            </a:r>
            <a:r>
              <a:rPr lang="ru-RU" b="0" i="0" dirty="0">
                <a:solidFill>
                  <a:srgbClr val="202124"/>
                </a:solidFill>
                <a:effectLst/>
                <a:latin typeface="Montserrat Light" panose="00000400000000000000" pitchFamily="2" charset="-52"/>
              </a:rPr>
              <a:t> – заболевание, имеющее инфекционную природу. Возникает в подавляющем большинстве у молодых </a:t>
            </a:r>
            <a:r>
              <a:rPr lang="ru-RU" b="0" i="0" dirty="0">
                <a:solidFill>
                  <a:srgbClr val="040C28"/>
                </a:solidFill>
                <a:effectLst/>
                <a:latin typeface="Montserrat Light" panose="00000400000000000000" pitchFamily="2" charset="-52"/>
              </a:rPr>
              <a:t>собак</a:t>
            </a:r>
            <a:r>
              <a:rPr lang="ru-RU" b="0" i="0" dirty="0">
                <a:solidFill>
                  <a:srgbClr val="202124"/>
                </a:solidFill>
                <a:effectLst/>
                <a:latin typeface="Montserrat Light" panose="00000400000000000000" pitchFamily="2" charset="-52"/>
              </a:rPr>
              <a:t>, проявляясь в виде сильного расстройства пищеварения и лихорадочных состояний. Хронические формы </a:t>
            </a:r>
            <a:r>
              <a:rPr lang="ru-RU" b="0" i="0" dirty="0">
                <a:solidFill>
                  <a:srgbClr val="040C28"/>
                </a:solidFill>
                <a:effectLst/>
                <a:latin typeface="Montserrat Light" panose="00000400000000000000" pitchFamily="2" charset="-52"/>
              </a:rPr>
              <a:t>сальмонеллеза</a:t>
            </a:r>
            <a:r>
              <a:rPr lang="ru-RU" b="0" i="0" dirty="0">
                <a:solidFill>
                  <a:srgbClr val="202124"/>
                </a:solidFill>
                <a:effectLst/>
                <a:latin typeface="Montserrat Light" panose="00000400000000000000" pitchFamily="2" charset="-52"/>
              </a:rPr>
              <a:t> проявляются в виде воспалительных процессов легочных структур.</a:t>
            </a:r>
            <a:r>
              <a:rPr lang="ru-RU" b="0" i="0" dirty="0">
                <a:solidFill>
                  <a:srgbClr val="333333"/>
                </a:solidFill>
                <a:effectLst/>
                <a:latin typeface="Montserrat Light" panose="00000400000000000000" pitchFamily="2" charset="-52"/>
              </a:rPr>
              <a:t> </a:t>
            </a:r>
          </a:p>
          <a:p>
            <a:pPr marL="0" indent="0" algn="just">
              <a:buNone/>
            </a:pPr>
            <a:endParaRPr lang="ru-RU" dirty="0">
              <a:solidFill>
                <a:srgbClr val="333333"/>
              </a:solidFill>
              <a:latin typeface="Montserrat Light" panose="00000400000000000000" pitchFamily="2" charset="-52"/>
            </a:endParaRPr>
          </a:p>
          <a:p>
            <a:pPr marL="0" indent="0" algn="just">
              <a:buNone/>
            </a:pPr>
            <a:r>
              <a:rPr lang="ru-RU" dirty="0">
                <a:solidFill>
                  <a:srgbClr val="333333"/>
                </a:solidFill>
                <a:latin typeface="Montserrat Light" panose="00000400000000000000" pitchFamily="2" charset="-52"/>
              </a:rPr>
              <a:t>Т</a:t>
            </a:r>
            <a:r>
              <a:rPr lang="ru-RU" b="0" i="0" dirty="0">
                <a:solidFill>
                  <a:srgbClr val="333333"/>
                </a:solidFill>
                <a:effectLst/>
                <a:latin typeface="Montserrat Light" panose="00000400000000000000" pitchFamily="2" charset="-52"/>
              </a:rPr>
              <a:t>яжелое заболевание щенят 30-40-дневного возраста и молодых собак. Болезнь опасна и для человека, особенно для детей. Возбудителем болезни является сальмонелла - бактерия, очень устойчивая во внешней среде.</a:t>
            </a:r>
            <a:endParaRPr lang="ru-RU" dirty="0">
              <a:latin typeface="Montserrat Light" panose="00000400000000000000" pitchFamily="2" charset="-52"/>
            </a:endParaRPr>
          </a:p>
        </p:txBody>
      </p:sp>
      <p:sp>
        <p:nvSpPr>
          <p:cNvPr id="110" name="Rectangle"/>
          <p:cNvSpPr/>
          <p:nvPr/>
        </p:nvSpPr>
        <p:spPr>
          <a:xfrm>
            <a:off x="2263824" y="6422479"/>
            <a:ext cx="9930260" cy="448221"/>
          </a:xfrm>
          <a:prstGeom prst="rect">
            <a:avLst/>
          </a:prstGeom>
          <a:solidFill>
            <a:schemeClr val="tx2"/>
          </a:solidFill>
          <a:ln w="12700">
            <a:miter lim="400000"/>
          </a:ln>
        </p:spPr>
        <p:txBody>
          <a:bodyPr lIns="45719" rIns="45719" anchor="ctr"/>
          <a:lstStyle/>
          <a:p>
            <a:endParaRPr/>
          </a:p>
        </p:txBody>
      </p:sp>
      <p:sp>
        <p:nvSpPr>
          <p:cNvPr id="111" name="Line"/>
          <p:cNvSpPr/>
          <p:nvPr/>
        </p:nvSpPr>
        <p:spPr>
          <a:xfrm>
            <a:off x="2222500" y="920381"/>
            <a:ext cx="9983459" cy="1"/>
          </a:xfrm>
          <a:prstGeom prst="line">
            <a:avLst/>
          </a:prstGeom>
          <a:ln w="50800">
            <a:solidFill>
              <a:srgbClr val="020303"/>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wo columns of content"/>
          <p:cNvSpPr txBox="1"/>
          <p:nvPr/>
        </p:nvSpPr>
        <p:spPr>
          <a:xfrm>
            <a:off x="2095604" y="368988"/>
            <a:ext cx="8000791"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pPr algn="ctr"/>
            <a:r>
              <a:rPr lang="ru-RU" sz="5400" dirty="0"/>
              <a:t>ОСТРАЯ И ХРОНИЧЕСКАЯ ФОРМА</a:t>
            </a:r>
            <a:endParaRPr sz="5400" dirty="0"/>
          </a:p>
        </p:txBody>
      </p:sp>
      <p:sp>
        <p:nvSpPr>
          <p:cNvPr id="152" name="Lorem ipsum dolor sit amet, consectetur adipiscing elit, sed do eiusmod tempor incididunt exercitation ullamco laboris nisi consequat. Duis aute irure dolor velit esse cillum dolore eu fugiat nulla pariatur."/>
          <p:cNvSpPr txBox="1"/>
          <p:nvPr/>
        </p:nvSpPr>
        <p:spPr>
          <a:xfrm>
            <a:off x="1396879" y="2723478"/>
            <a:ext cx="10349643"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9F9FA6"/>
                </a:solidFill>
                <a:latin typeface="PT Sans"/>
                <a:ea typeface="PT Sans"/>
                <a:cs typeface="PT Sans"/>
                <a:sym typeface="PT Sans"/>
              </a:defRPr>
            </a:lvl1pPr>
          </a:lstStyle>
          <a:p>
            <a:pPr algn="l"/>
            <a:r>
              <a:rPr lang="ru-RU" b="0" i="0" dirty="0">
                <a:solidFill>
                  <a:srgbClr val="212529"/>
                </a:solidFill>
                <a:effectLst/>
                <a:latin typeface="Montserrat Light" panose="00000400000000000000" pitchFamily="2" charset="-52"/>
              </a:rPr>
              <a:t>В зависимости от тяжести течения и скорости развития, сальмонеллез у собак делят на 2 формы: острую и хроническую. Первая проявляется всеми вышеперечисленными симптомами и в основном диагностируется у щенков, а вторая – всего одним или несколькими нарушениями, которые очень медленно истощают организм.</a:t>
            </a:r>
          </a:p>
          <a:p>
            <a:pPr algn="l"/>
            <a:r>
              <a:rPr lang="ru-RU" b="0" i="0" dirty="0">
                <a:solidFill>
                  <a:srgbClr val="212529"/>
                </a:solidFill>
                <a:effectLst/>
                <a:latin typeface="Montserrat Light" panose="00000400000000000000" pitchFamily="2" charset="-52"/>
              </a:rPr>
              <a:t>Главная опасность острой формы – скоротечность. Питомец может погибнуть уже в первые 2-3 дня. Менее выраженная хроническая форма тоже не так проста. Она длится 15-30 дней и часто осложняется воспалением легких и бронхов.</a:t>
            </a:r>
          </a:p>
        </p:txBody>
      </p:sp>
      <p:sp>
        <p:nvSpPr>
          <p:cNvPr id="154" name="Line"/>
          <p:cNvSpPr/>
          <p:nvPr/>
        </p:nvSpPr>
        <p:spPr>
          <a:xfrm>
            <a:off x="1143658" y="337954"/>
            <a:ext cx="10392748" cy="0"/>
          </a:xfrm>
          <a:prstGeom prst="line">
            <a:avLst/>
          </a:prstGeom>
          <a:ln w="50800">
            <a:solidFill>
              <a:srgbClr val="020303"/>
            </a:solidFill>
            <a:miter/>
          </a:ln>
        </p:spPr>
        <p:txBody>
          <a:bodyPr lIns="45719" rIns="45719"/>
          <a:lstStyle/>
          <a:p>
            <a:endParaRPr/>
          </a:p>
        </p:txBody>
      </p:sp>
      <p:sp>
        <p:nvSpPr>
          <p:cNvPr id="155" name="Line"/>
          <p:cNvSpPr/>
          <p:nvPr/>
        </p:nvSpPr>
        <p:spPr>
          <a:xfrm flipV="1">
            <a:off x="1143658" y="2123314"/>
            <a:ext cx="10490322" cy="0"/>
          </a:xfrm>
          <a:prstGeom prst="line">
            <a:avLst/>
          </a:prstGeom>
          <a:ln w="25400">
            <a:solidFill>
              <a:srgbClr val="020303"/>
            </a:solidFill>
            <a:miter/>
          </a:ln>
        </p:spPr>
        <p:txBody>
          <a:bodyPr lIns="45719" rIns="45719"/>
          <a:lstStyle/>
          <a:p>
            <a:endParaRPr/>
          </a:p>
        </p:txBody>
      </p:sp>
    </p:spTree>
    <p:extLst>
      <p:ext uri="{BB962C8B-B14F-4D97-AF65-F5344CB8AC3E}">
        <p14:creationId xmlns:p14="http://schemas.microsoft.com/office/powerpoint/2010/main" val="306405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orem ipsum dolor sit amet, consectetur adipiscing elit, sed do eiusmod tempor incididunt exercitation ullamco laboris nisi consequat. Duis aute irure dolor velit esse cillum dolore eu fugiat nulla pariatur."/>
          <p:cNvSpPr txBox="1"/>
          <p:nvPr/>
        </p:nvSpPr>
        <p:spPr>
          <a:xfrm>
            <a:off x="1396879" y="1734941"/>
            <a:ext cx="10349643" cy="4801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9F9FA6"/>
                </a:solidFill>
                <a:latin typeface="PT Sans"/>
                <a:ea typeface="PT Sans"/>
                <a:cs typeface="PT Sans"/>
                <a:sym typeface="PT Sans"/>
              </a:defRPr>
            </a:lvl1pPr>
          </a:lstStyle>
          <a:p>
            <a:pPr algn="l"/>
            <a:r>
              <a:rPr lang="ru-RU" i="0" dirty="0">
                <a:solidFill>
                  <a:schemeClr val="tx1"/>
                </a:solidFill>
                <a:effectLst/>
                <a:latin typeface="Montserrat Light" panose="00000400000000000000" pitchFamily="2" charset="-52"/>
              </a:rPr>
              <a:t>Инфекция распространена в дикой природе и в сельской местности. Несмотря на это, случаи заражения городских животных вовсе не единичны. Сальмонеллы проникают в их организм через биологические жидкости (моча, слюна, кал, носовые истечения) больного или недавно переболевшего следующими путями:</a:t>
            </a:r>
          </a:p>
          <a:p>
            <a:pPr algn="l"/>
            <a:endParaRPr lang="ru-RU" b="1" i="0" dirty="0">
              <a:solidFill>
                <a:schemeClr val="tx1"/>
              </a:solidFill>
              <a:effectLst/>
              <a:latin typeface="Montserrat Light" panose="00000400000000000000" pitchFamily="2" charset="-52"/>
            </a:endParaRPr>
          </a:p>
          <a:p>
            <a:pPr algn="l">
              <a:buFont typeface="+mj-lt"/>
              <a:buAutoNum type="arabicPeriod"/>
            </a:pPr>
            <a:r>
              <a:rPr lang="ru-RU" b="1" i="0" dirty="0">
                <a:solidFill>
                  <a:schemeClr val="tx1"/>
                </a:solidFill>
                <a:effectLst/>
                <a:latin typeface="Montserrat Light" panose="00000400000000000000" pitchFamily="2" charset="-52"/>
              </a:rPr>
              <a:t>Вертикальный</a:t>
            </a:r>
            <a:r>
              <a:rPr lang="ru-RU" i="0" dirty="0">
                <a:solidFill>
                  <a:schemeClr val="tx1"/>
                </a:solidFill>
                <a:effectLst/>
                <a:latin typeface="Montserrat Light" panose="00000400000000000000" pitchFamily="2" charset="-52"/>
              </a:rPr>
              <a:t>. Инфекция передается через плаценту от больной матери к ее плоду.</a:t>
            </a:r>
          </a:p>
          <a:p>
            <a:pPr algn="l">
              <a:buFont typeface="+mj-lt"/>
              <a:buAutoNum type="arabicPeriod"/>
            </a:pPr>
            <a:r>
              <a:rPr lang="ru-RU" b="1" i="0" dirty="0">
                <a:solidFill>
                  <a:schemeClr val="tx1"/>
                </a:solidFill>
                <a:effectLst/>
                <a:latin typeface="Montserrat Light" panose="00000400000000000000" pitchFamily="2" charset="-52"/>
              </a:rPr>
              <a:t>Фекально-оральный</a:t>
            </a:r>
            <a:r>
              <a:rPr lang="ru-RU" i="0" dirty="0">
                <a:solidFill>
                  <a:schemeClr val="tx1"/>
                </a:solidFill>
                <a:effectLst/>
                <a:latin typeface="Montserrat Light" panose="00000400000000000000" pitchFamily="2" charset="-52"/>
              </a:rPr>
              <a:t>. Псы заражаются через осемененные бактериями еду или фекалии.</a:t>
            </a:r>
          </a:p>
          <a:p>
            <a:pPr algn="l">
              <a:buFont typeface="+mj-lt"/>
              <a:buAutoNum type="arabicPeriod"/>
            </a:pPr>
            <a:r>
              <a:rPr lang="ru-RU" b="1" i="0" dirty="0">
                <a:solidFill>
                  <a:schemeClr val="tx1"/>
                </a:solidFill>
                <a:effectLst/>
                <a:latin typeface="Montserrat Light" panose="00000400000000000000" pitchFamily="2" charset="-52"/>
              </a:rPr>
              <a:t>Контактный</a:t>
            </a:r>
            <a:r>
              <a:rPr lang="ru-RU" i="0" dirty="0">
                <a:solidFill>
                  <a:schemeClr val="tx1"/>
                </a:solidFill>
                <a:effectLst/>
                <a:latin typeface="Montserrat Light" panose="00000400000000000000" pitchFamily="2" charset="-52"/>
              </a:rPr>
              <a:t>. В данном случае варианта 2: прямое или опосредованное взаимодействие с зараженным через его личные вещи (миски, подстилки, игрушки) или поглаживание немытыми руками.</a:t>
            </a:r>
          </a:p>
          <a:p>
            <a:pPr algn="l">
              <a:buFont typeface="+mj-lt"/>
              <a:buAutoNum type="arabicPeriod"/>
            </a:pPr>
            <a:endParaRPr lang="ru-RU" i="0" dirty="0">
              <a:solidFill>
                <a:schemeClr val="tx1"/>
              </a:solidFill>
              <a:effectLst/>
              <a:latin typeface="Montserrat Light" panose="00000400000000000000" pitchFamily="2" charset="-52"/>
            </a:endParaRPr>
          </a:p>
          <a:p>
            <a:pPr algn="l"/>
            <a:r>
              <a:rPr lang="ru-RU" i="0" dirty="0">
                <a:solidFill>
                  <a:schemeClr val="tx1"/>
                </a:solidFill>
                <a:effectLst/>
                <a:latin typeface="Montserrat Light" panose="00000400000000000000" pitchFamily="2" charset="-52"/>
              </a:rPr>
              <a:t>Сальмонеллез у щенков протекает тяжелее всего, так как до постановки прививок их защищает только пассивный иммунитет матери. В группу риска также входят животные из приютов, пожилые и ослабленные хроническими патологиями питомцы, охотничьи породы и псы, регулярно употребляющие некипяченое молоко, сырые яйца и мясо.</a:t>
            </a:r>
          </a:p>
        </p:txBody>
      </p:sp>
      <p:sp>
        <p:nvSpPr>
          <p:cNvPr id="154" name="Line"/>
          <p:cNvSpPr/>
          <p:nvPr/>
        </p:nvSpPr>
        <p:spPr>
          <a:xfrm>
            <a:off x="1396879" y="456364"/>
            <a:ext cx="6226444" cy="0"/>
          </a:xfrm>
          <a:prstGeom prst="line">
            <a:avLst/>
          </a:prstGeom>
          <a:ln w="50800">
            <a:solidFill>
              <a:srgbClr val="020303"/>
            </a:solidFill>
            <a:miter/>
          </a:ln>
        </p:spPr>
        <p:txBody>
          <a:bodyPr lIns="45719" rIns="45719"/>
          <a:lstStyle/>
          <a:p>
            <a:endParaRPr/>
          </a:p>
        </p:txBody>
      </p:sp>
      <p:sp>
        <p:nvSpPr>
          <p:cNvPr id="155" name="Line"/>
          <p:cNvSpPr/>
          <p:nvPr/>
        </p:nvSpPr>
        <p:spPr>
          <a:xfrm>
            <a:off x="1396878" y="1488936"/>
            <a:ext cx="9013214" cy="0"/>
          </a:xfrm>
          <a:prstGeom prst="line">
            <a:avLst/>
          </a:prstGeom>
          <a:ln w="25400">
            <a:solidFill>
              <a:srgbClr val="020303"/>
            </a:solidFill>
            <a:miter/>
          </a:ln>
        </p:spPr>
        <p:txBody>
          <a:bodyPr lIns="45719" rIns="45719"/>
          <a:lstStyle/>
          <a:p>
            <a:endParaRPr/>
          </a:p>
        </p:txBody>
      </p:sp>
      <p:sp>
        <p:nvSpPr>
          <p:cNvPr id="2" name="TextBox 1">
            <a:extLst>
              <a:ext uri="{FF2B5EF4-FFF2-40B4-BE49-F238E27FC236}">
                <a16:creationId xmlns:a16="http://schemas.microsoft.com/office/drawing/2014/main" id="{7E00533E-5420-0509-BF62-AEDD880ACD64}"/>
              </a:ext>
            </a:extLst>
          </p:cNvPr>
          <p:cNvSpPr txBox="1"/>
          <p:nvPr/>
        </p:nvSpPr>
        <p:spPr>
          <a:xfrm>
            <a:off x="778411" y="510986"/>
            <a:ext cx="925185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ru-RU" sz="5400" b="0" i="0" u="none" strike="noStrike" cap="none" spc="0" normalizeH="0" baseline="0" dirty="0">
                <a:ln>
                  <a:noFill/>
                </a:ln>
                <a:solidFill>
                  <a:srgbClr val="000000"/>
                </a:solidFill>
                <a:effectLst/>
                <a:uFillTx/>
                <a:latin typeface="Playfair Display Bold"/>
                <a:sym typeface="Calibri"/>
              </a:rPr>
              <a:t>ПРИЧИНЫ ЗАРАЖЕНИЯ</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his is slide with bullets"/>
          <p:cNvSpPr txBox="1"/>
          <p:nvPr/>
        </p:nvSpPr>
        <p:spPr>
          <a:xfrm>
            <a:off x="2375880" y="601428"/>
            <a:ext cx="4703986"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000001"/>
                </a:solidFill>
                <a:latin typeface="Playfair Display Bold"/>
                <a:ea typeface="Playfair Display Bold"/>
                <a:cs typeface="Playfair Display Bold"/>
                <a:sym typeface="Playfair Display Bold"/>
              </a:defRPr>
            </a:lvl1pPr>
          </a:lstStyle>
          <a:p>
            <a:r>
              <a:rPr lang="ru-RU" dirty="0"/>
              <a:t>СИМПТОМЫ</a:t>
            </a:r>
            <a:endParaRPr dirty="0"/>
          </a:p>
        </p:txBody>
      </p:sp>
      <p:sp>
        <p:nvSpPr>
          <p:cNvPr id="138" name="Lorem ipsum dolor sit amet, consectetur adipiscing elit, sed do eiusmod tempor incididunt ut labore et dolore magna…"/>
          <p:cNvSpPr txBox="1"/>
          <p:nvPr/>
        </p:nvSpPr>
        <p:spPr>
          <a:xfrm>
            <a:off x="2375880" y="1483042"/>
            <a:ext cx="8565310" cy="325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a:r>
              <a:rPr lang="ru-RU" b="0" i="0" dirty="0">
                <a:solidFill>
                  <a:srgbClr val="000000"/>
                </a:solidFill>
                <a:effectLst/>
                <a:latin typeface="Montserrat Light" panose="00000400000000000000" pitchFamily="2" charset="-52"/>
              </a:rPr>
              <a:t>Заболевание проявляется следующей симптоматикой:</a:t>
            </a:r>
          </a:p>
          <a:p>
            <a:pPr algn="l"/>
            <a:endParaRPr lang="ru-RU" b="0" i="0" dirty="0">
              <a:solidFill>
                <a:srgbClr val="000000"/>
              </a:solidFill>
              <a:effectLst/>
              <a:latin typeface="Montserrat Light" panose="00000400000000000000" pitchFamily="2" charset="-52"/>
            </a:endParaRPr>
          </a:p>
          <a:p>
            <a:pPr algn="l">
              <a:buFont typeface="Arial" panose="020B0604020202020204" pitchFamily="34" charset="0"/>
              <a:buChar char="•"/>
            </a:pPr>
            <a:r>
              <a:rPr lang="ru-RU" b="0" i="0" dirty="0">
                <a:solidFill>
                  <a:srgbClr val="000000"/>
                </a:solidFill>
                <a:effectLst/>
                <a:latin typeface="Montserrat Light" panose="00000400000000000000" pitchFamily="2" charset="-52"/>
              </a:rPr>
              <a:t>высокой температурой тела (40-41.5 градус);</a:t>
            </a:r>
          </a:p>
          <a:p>
            <a:pPr algn="l">
              <a:buFont typeface="Arial" panose="020B0604020202020204" pitchFamily="34" charset="0"/>
              <a:buChar char="•"/>
            </a:pPr>
            <a:r>
              <a:rPr lang="ru-RU" b="0" i="0" dirty="0">
                <a:solidFill>
                  <a:srgbClr val="000000"/>
                </a:solidFill>
                <a:effectLst/>
                <a:latin typeface="Montserrat Light" panose="00000400000000000000" pitchFamily="2" charset="-52"/>
              </a:rPr>
              <a:t>отказ от пищи; вялость, угнетенное состояние, снижение физической активности, слабость;</a:t>
            </a:r>
          </a:p>
          <a:p>
            <a:pPr algn="l">
              <a:buFont typeface="Arial" panose="020B0604020202020204" pitchFamily="34" charset="0"/>
              <a:buChar char="•"/>
            </a:pPr>
            <a:r>
              <a:rPr lang="ru-RU" b="0" i="0" dirty="0">
                <a:solidFill>
                  <a:srgbClr val="000000"/>
                </a:solidFill>
                <a:effectLst/>
                <a:latin typeface="Montserrat Light" panose="00000400000000000000" pitchFamily="2" charset="-52"/>
              </a:rPr>
              <a:t>приступы тошноты, рвота, понос с кровяными сгустками, слизью;</a:t>
            </a:r>
          </a:p>
          <a:p>
            <a:pPr algn="l">
              <a:buFont typeface="Arial" panose="020B0604020202020204" pitchFamily="34" charset="0"/>
              <a:buChar char="•"/>
            </a:pPr>
            <a:r>
              <a:rPr lang="ru-RU" b="0" i="0" dirty="0">
                <a:solidFill>
                  <a:srgbClr val="000000"/>
                </a:solidFill>
                <a:effectLst/>
                <a:latin typeface="Montserrat Light" panose="00000400000000000000" pitchFamily="2" charset="-52"/>
              </a:rPr>
              <a:t>снижение массы тела;</a:t>
            </a:r>
          </a:p>
          <a:p>
            <a:pPr algn="l">
              <a:buFont typeface="Arial" panose="020B0604020202020204" pitchFamily="34" charset="0"/>
              <a:buChar char="•"/>
            </a:pPr>
            <a:r>
              <a:rPr lang="ru-RU" b="0" i="0" dirty="0">
                <a:solidFill>
                  <a:srgbClr val="000000"/>
                </a:solidFill>
                <a:effectLst/>
                <a:latin typeface="Montserrat Light" panose="00000400000000000000" pitchFamily="2" charset="-52"/>
              </a:rPr>
              <a:t>нарушение координации движений, шаткая походка;</a:t>
            </a:r>
          </a:p>
          <a:p>
            <a:pPr algn="l">
              <a:buFont typeface="Arial" panose="020B0604020202020204" pitchFamily="34" charset="0"/>
              <a:buChar char="•"/>
            </a:pPr>
            <a:r>
              <a:rPr lang="ru-RU" b="0" i="0" dirty="0">
                <a:solidFill>
                  <a:srgbClr val="000000"/>
                </a:solidFill>
                <a:effectLst/>
                <a:latin typeface="Montserrat Light" panose="00000400000000000000" pitchFamily="2" charset="-52"/>
              </a:rPr>
              <a:t>болезненность при пальпации живота;</a:t>
            </a:r>
          </a:p>
          <a:p>
            <a:pPr algn="l">
              <a:buFont typeface="Arial" panose="020B0604020202020204" pitchFamily="34" charset="0"/>
              <a:buChar char="•"/>
            </a:pPr>
            <a:r>
              <a:rPr lang="ru-RU" b="0" i="0" dirty="0">
                <a:solidFill>
                  <a:srgbClr val="000000"/>
                </a:solidFill>
                <a:effectLst/>
                <a:latin typeface="Montserrat Light" panose="00000400000000000000" pitchFamily="2" charset="-52"/>
              </a:rPr>
              <a:t>слизистые приобретают желтушный оттенок.</a:t>
            </a:r>
          </a:p>
          <a:p>
            <a:pPr marL="285750" indent="-285750" defTabSz="457200">
              <a:spcBef>
                <a:spcPts val="900"/>
              </a:spcBef>
              <a:buClr>
                <a:schemeClr val="tx2"/>
              </a:buClr>
              <a:buSzPct val="200000"/>
              <a:buFont typeface="Arial" panose="020B0604020202020204" pitchFamily="34" charset="0"/>
              <a:buChar char="•"/>
              <a:defRPr>
                <a:solidFill>
                  <a:srgbClr val="807F7F"/>
                </a:solidFill>
                <a:latin typeface="PT Sans"/>
                <a:ea typeface="PT Sans"/>
                <a:cs typeface="PT Sans"/>
                <a:sym typeface="PT Sans"/>
              </a:defRPr>
            </a:pPr>
            <a:endParaRPr dirty="0">
              <a:solidFill>
                <a:schemeClr val="tx1"/>
              </a:solidFill>
              <a:latin typeface="Segoe UI Light" panose="020B0502040204020203" pitchFamily="34" charset="0"/>
              <a:cs typeface="Segoe UI Light" panose="020B0502040204020203" pitchFamily="34" charset="0"/>
            </a:endParaRPr>
          </a:p>
        </p:txBody>
      </p:sp>
      <p:sp>
        <p:nvSpPr>
          <p:cNvPr id="139" name="Rectangle"/>
          <p:cNvSpPr/>
          <p:nvPr/>
        </p:nvSpPr>
        <p:spPr>
          <a:xfrm>
            <a:off x="-12700" y="541167"/>
            <a:ext cx="1965226" cy="4861918"/>
          </a:xfrm>
          <a:prstGeom prst="rect">
            <a:avLst/>
          </a:prstGeom>
          <a:solidFill>
            <a:schemeClr val="tx2"/>
          </a:solidFill>
          <a:ln w="12700">
            <a:miter lim="400000"/>
          </a:ln>
        </p:spPr>
        <p:txBody>
          <a:bodyPr lIns="45719" rIns="45719" anchor="ctr"/>
          <a:lstStyle/>
          <a:p>
            <a:endParaRPr/>
          </a:p>
        </p:txBody>
      </p:sp>
      <p:grpSp>
        <p:nvGrpSpPr>
          <p:cNvPr id="142" name="Group"/>
          <p:cNvGrpSpPr/>
          <p:nvPr/>
        </p:nvGrpSpPr>
        <p:grpSpPr>
          <a:xfrm>
            <a:off x="2375880" y="601429"/>
            <a:ext cx="8034240" cy="4773530"/>
            <a:chOff x="0" y="0"/>
            <a:chExt cx="8034239" cy="6183629"/>
          </a:xfrm>
        </p:grpSpPr>
        <p:sp>
          <p:nvSpPr>
            <p:cNvPr id="140" name="Line"/>
            <p:cNvSpPr/>
            <p:nvPr/>
          </p:nvSpPr>
          <p:spPr>
            <a:xfrm>
              <a:off x="0" y="0"/>
              <a:ext cx="8034239"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141" name="Line"/>
            <p:cNvSpPr/>
            <p:nvPr/>
          </p:nvSpPr>
          <p:spPr>
            <a:xfrm>
              <a:off x="0" y="6183629"/>
              <a:ext cx="8034239"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dirty="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Сальмонеллез у собак: симптомы, лечение">
            <a:extLst>
              <a:ext uri="{FF2B5EF4-FFF2-40B4-BE49-F238E27FC236}">
                <a16:creationId xmlns:a16="http://schemas.microsoft.com/office/drawing/2014/main" id="{704D010F-BD9F-0D36-3B42-B4EF5B247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96" y="1277520"/>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F55FE567-8A2E-E67D-1E46-1E804AC2A0A0}"/>
              </a:ext>
            </a:extLst>
          </p:cNvPr>
          <p:cNvPicPr>
            <a:picLocks noChangeAspect="1"/>
          </p:cNvPicPr>
          <p:nvPr/>
        </p:nvPicPr>
        <p:blipFill>
          <a:blip r:embed="rId3"/>
          <a:stretch>
            <a:fillRect/>
          </a:stretch>
        </p:blipFill>
        <p:spPr>
          <a:xfrm>
            <a:off x="6433625" y="619124"/>
            <a:ext cx="4876799" cy="2995612"/>
          </a:xfrm>
          <a:prstGeom prst="rect">
            <a:avLst/>
          </a:prstGeom>
        </p:spPr>
      </p:pic>
      <p:pic>
        <p:nvPicPr>
          <p:cNvPr id="1028" name="Picture 4" descr="У собаки понос с кровью">
            <a:extLst>
              <a:ext uri="{FF2B5EF4-FFF2-40B4-BE49-F238E27FC236}">
                <a16:creationId xmlns:a16="http://schemas.microsoft.com/office/drawing/2014/main" id="{5D8388A9-50B6-9076-B81B-668F63ED6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268028"/>
            <a:ext cx="476250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159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his is text and photo slide"/>
          <p:cNvSpPr txBox="1"/>
          <p:nvPr/>
        </p:nvSpPr>
        <p:spPr>
          <a:xfrm>
            <a:off x="781640" y="474718"/>
            <a:ext cx="4972045"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000001"/>
                </a:solidFill>
                <a:latin typeface="Playfair Display Bold"/>
                <a:ea typeface="Playfair Display Bold"/>
                <a:cs typeface="Playfair Display Bold"/>
                <a:sym typeface="Playfair Display Bold"/>
              </a:defRPr>
            </a:lvl1pPr>
          </a:lstStyle>
          <a:p>
            <a:r>
              <a:rPr lang="ru-RU" sz="5400" dirty="0"/>
              <a:t>ДИГНОСТИКА</a:t>
            </a:r>
          </a:p>
        </p:txBody>
      </p:sp>
      <p:sp>
        <p:nvSpPr>
          <p:cNvPr id="165" name="Lorem ipsum dolor sit amet, consectetur adipiscing elit, sed do eiusmod tempor incididunt ut labore et dolore magna aliqua. Ut enim ad exercitation ullamco laboris nisi ut aliquip ex ea commodo consequat. reprehenderit in voluptate velit esse cillum dolore eu fugiat nulla"/>
          <p:cNvSpPr txBox="1"/>
          <p:nvPr/>
        </p:nvSpPr>
        <p:spPr>
          <a:xfrm>
            <a:off x="781640" y="1926834"/>
            <a:ext cx="9811331" cy="2585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9F9FA6"/>
                </a:solidFill>
                <a:latin typeface="PT Sans"/>
                <a:ea typeface="PT Sans"/>
                <a:cs typeface="PT Sans"/>
                <a:sym typeface="PT Sans"/>
              </a:defRPr>
            </a:lvl1pPr>
          </a:lstStyle>
          <a:p>
            <a:pPr algn="l"/>
            <a:r>
              <a:rPr lang="ru-RU" b="0" i="0" dirty="0">
                <a:solidFill>
                  <a:srgbClr val="000000"/>
                </a:solidFill>
                <a:effectLst/>
                <a:latin typeface="Montserrat Light" panose="00000400000000000000" pitchFamily="2" charset="-52"/>
              </a:rPr>
              <a:t>Для установления и подтверждения диагноза в ветеринарных клиниках проводят серию лабораторных исследований. В обязательном порядке проводят биохимический, серологический анализ крови, берут анализы кала, мочи, содержания желудка для бактериологических посевов на питательные среды.</a:t>
            </a:r>
          </a:p>
          <a:p>
            <a:pPr algn="l"/>
            <a:endParaRPr lang="ru-RU" b="0" i="0" dirty="0">
              <a:solidFill>
                <a:srgbClr val="000000"/>
              </a:solidFill>
              <a:effectLst/>
              <a:latin typeface="Montserrat Light" panose="00000400000000000000" pitchFamily="2" charset="-52"/>
            </a:endParaRPr>
          </a:p>
          <a:p>
            <a:pPr algn="l"/>
            <a:r>
              <a:rPr lang="ru-RU" dirty="0">
                <a:solidFill>
                  <a:srgbClr val="000000"/>
                </a:solidFill>
                <a:latin typeface="Montserrat Light" panose="00000400000000000000" pitchFamily="2" charset="-52"/>
              </a:rPr>
              <a:t>Проблема</a:t>
            </a:r>
            <a:r>
              <a:rPr lang="ru-RU" b="0" i="0" dirty="0">
                <a:solidFill>
                  <a:srgbClr val="000000"/>
                </a:solidFill>
                <a:effectLst/>
                <a:latin typeface="Montserrat Light" panose="00000400000000000000" pitchFamily="2" charset="-52"/>
              </a:rPr>
              <a:t> заключается в схожести симптомов с другими </a:t>
            </a:r>
            <a:r>
              <a:rPr lang="ru-RU" b="0" i="0" dirty="0" err="1">
                <a:solidFill>
                  <a:srgbClr val="000000"/>
                </a:solidFill>
                <a:effectLst/>
                <a:latin typeface="Montserrat Light" panose="00000400000000000000" pitchFamily="2" charset="-52"/>
              </a:rPr>
              <a:t>бактерильно</a:t>
            </a:r>
            <a:r>
              <a:rPr lang="ru-RU" b="0" i="0" dirty="0">
                <a:solidFill>
                  <a:srgbClr val="000000"/>
                </a:solidFill>
                <a:effectLst/>
                <a:latin typeface="Montserrat Light" panose="00000400000000000000" pitchFamily="2" charset="-52"/>
              </a:rPr>
              <a:t>-вирусными заболеваниями (</a:t>
            </a:r>
            <a:r>
              <a:rPr lang="ru-RU" b="0" i="0" dirty="0" err="1">
                <a:solidFill>
                  <a:srgbClr val="000000"/>
                </a:solidFill>
                <a:effectLst/>
                <a:latin typeface="Montserrat Light" panose="00000400000000000000" pitchFamily="2" charset="-52"/>
              </a:rPr>
              <a:t>гастроэентеритом</a:t>
            </a:r>
            <a:r>
              <a:rPr lang="ru-RU" b="0" i="0" dirty="0">
                <a:solidFill>
                  <a:srgbClr val="000000"/>
                </a:solidFill>
                <a:effectLst/>
                <a:latin typeface="Montserrat Light" panose="00000400000000000000" pitchFamily="2" charset="-52"/>
              </a:rPr>
              <a:t>, чумкой, лептоспирозом), поэтому ветеринарные специалисты проводят дифференциальную диагностику.</a:t>
            </a:r>
          </a:p>
        </p:txBody>
      </p:sp>
      <p:sp>
        <p:nvSpPr>
          <p:cNvPr id="167" name="Rectangle"/>
          <p:cNvSpPr/>
          <p:nvPr/>
        </p:nvSpPr>
        <p:spPr>
          <a:xfrm>
            <a:off x="7273577" y="6444605"/>
            <a:ext cx="4960046" cy="413743"/>
          </a:xfrm>
          <a:prstGeom prst="rect">
            <a:avLst/>
          </a:prstGeom>
          <a:solidFill>
            <a:srgbClr val="A09FA6"/>
          </a:solidFill>
          <a:ln w="12700">
            <a:miter lim="400000"/>
          </a:ln>
        </p:spPr>
        <p:txBody>
          <a:bodyPr lIns="45719" rIns="45719" anchor="ctr"/>
          <a:lstStyle/>
          <a:p>
            <a:endParaRPr/>
          </a:p>
        </p:txBody>
      </p:sp>
      <p:grpSp>
        <p:nvGrpSpPr>
          <p:cNvPr id="170" name="Group"/>
          <p:cNvGrpSpPr/>
          <p:nvPr/>
        </p:nvGrpSpPr>
        <p:grpSpPr>
          <a:xfrm>
            <a:off x="781640" y="254981"/>
            <a:ext cx="6391251" cy="1362804"/>
            <a:chOff x="-1" y="0"/>
            <a:chExt cx="8034240" cy="1748790"/>
          </a:xfrm>
        </p:grpSpPr>
        <p:sp>
          <p:nvSpPr>
            <p:cNvPr id="168" name="Line"/>
            <p:cNvSpPr/>
            <p:nvPr/>
          </p:nvSpPr>
          <p:spPr>
            <a:xfrm>
              <a:off x="0" y="0"/>
              <a:ext cx="8034239"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169" name="Line"/>
            <p:cNvSpPr/>
            <p:nvPr/>
          </p:nvSpPr>
          <p:spPr>
            <a:xfrm>
              <a:off x="-1" y="1748790"/>
              <a:ext cx="8034240"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roject…"/>
          <p:cNvSpPr txBox="1"/>
          <p:nvPr/>
        </p:nvSpPr>
        <p:spPr>
          <a:xfrm>
            <a:off x="792224" y="781171"/>
            <a:ext cx="10032103"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6000" cap="all">
                <a:solidFill>
                  <a:srgbClr val="000001"/>
                </a:solidFill>
                <a:latin typeface="Playfair Display Bold"/>
                <a:ea typeface="Playfair Display Bold"/>
                <a:cs typeface="Playfair Display Bold"/>
                <a:sym typeface="Playfair Display Bold"/>
              </a:defRPr>
            </a:pPr>
            <a:r>
              <a:rPr lang="ru-RU" sz="5400" dirty="0"/>
              <a:t>лечение</a:t>
            </a:r>
            <a:endParaRPr sz="5400" dirty="0"/>
          </a:p>
        </p:txBody>
      </p:sp>
      <p:sp>
        <p:nvSpPr>
          <p:cNvPr id="145" name="Lorem ipsum dolor sit amet, consectetur adipiscing elit, sed do eiusmod tempor incididunt ut labore et dolore magna"/>
          <p:cNvSpPr txBox="1"/>
          <p:nvPr/>
        </p:nvSpPr>
        <p:spPr>
          <a:xfrm>
            <a:off x="826477" y="1922964"/>
            <a:ext cx="9904964" cy="2585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i="1">
                <a:latin typeface="Playfair Display Regular"/>
                <a:ea typeface="Playfair Display Regular"/>
                <a:cs typeface="Playfair Display Regular"/>
                <a:sym typeface="Playfair Display Regular"/>
              </a:defRPr>
            </a:lvl1pPr>
          </a:lstStyle>
          <a:p>
            <a:pPr algn="l"/>
            <a:r>
              <a:rPr lang="ru-RU" b="0" i="0" dirty="0">
                <a:solidFill>
                  <a:srgbClr val="000000"/>
                </a:solidFill>
                <a:effectLst/>
                <a:latin typeface="Montserrat Light" panose="00000400000000000000" pitchFamily="2" charset="-52"/>
              </a:rPr>
              <a:t>Лечебные методики и мероприятия назначает врач ветеринарной медицины. на время лечения собакам необходимо создать максимально комфортные условия ухода и содержания. Животным назначают лечебную диету. Корма должны быть мягкими, легкоусвояемыми, содержать в достаточном количестве витамины, минералы, аминокислоты.</a:t>
            </a:r>
          </a:p>
          <a:p>
            <a:pPr algn="l"/>
            <a:endParaRPr lang="ru-RU" b="0" i="0" dirty="0">
              <a:solidFill>
                <a:srgbClr val="000000"/>
              </a:solidFill>
              <a:effectLst/>
              <a:latin typeface="Montserrat Light" panose="00000400000000000000" pitchFamily="2" charset="-52"/>
            </a:endParaRPr>
          </a:p>
          <a:p>
            <a:pPr algn="l"/>
            <a:r>
              <a:rPr lang="ru-RU" b="0" i="0" dirty="0">
                <a:solidFill>
                  <a:srgbClr val="000000"/>
                </a:solidFill>
                <a:effectLst/>
                <a:latin typeface="Montserrat Light" panose="00000400000000000000" pitchFamily="2" charset="-52"/>
              </a:rPr>
              <a:t>На ранних стадиях заболевания применяют для лечения гипериммунные </a:t>
            </a:r>
            <a:r>
              <a:rPr lang="ru-RU" b="0" i="0" dirty="0" err="1">
                <a:solidFill>
                  <a:srgbClr val="000000"/>
                </a:solidFill>
                <a:effectLst/>
                <a:latin typeface="Montserrat Light" panose="00000400000000000000" pitchFamily="2" charset="-52"/>
              </a:rPr>
              <a:t>антитоксичные</a:t>
            </a:r>
            <a:r>
              <a:rPr lang="ru-RU" b="0" i="0" dirty="0">
                <a:solidFill>
                  <a:srgbClr val="000000"/>
                </a:solidFill>
                <a:effectLst/>
                <a:latin typeface="Montserrat Light" panose="00000400000000000000" pitchFamily="2" charset="-52"/>
              </a:rPr>
              <a:t> сыворотки, специфичные/неспецифичные иммуноглобулины с учетом серотипа возбудителя.</a:t>
            </a:r>
          </a:p>
        </p:txBody>
      </p:sp>
      <p:sp>
        <p:nvSpPr>
          <p:cNvPr id="149" name="Rectangle"/>
          <p:cNvSpPr/>
          <p:nvPr/>
        </p:nvSpPr>
        <p:spPr>
          <a:xfrm>
            <a:off x="7273577" y="6444605"/>
            <a:ext cx="4960046" cy="413743"/>
          </a:xfrm>
          <a:prstGeom prst="rect">
            <a:avLst/>
          </a:prstGeom>
          <a:solidFill>
            <a:schemeClr val="tx2"/>
          </a:solidFill>
          <a:ln w="12700">
            <a:miter lim="400000"/>
          </a:ln>
        </p:spPr>
        <p:txBody>
          <a:bodyPr lIns="45719" rIns="45719" anchor="ctr"/>
          <a:lstStyle/>
          <a:p>
            <a:endParaRPr/>
          </a:p>
        </p:txBody>
      </p:sp>
      <p:grpSp>
        <p:nvGrpSpPr>
          <p:cNvPr id="2" name="Group">
            <a:extLst>
              <a:ext uri="{FF2B5EF4-FFF2-40B4-BE49-F238E27FC236}">
                <a16:creationId xmlns:a16="http://schemas.microsoft.com/office/drawing/2014/main" id="{28FAA780-3BEE-9484-81E3-FBDB97610D38}"/>
              </a:ext>
            </a:extLst>
          </p:cNvPr>
          <p:cNvGrpSpPr/>
          <p:nvPr/>
        </p:nvGrpSpPr>
        <p:grpSpPr>
          <a:xfrm>
            <a:off x="792223" y="562708"/>
            <a:ext cx="10968367" cy="4712677"/>
            <a:chOff x="0" y="0"/>
            <a:chExt cx="8034239" cy="6183629"/>
          </a:xfrm>
        </p:grpSpPr>
        <p:sp>
          <p:nvSpPr>
            <p:cNvPr id="3" name="Line">
              <a:extLst>
                <a:ext uri="{FF2B5EF4-FFF2-40B4-BE49-F238E27FC236}">
                  <a16:creationId xmlns:a16="http://schemas.microsoft.com/office/drawing/2014/main" id="{ABA7AF7C-8C5C-E8A4-045C-4D7B3336C336}"/>
                </a:ext>
              </a:extLst>
            </p:cNvPr>
            <p:cNvSpPr/>
            <p:nvPr/>
          </p:nvSpPr>
          <p:spPr>
            <a:xfrm>
              <a:off x="0" y="0"/>
              <a:ext cx="8034239"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4" name="Line">
              <a:extLst>
                <a:ext uri="{FF2B5EF4-FFF2-40B4-BE49-F238E27FC236}">
                  <a16:creationId xmlns:a16="http://schemas.microsoft.com/office/drawing/2014/main" id="{308FD7B0-1835-A8C9-67A4-704E2A48F836}"/>
                </a:ext>
              </a:extLst>
            </p:cNvPr>
            <p:cNvSpPr/>
            <p:nvPr/>
          </p:nvSpPr>
          <p:spPr>
            <a:xfrm>
              <a:off x="0" y="6183629"/>
              <a:ext cx="8034239"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dirty="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hree columns of content"/>
          <p:cNvSpPr txBox="1"/>
          <p:nvPr/>
        </p:nvSpPr>
        <p:spPr>
          <a:xfrm>
            <a:off x="558016" y="398050"/>
            <a:ext cx="6633969"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6000">
                <a:solidFill>
                  <a:srgbClr val="000001"/>
                </a:solidFill>
                <a:latin typeface="Playfair Display Bold"/>
                <a:ea typeface="Playfair Display Bold"/>
                <a:cs typeface="Playfair Display Bold"/>
                <a:sym typeface="Playfair Display Bold"/>
              </a:defRPr>
            </a:lvl1pPr>
          </a:lstStyle>
          <a:p>
            <a:r>
              <a:rPr lang="ru-RU" dirty="0"/>
              <a:t>ПРИПОРАТЫ ДЛЯ ЛЕЧЕНИЯ</a:t>
            </a:r>
            <a:endParaRPr dirty="0"/>
          </a:p>
        </p:txBody>
      </p:sp>
      <p:sp>
        <p:nvSpPr>
          <p:cNvPr id="158" name="Lorem ipsum dolor sit adipiscing elit, sed do incididunt exercitation ullamco laboris nisi consequat. Duis aute irure"/>
          <p:cNvSpPr txBox="1"/>
          <p:nvPr/>
        </p:nvSpPr>
        <p:spPr>
          <a:xfrm>
            <a:off x="558016" y="2483164"/>
            <a:ext cx="11633984" cy="4247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defRPr>
                <a:solidFill>
                  <a:srgbClr val="A09FA6"/>
                </a:solidFill>
                <a:latin typeface="PT Sans"/>
                <a:ea typeface="PT Sans"/>
                <a:cs typeface="PT Sans"/>
                <a:sym typeface="PT Sans"/>
              </a:defRPr>
            </a:lvl1pPr>
          </a:lstStyle>
          <a:p>
            <a:pPr algn="l"/>
            <a:r>
              <a:rPr lang="ru-RU" b="0" i="0" dirty="0">
                <a:solidFill>
                  <a:srgbClr val="000000"/>
                </a:solidFill>
                <a:effectLst/>
                <a:latin typeface="Montserrat Light" panose="00000400000000000000" pitchFamily="2" charset="-52"/>
              </a:rPr>
              <a:t>Животным назначают курс антибиотикотерапии. Прописывают препараты комплексного действия, цефалоспорины. антибиотики тетрациклинового, </a:t>
            </a:r>
            <a:r>
              <a:rPr lang="ru-RU" b="0" i="0" dirty="0" err="1">
                <a:solidFill>
                  <a:srgbClr val="000000"/>
                </a:solidFill>
                <a:effectLst/>
                <a:latin typeface="Montserrat Light" panose="00000400000000000000" pitchFamily="2" charset="-52"/>
              </a:rPr>
              <a:t>стрептомицинового</a:t>
            </a:r>
            <a:r>
              <a:rPr lang="ru-RU" b="0" i="0" dirty="0">
                <a:solidFill>
                  <a:srgbClr val="000000"/>
                </a:solidFill>
                <a:effectLst/>
                <a:latin typeface="Montserrat Light" panose="00000400000000000000" pitchFamily="2" charset="-52"/>
              </a:rPr>
              <a:t>, пенициллинового ряда (</a:t>
            </a:r>
            <a:r>
              <a:rPr lang="ru-RU" b="0" i="0" dirty="0" err="1">
                <a:solidFill>
                  <a:srgbClr val="000000"/>
                </a:solidFill>
                <a:effectLst/>
                <a:latin typeface="Montserrat Light" panose="00000400000000000000" pitchFamily="2" charset="-52"/>
              </a:rPr>
              <a:t>неомицин</a:t>
            </a:r>
            <a:r>
              <a:rPr lang="ru-RU" b="0" i="0" dirty="0">
                <a:solidFill>
                  <a:srgbClr val="000000"/>
                </a:solidFill>
                <a:effectLst/>
                <a:latin typeface="Montserrat Light" panose="00000400000000000000" pitchFamily="2" charset="-52"/>
              </a:rPr>
              <a:t>, тетрациклин, гентамицин, пенициллин). </a:t>
            </a:r>
          </a:p>
          <a:p>
            <a:pPr algn="l"/>
            <a:endParaRPr lang="ru-RU" dirty="0">
              <a:solidFill>
                <a:srgbClr val="000000"/>
              </a:solidFill>
              <a:latin typeface="Montserrat Light" panose="00000400000000000000" pitchFamily="2" charset="-52"/>
            </a:endParaRPr>
          </a:p>
          <a:p>
            <a:pPr algn="l"/>
            <a:r>
              <a:rPr lang="ru-RU" b="0" i="0" dirty="0">
                <a:solidFill>
                  <a:srgbClr val="000000"/>
                </a:solidFill>
                <a:effectLst/>
                <a:latin typeface="Montserrat Light" panose="00000400000000000000" pitchFamily="2" charset="-52"/>
              </a:rPr>
              <a:t>Лечение антибиотиками должно проходить под контролем лечащего ветеринарного врача, так как длительный прием сильнодействующих препаратов может вызвать стойкость бактерий.</a:t>
            </a:r>
          </a:p>
          <a:p>
            <a:pPr algn="l"/>
            <a:endParaRPr lang="ru-RU" b="0" i="0" dirty="0">
              <a:solidFill>
                <a:srgbClr val="000000"/>
              </a:solidFill>
              <a:effectLst/>
              <a:latin typeface="Montserrat Light" panose="00000400000000000000" pitchFamily="2" charset="-52"/>
            </a:endParaRPr>
          </a:p>
          <a:p>
            <a:pPr algn="l"/>
            <a:r>
              <a:rPr lang="ru-RU" b="0" i="0" dirty="0">
                <a:solidFill>
                  <a:srgbClr val="000000"/>
                </a:solidFill>
                <a:effectLst/>
                <a:latin typeface="Montserrat Light" panose="00000400000000000000" pitchFamily="2" charset="-52"/>
              </a:rPr>
              <a:t>Для устранения диареи собакам назначают сульфаниламидные препараты (бисептол, </a:t>
            </a:r>
            <a:r>
              <a:rPr lang="ru-RU" b="0" i="0" dirty="0" err="1">
                <a:solidFill>
                  <a:srgbClr val="000000"/>
                </a:solidFill>
                <a:effectLst/>
                <a:latin typeface="Montserrat Light" panose="00000400000000000000" pitchFamily="2" charset="-52"/>
              </a:rPr>
              <a:t>энтеросептол</a:t>
            </a:r>
            <a:r>
              <a:rPr lang="ru-RU" b="0" i="0" dirty="0">
                <a:solidFill>
                  <a:srgbClr val="000000"/>
                </a:solidFill>
                <a:effectLst/>
                <a:latin typeface="Montserrat Light" panose="00000400000000000000" pitchFamily="2" charset="-52"/>
              </a:rPr>
              <a:t>). Ставят очистительные, питательные клизмы с растворами </a:t>
            </a:r>
            <a:r>
              <a:rPr lang="ru-RU" b="0" i="0" dirty="0" err="1">
                <a:solidFill>
                  <a:srgbClr val="000000"/>
                </a:solidFill>
                <a:effectLst/>
                <a:latin typeface="Montserrat Light" panose="00000400000000000000" pitchFamily="2" charset="-52"/>
              </a:rPr>
              <a:t>нитрофуранов</a:t>
            </a:r>
            <a:r>
              <a:rPr lang="ru-RU" b="0" i="0" dirty="0">
                <a:solidFill>
                  <a:srgbClr val="000000"/>
                </a:solidFill>
                <a:effectLst/>
                <a:latin typeface="Montserrat Light" panose="00000400000000000000" pitchFamily="2" charset="-52"/>
              </a:rPr>
              <a:t>.</a:t>
            </a:r>
          </a:p>
          <a:p>
            <a:pPr algn="l"/>
            <a:endParaRPr lang="ru-RU" dirty="0">
              <a:solidFill>
                <a:srgbClr val="000000"/>
              </a:solidFill>
              <a:latin typeface="Montserrat Light" panose="00000400000000000000" pitchFamily="2" charset="-52"/>
            </a:endParaRPr>
          </a:p>
          <a:p>
            <a:pPr algn="l"/>
            <a:r>
              <a:rPr lang="ru-RU" b="0" i="0" dirty="0">
                <a:solidFill>
                  <a:srgbClr val="000000"/>
                </a:solidFill>
                <a:effectLst/>
                <a:latin typeface="Montserrat Light" panose="00000400000000000000" pitchFamily="2" charset="-52"/>
              </a:rPr>
              <a:t> Для устранения интоксикации в питье добавляют отвар ромашки, зверобоя, дезинфицирующие средства – перманганат калия, риванол, </a:t>
            </a:r>
            <a:r>
              <a:rPr lang="ru-RU" b="0" i="0" dirty="0" err="1">
                <a:solidFill>
                  <a:srgbClr val="000000"/>
                </a:solidFill>
                <a:effectLst/>
                <a:latin typeface="Montserrat Light" panose="00000400000000000000" pitchFamily="2" charset="-52"/>
              </a:rPr>
              <a:t>фурасемид</a:t>
            </a:r>
            <a:r>
              <a:rPr lang="ru-RU" b="0" i="0" dirty="0">
                <a:solidFill>
                  <a:srgbClr val="000000"/>
                </a:solidFill>
                <a:effectLst/>
                <a:latin typeface="Montserrat Light" panose="00000400000000000000" pitchFamily="2" charset="-52"/>
              </a:rPr>
              <a:t>.</a:t>
            </a:r>
          </a:p>
          <a:p>
            <a:pPr algn="l"/>
            <a:endParaRPr lang="ru-RU" b="0" i="0" dirty="0">
              <a:solidFill>
                <a:srgbClr val="000000"/>
              </a:solidFill>
              <a:effectLst/>
              <a:latin typeface="Montserrat Light" panose="00000400000000000000" pitchFamily="2" charset="-52"/>
            </a:endParaRPr>
          </a:p>
          <a:p>
            <a:pPr algn="l"/>
            <a:r>
              <a:rPr lang="ru-RU" b="0" i="0" dirty="0">
                <a:solidFill>
                  <a:srgbClr val="000000"/>
                </a:solidFill>
                <a:effectLst/>
                <a:latin typeface="Montserrat Light" panose="00000400000000000000" pitchFamily="2" charset="-52"/>
              </a:rPr>
              <a:t>При воспалении органов респираторной системы дополнительно к противовирусной терапии добавляют отхаркивающие, вяжущие медикаментозные средства.</a:t>
            </a:r>
          </a:p>
        </p:txBody>
      </p:sp>
      <p:grpSp>
        <p:nvGrpSpPr>
          <p:cNvPr id="5" name="Group">
            <a:extLst>
              <a:ext uri="{FF2B5EF4-FFF2-40B4-BE49-F238E27FC236}">
                <a16:creationId xmlns:a16="http://schemas.microsoft.com/office/drawing/2014/main" id="{1412EC28-54C5-2A43-D5C7-1EF529B432B0}"/>
              </a:ext>
            </a:extLst>
          </p:cNvPr>
          <p:cNvGrpSpPr/>
          <p:nvPr/>
        </p:nvGrpSpPr>
        <p:grpSpPr>
          <a:xfrm>
            <a:off x="558016" y="251927"/>
            <a:ext cx="7469945" cy="2085116"/>
            <a:chOff x="0" y="0"/>
            <a:chExt cx="8034239" cy="6183629"/>
          </a:xfrm>
        </p:grpSpPr>
        <p:sp>
          <p:nvSpPr>
            <p:cNvPr id="6" name="Line">
              <a:extLst>
                <a:ext uri="{FF2B5EF4-FFF2-40B4-BE49-F238E27FC236}">
                  <a16:creationId xmlns:a16="http://schemas.microsoft.com/office/drawing/2014/main" id="{2915A219-793A-4C0C-5D65-18BB42C2B3A1}"/>
                </a:ext>
              </a:extLst>
            </p:cNvPr>
            <p:cNvSpPr/>
            <p:nvPr/>
          </p:nvSpPr>
          <p:spPr>
            <a:xfrm>
              <a:off x="0" y="0"/>
              <a:ext cx="8034239" cy="0"/>
            </a:xfrm>
            <a:prstGeom prst="line">
              <a:avLst/>
            </a:prstGeom>
            <a:noFill/>
            <a:ln w="50800" cap="flat">
              <a:solidFill>
                <a:srgbClr val="020303"/>
              </a:solidFill>
              <a:prstDash val="solid"/>
              <a:miter lim="800000"/>
            </a:ln>
            <a:effectLst/>
          </p:spPr>
          <p:txBody>
            <a:bodyPr wrap="square" lIns="45719" tIns="45719" rIns="45719" bIns="45719" numCol="1" anchor="t">
              <a:noAutofit/>
            </a:bodyPr>
            <a:lstStyle/>
            <a:p>
              <a:endParaRPr/>
            </a:p>
          </p:txBody>
        </p:sp>
        <p:sp>
          <p:nvSpPr>
            <p:cNvPr id="7" name="Line">
              <a:extLst>
                <a:ext uri="{FF2B5EF4-FFF2-40B4-BE49-F238E27FC236}">
                  <a16:creationId xmlns:a16="http://schemas.microsoft.com/office/drawing/2014/main" id="{BFAD05F4-4C30-24D9-AEA1-0987E2F162DB}"/>
                </a:ext>
              </a:extLst>
            </p:cNvPr>
            <p:cNvSpPr/>
            <p:nvPr/>
          </p:nvSpPr>
          <p:spPr>
            <a:xfrm>
              <a:off x="0" y="6183629"/>
              <a:ext cx="8034239" cy="0"/>
            </a:xfrm>
            <a:prstGeom prst="line">
              <a:avLst/>
            </a:prstGeom>
            <a:noFill/>
            <a:ln w="25400" cap="flat">
              <a:solidFill>
                <a:srgbClr val="020303"/>
              </a:solidFill>
              <a:prstDash val="solid"/>
              <a:miter lim="800000"/>
            </a:ln>
            <a:effectLst/>
          </p:spPr>
          <p:txBody>
            <a:bodyPr wrap="square" lIns="45719" tIns="45719" rIns="45719" bIns="45719" numCol="1" anchor="t">
              <a:noAutofit/>
            </a:bodyPr>
            <a:lstStyle/>
            <a:p>
              <a:endParaRPr dirty="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16 - OK">
      <a:dk1>
        <a:srgbClr val="000001"/>
      </a:dk1>
      <a:lt1>
        <a:srgbClr val="FEFFFE"/>
      </a:lt1>
      <a:dk2>
        <a:srgbClr val="9F9DA5"/>
      </a:dk2>
      <a:lt2>
        <a:srgbClr val="F7F8F7"/>
      </a:lt2>
      <a:accent1>
        <a:srgbClr val="000101"/>
      </a:accent1>
      <a:accent2>
        <a:srgbClr val="020000"/>
      </a:accent2>
      <a:accent3>
        <a:srgbClr val="F7F8F7"/>
      </a:accent3>
      <a:accent4>
        <a:srgbClr val="F7F8F7"/>
      </a:accent4>
      <a:accent5>
        <a:srgbClr val="A09EA5"/>
      </a:accent5>
      <a:accent6>
        <a:srgbClr val="A09EA4"/>
      </a:accent6>
      <a:hlink>
        <a:srgbClr val="A09EA5"/>
      </a:hlink>
      <a:folHlink>
        <a:srgbClr val="A09EA5"/>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E1FB"/>
        </a:solid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3E1FB"/>
        </a:solid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377</TotalTime>
  <Words>759</Words>
  <Application>Microsoft Office PowerPoint</Application>
  <PresentationFormat>Широкоэкранный</PresentationFormat>
  <Paragraphs>52</Paragraphs>
  <Slides>10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Montserrat Light</vt:lpstr>
      <vt:lpstr>Playfair Display Bold</vt:lpstr>
      <vt:lpstr>Segoe UI Light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khz.chtoto@outlook.com</cp:lastModifiedBy>
  <cp:revision>9</cp:revision>
  <dcterms:modified xsi:type="dcterms:W3CDTF">2023-04-04T18:24:20Z</dcterms:modified>
</cp:coreProperties>
</file>