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8485CA0B-74A4-4218-BBA1-45B8831FC2C7}" type="datetimeFigureOut">
              <a:rPr lang="ru-RU" smtClean="0"/>
              <a:pPr/>
              <a:t>05.04.2023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9B7E07B-4FD3-45CC-8D21-5FD713AA0982}"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485CA0B-74A4-4218-BBA1-45B8831FC2C7}" type="datetimeFigureOut">
              <a:rPr lang="ru-RU" smtClean="0"/>
              <a:pPr/>
              <a:t>05.04.2023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B7E07B-4FD3-45CC-8D21-5FD713AA0982}"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F9B7E07B-4FD3-45CC-8D21-5FD713AA0982}"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485CA0B-74A4-4218-BBA1-45B8831FC2C7}" type="datetimeFigureOut">
              <a:rPr lang="ru-RU" smtClean="0"/>
              <a:pPr/>
              <a:t>05.04.2023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8485CA0B-74A4-4218-BBA1-45B8831FC2C7}" type="datetimeFigureOut">
              <a:rPr lang="ru-RU" smtClean="0"/>
              <a:pPr/>
              <a:t>05.04.2023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F9B7E07B-4FD3-45CC-8D21-5FD713AA0982}"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8485CA0B-74A4-4218-BBA1-45B8831FC2C7}" type="datetimeFigureOut">
              <a:rPr lang="ru-RU" smtClean="0"/>
              <a:pPr/>
              <a:t>05.04.2023</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9B7E07B-4FD3-45CC-8D21-5FD713AA0982}"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8485CA0B-74A4-4218-BBA1-45B8831FC2C7}" type="datetimeFigureOut">
              <a:rPr lang="ru-RU" smtClean="0"/>
              <a:pPr/>
              <a:t>05.04.2023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B7E07B-4FD3-45CC-8D21-5FD713AA0982}"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8485CA0B-74A4-4218-BBA1-45B8831FC2C7}" type="datetimeFigureOut">
              <a:rPr lang="ru-RU" smtClean="0"/>
              <a:pPr/>
              <a:t>05.04.2023</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F9B7E07B-4FD3-45CC-8D21-5FD713AA0982}"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485CA0B-74A4-4218-BBA1-45B8831FC2C7}" type="datetimeFigureOut">
              <a:rPr lang="ru-RU" smtClean="0"/>
              <a:pPr/>
              <a:t>05.04.2023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F9B7E07B-4FD3-45CC-8D21-5FD713AA098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8485CA0B-74A4-4218-BBA1-45B8831FC2C7}" type="datetimeFigureOut">
              <a:rPr lang="ru-RU" smtClean="0"/>
              <a:pPr/>
              <a:t>05.04.2023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9B7E07B-4FD3-45CC-8D21-5FD713AA098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9B7E07B-4FD3-45CC-8D21-5FD713AA0982}"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8485CA0B-74A4-4218-BBA1-45B8831FC2C7}" type="datetimeFigureOut">
              <a:rPr lang="ru-RU" smtClean="0"/>
              <a:pPr/>
              <a:t>05.04.2023</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F9B7E07B-4FD3-45CC-8D21-5FD713AA0982}"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8485CA0B-74A4-4218-BBA1-45B8831FC2C7}" type="datetimeFigureOut">
              <a:rPr lang="ru-RU" smtClean="0"/>
              <a:pPr/>
              <a:t>05.04.2023</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485CA0B-74A4-4218-BBA1-45B8831FC2C7}" type="datetimeFigureOut">
              <a:rPr lang="ru-RU" smtClean="0"/>
              <a:pPr/>
              <a:t>05.04.2023</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9B7E07B-4FD3-45CC-8D21-5FD713AA0982}"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a:p>
        </p:txBody>
      </p:sp>
      <p:sp>
        <p:nvSpPr>
          <p:cNvPr id="2" name="Заголовок 1"/>
          <p:cNvSpPr>
            <a:spLocks noGrp="1"/>
          </p:cNvSpPr>
          <p:nvPr>
            <p:ph type="ctrTitle"/>
          </p:nvPr>
        </p:nvSpPr>
        <p:spPr/>
        <p:txBody>
          <a:bodyPr/>
          <a:lstStyle/>
          <a:p>
            <a:r>
              <a:rPr lang="ru-RU" dirty="0" smtClean="0"/>
              <a:t>Сальмонеллез</a:t>
            </a:r>
            <a:endParaRPr lang="ru-RU" dirty="0"/>
          </a:p>
        </p:txBody>
      </p:sp>
      <p:pic>
        <p:nvPicPr>
          <p:cNvPr id="1026" name="Picture 2" descr="C:\Users\Владелец\Desktop\salmonelly.jpg"/>
          <p:cNvPicPr>
            <a:picLocks noChangeAspect="1" noChangeArrowheads="1"/>
          </p:cNvPicPr>
          <p:nvPr/>
        </p:nvPicPr>
        <p:blipFill>
          <a:blip r:embed="rId2" cstate="print"/>
          <a:srcRect/>
          <a:stretch>
            <a:fillRect/>
          </a:stretch>
        </p:blipFill>
        <p:spPr bwMode="auto">
          <a:xfrm>
            <a:off x="395536" y="3573016"/>
            <a:ext cx="3893874" cy="2448272"/>
          </a:xfrm>
          <a:prstGeom prst="rect">
            <a:avLst/>
          </a:prstGeom>
          <a:noFill/>
        </p:spPr>
      </p:pic>
      <p:pic>
        <p:nvPicPr>
          <p:cNvPr id="1027" name="Picture 3" descr="C:\Users\Владелец\Desktop\maxresdefault.jpg"/>
          <p:cNvPicPr>
            <a:picLocks noChangeAspect="1" noChangeArrowheads="1"/>
          </p:cNvPicPr>
          <p:nvPr/>
        </p:nvPicPr>
        <p:blipFill>
          <a:blip r:embed="rId3" cstate="print"/>
          <a:srcRect/>
          <a:stretch>
            <a:fillRect/>
          </a:stretch>
        </p:blipFill>
        <p:spPr bwMode="auto">
          <a:xfrm>
            <a:off x="4427984" y="2780928"/>
            <a:ext cx="4477454" cy="251856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Содержание</a:t>
            </a:r>
            <a:endParaRPr lang="ru-RU" dirty="0"/>
          </a:p>
        </p:txBody>
      </p:sp>
      <p:sp>
        <p:nvSpPr>
          <p:cNvPr id="3" name="Содержимое 2"/>
          <p:cNvSpPr>
            <a:spLocks noGrp="1"/>
          </p:cNvSpPr>
          <p:nvPr>
            <p:ph sz="quarter" idx="1"/>
          </p:nvPr>
        </p:nvSpPr>
        <p:spPr/>
        <p:txBody>
          <a:bodyPr>
            <a:normAutofit/>
          </a:bodyPr>
          <a:lstStyle/>
          <a:p>
            <a:r>
              <a:rPr lang="ru-RU" sz="2400" dirty="0" smtClean="0"/>
              <a:t>ПРИЧИНА БОЛЕЗНИ</a:t>
            </a:r>
          </a:p>
          <a:p>
            <a:r>
              <a:rPr lang="ru-RU" sz="2400" dirty="0" smtClean="0"/>
              <a:t>РАСПРОСТРАНЕНИЕ</a:t>
            </a:r>
          </a:p>
          <a:p>
            <a:r>
              <a:rPr lang="ru-RU" sz="2400" dirty="0" smtClean="0"/>
              <a:t>ОСНОВНЫЕ КЛИНИЧЕСКИЕ ПРИЗНАКИ</a:t>
            </a:r>
          </a:p>
          <a:p>
            <a:r>
              <a:rPr lang="ru-RU" sz="2400" dirty="0" smtClean="0"/>
              <a:t> ПРОФИЛАКТИКА</a:t>
            </a:r>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Сальмонеллез (</a:t>
            </a:r>
            <a:r>
              <a:rPr lang="ru-RU" dirty="0" err="1" smtClean="0"/>
              <a:t>salmonellosis</a:t>
            </a:r>
            <a:r>
              <a:rPr lang="ru-RU" dirty="0" smtClean="0"/>
              <a:t>) ‑ острая инфекционная болезнь, вызываемая бактериями рода </a:t>
            </a:r>
            <a:r>
              <a:rPr lang="ru-RU" dirty="0" err="1" smtClean="0"/>
              <a:t>Salmonella</a:t>
            </a:r>
            <a:r>
              <a:rPr lang="ru-RU" dirty="0" smtClean="0"/>
              <a:t> (кроме брюшного тифа и паратифов), попадающими в организм человека с пищевыми продуктами животного происхождения. Название бактерии происходит от имени американского микробиолога Даниеля </a:t>
            </a:r>
            <a:r>
              <a:rPr lang="ru-RU" dirty="0" err="1" smtClean="0"/>
              <a:t>Сальмона</a:t>
            </a:r>
            <a:r>
              <a:rPr lang="ru-RU" dirty="0" smtClean="0"/>
              <a:t>, открывшего ее в 1885 году.</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Причины заражения</a:t>
            </a:r>
            <a:endParaRPr lang="ru-RU" dirty="0"/>
          </a:p>
        </p:txBody>
      </p:sp>
      <p:sp>
        <p:nvSpPr>
          <p:cNvPr id="3" name="Содержимое 2"/>
          <p:cNvSpPr>
            <a:spLocks noGrp="1"/>
          </p:cNvSpPr>
          <p:nvPr>
            <p:ph sz="quarter" idx="1"/>
          </p:nvPr>
        </p:nvSpPr>
        <p:spPr/>
        <p:txBody>
          <a:bodyPr/>
          <a:lstStyle/>
          <a:p>
            <a:r>
              <a:rPr lang="ru-RU" dirty="0" smtClean="0"/>
              <a:t>Причиной сальмонеллеза, чаще всего, являются содержащие сальмонеллы яйца (до 90 % случаев сальмонеллезов связано с употреблением сырых или недостаточно термически обработанных яиц), мясные и молочные продукты, и, в меньшей степени, рыба и рыбные продукты, а также продукты растительного происхождения.</a:t>
            </a:r>
          </a:p>
          <a:p>
            <a:r>
              <a:rPr lang="ru-RU" dirty="0" smtClean="0"/>
              <a:t>Природный резервуар сальмонелл — домашние птицы и животные: утки, куры, крупный рогатый скот, свиньи, овцы.</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Как передается сальмонеллез</a:t>
            </a:r>
            <a:endParaRPr lang="ru-RU" dirty="0"/>
          </a:p>
        </p:txBody>
      </p:sp>
      <p:sp>
        <p:nvSpPr>
          <p:cNvPr id="3" name="Содержимое 2"/>
          <p:cNvSpPr>
            <a:spLocks noGrp="1"/>
          </p:cNvSpPr>
          <p:nvPr>
            <p:ph sz="quarter" idx="1"/>
          </p:nvPr>
        </p:nvSpPr>
        <p:spPr>
          <a:xfrm>
            <a:off x="301752" y="1527048"/>
            <a:ext cx="8503920" cy="4926288"/>
          </a:xfrm>
        </p:spPr>
        <p:txBody>
          <a:bodyPr>
            <a:normAutofit fontScale="55000" lnSpcReduction="20000"/>
          </a:bodyPr>
          <a:lstStyle/>
          <a:p>
            <a:r>
              <a:rPr lang="ru-RU" dirty="0" smtClean="0"/>
              <a:t>Больной сальмонеллезом может инфицировать окружающих, если будет готовить пищу или пользоваться общими предметами гигиены, не помыв после туалета руки. При этом человек может даже не подозревать, что опасен. Так как заразными могут быть </a:t>
            </a:r>
            <a:r>
              <a:rPr lang="ru-RU" dirty="0" err="1" smtClean="0"/>
              <a:t>недолеченные</a:t>
            </a:r>
            <a:r>
              <a:rPr lang="ru-RU" dirty="0" smtClean="0"/>
              <a:t> больные или пациенты со скрытым носительством бактерий.</a:t>
            </a:r>
          </a:p>
          <a:p>
            <a:r>
              <a:rPr lang="ru-RU" dirty="0" smtClean="0"/>
              <a:t>В весенне-летний период сальмонеллезом болеют чаще, чем обычно. В это время люди начинают ездить в деревни, на дачи, ухаживать за садами и огородами, пить сырое молоко и покупать с рук продукты. На улицах появляются лотки с плохо прожаренными курами гриль. К тому же в летнюю жару микробы размножаются гораздо быстрее.</a:t>
            </a:r>
          </a:p>
          <a:p>
            <a:r>
              <a:rPr lang="ru-RU" dirty="0" smtClean="0"/>
              <a:t>Болезнь начинается остро через 12-24 часа после заражения. У пациента поднимается температура (иногда до 40 °С), развивается интоксикация, появляются боли в животе, голове, тошнота, рвота, слабость, пропадает аппетит, сильно бледнеет кожа. Стул становится частым, жидким, зловонным, </a:t>
            </a:r>
            <a:r>
              <a:rPr lang="ru-RU" dirty="0" err="1" smtClean="0"/>
              <a:t>пeниcтым</a:t>
            </a:r>
            <a:r>
              <a:rPr lang="ru-RU" dirty="0" smtClean="0"/>
              <a:t>, нередко зеленого цвета. Важнейшие симптомы сальмонеллеза — сильнейшее обезвоживание.</a:t>
            </a:r>
          </a:p>
          <a:p>
            <a:r>
              <a:rPr lang="ru-RU" dirty="0" smtClean="0"/>
              <a:t>Сальмонеллез опасен сильным обезвоживанием и интоксикацией. При этом у больного развивается резкая слабость, снижаются давление и температура тела, учащается пульс, появляется одышка, пациент не может двигаться.</a:t>
            </a:r>
          </a:p>
          <a:p>
            <a:r>
              <a:rPr lang="ru-RU" dirty="0" smtClean="0"/>
              <a:t>Высокая температура означает, что иммунитет борется с инфекцией, а вот низкая сигнализирует о том, что организм больного «сдался» и человек находится между жизнью и </a:t>
            </a:r>
            <a:r>
              <a:rPr lang="ru-RU" dirty="0" err="1" smtClean="0"/>
              <a:t>cмepтью</a:t>
            </a:r>
            <a:r>
              <a:rPr lang="ru-RU" dirty="0" smtClean="0"/>
              <a:t>. Вот почему еще в самом начале заболевания нужно немедленно обращаться к врачу.</a:t>
            </a:r>
          </a:p>
          <a:p>
            <a:r>
              <a:rPr lang="ru-RU" dirty="0" smtClean="0"/>
              <a:t>Специфическая профилактика сальмонеллеза методом прививки не возможна. Таких вакцин нет. После перенесенного заболевания иммунитет не только не формируется, а совсем наоборот — пациент становится, более подвержен различным кишечным инфекциям. И подхватить сальмонеллез второй раз для него становится еще легче.</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клинические признаки</a:t>
            </a:r>
            <a:endParaRPr lang="ru-RU" dirty="0"/>
          </a:p>
        </p:txBody>
      </p:sp>
      <p:sp>
        <p:nvSpPr>
          <p:cNvPr id="3" name="Содержимое 2"/>
          <p:cNvSpPr>
            <a:spLocks noGrp="1"/>
          </p:cNvSpPr>
          <p:nvPr>
            <p:ph sz="quarter" idx="1"/>
          </p:nvPr>
        </p:nvSpPr>
        <p:spPr/>
        <p:txBody>
          <a:bodyPr>
            <a:normAutofit lnSpcReduction="10000"/>
          </a:bodyPr>
          <a:lstStyle/>
          <a:p>
            <a:r>
              <a:rPr lang="ru-RU" dirty="0" smtClean="0"/>
              <a:t>При развёрнутых формах сальмонеллёза в большинстве случаев отмечаются (более или менее выражены) следующие симптомы: повышение температуры тела, общая слабость, головная боль, тошнота, рвота, боли в животе, многократный жидкий водянистый стул.</a:t>
            </a:r>
          </a:p>
          <a:p>
            <a:r>
              <a:rPr lang="ru-RU" dirty="0" smtClean="0"/>
              <a:t>При тяжёлом течении болезни наблюдаются обезвоживание организма, увеличение печени и селезёнки. Возможно развитие почечной недостаточности. В редких случаях наступает смерть.</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Профилактика сальмонеллеза</a:t>
            </a:r>
            <a:endParaRPr lang="ru-RU" dirty="0"/>
          </a:p>
        </p:txBody>
      </p:sp>
      <p:sp>
        <p:nvSpPr>
          <p:cNvPr id="3" name="Содержимое 2"/>
          <p:cNvSpPr>
            <a:spLocks noGrp="1"/>
          </p:cNvSpPr>
          <p:nvPr>
            <p:ph sz="quarter" idx="1"/>
          </p:nvPr>
        </p:nvSpPr>
        <p:spPr/>
        <p:txBody>
          <a:bodyPr>
            <a:normAutofit fontScale="85000" lnSpcReduction="20000"/>
          </a:bodyPr>
          <a:lstStyle/>
          <a:p>
            <a:r>
              <a:rPr lang="ru-RU" dirty="0" smtClean="0"/>
              <a:t> осуществляется как на государственном уровне (санитарно‑эпидемиологической и ветеринарной службами), так и на индивидуальном.</a:t>
            </a:r>
          </a:p>
          <a:p>
            <a:r>
              <a:rPr lang="ru-RU" dirty="0" smtClean="0"/>
              <a:t>Основные способы профилактики ‑ ветеринарно‑санитарный надзор за убоем скота и обработкой туш; выполнение санитарных правил приготовления, хранения и реализации пищевых продуктов; обследование поступающих на работу на предприятия общественного питания и торговли, детские учреждения.</a:t>
            </a:r>
          </a:p>
          <a:p>
            <a:r>
              <a:rPr lang="ru-RU" dirty="0" smtClean="0"/>
              <a:t>Необходимо также избегать употребления в пищу парного молока, сырых яиц, правильно обрабатывать игрушки и предметы ухода за детьми, особенно соски. И, конечно, не надо забывать, что мытье рук ‑ наиболее простой и самый действенный способ профилактики сальмонеллеза.</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Вывод</a:t>
            </a:r>
            <a:endParaRPr lang="ru-RU" dirty="0"/>
          </a:p>
        </p:txBody>
      </p:sp>
      <p:sp>
        <p:nvSpPr>
          <p:cNvPr id="3" name="Содержимое 2"/>
          <p:cNvSpPr>
            <a:spLocks noGrp="1"/>
          </p:cNvSpPr>
          <p:nvPr>
            <p:ph sz="quarter" idx="1"/>
          </p:nvPr>
        </p:nvSpPr>
        <p:spPr/>
        <p:txBody>
          <a:bodyPr/>
          <a:lstStyle/>
          <a:p>
            <a:endParaRPr lang="ru-RU"/>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74</TotalTime>
  <Words>490</Words>
  <Application>Microsoft Office PowerPoint</Application>
  <PresentationFormat>Экран (4:3)</PresentationFormat>
  <Paragraphs>25</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Официальная</vt:lpstr>
      <vt:lpstr>Сальмонеллез</vt:lpstr>
      <vt:lpstr>Содержание</vt:lpstr>
      <vt:lpstr>Слайд 3</vt:lpstr>
      <vt:lpstr>Причины заражения</vt:lpstr>
      <vt:lpstr>Как передается сальмонеллез</vt:lpstr>
      <vt:lpstr>Основные клинические признаки</vt:lpstr>
      <vt:lpstr>Профилактика сальмонеллеза</vt:lpstr>
      <vt:lpstr>Вывод</vt:lpstr>
    </vt:vector>
  </TitlesOfParts>
  <Company>office 2007 rus 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Сальмонеллез</dc:title>
  <dc:creator>Владелец</dc:creator>
  <cp:lastModifiedBy>Владелец</cp:lastModifiedBy>
  <cp:revision>1</cp:revision>
  <dcterms:created xsi:type="dcterms:W3CDTF">2023-03-31T11:25:29Z</dcterms:created>
  <dcterms:modified xsi:type="dcterms:W3CDTF">2023-04-05T16:09:23Z</dcterms:modified>
</cp:coreProperties>
</file>