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EA55-76B9-4C89-B68B-5AB53E66F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11890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Костромская государственная сельскохозяйственная академия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0F7CA6-392D-4DE7-AA5B-49EF6A525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8513" y="2709863"/>
            <a:ext cx="8405812" cy="2506662"/>
          </a:xfrm>
        </p:spPr>
        <p:txBody>
          <a:bodyPr rtlCol="0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Психический познавательный процесс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097CC56C-1661-425F-B6D4-7D1E9A322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563" y="4446588"/>
            <a:ext cx="1895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работу студент 1 курса </a:t>
            </a:r>
            <a:r>
              <a:rPr lang="en-US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гр.716</a:t>
            </a:r>
            <a:r>
              <a:rPr lang="en-US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 И.М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9BF3D-FFF8-4D41-A7C8-8C33DB9B1970}"/>
              </a:ext>
            </a:extLst>
          </p:cNvPr>
          <p:cNvSpPr txBox="1"/>
          <p:nvPr/>
        </p:nvSpPr>
        <p:spPr>
          <a:xfrm>
            <a:off x="8927388" y="6519446"/>
            <a:ext cx="3264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Взято из источников сети интернет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kazka-arkhyz.ru/wp-content/uploads/e/3/5/e35e0d7fe440c19e12cd78b9e6c7e75c.jpeg">
            <a:extLst>
              <a:ext uri="{FF2B5EF4-FFF2-40B4-BE49-F238E27FC236}">
                <a16:creationId xmlns:a16="http://schemas.microsoft.com/office/drawing/2014/main" id="{B3658116-4581-429E-BD59-CC872248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9CFC4F-8797-4442-A9DF-8E45FF34A212}"/>
              </a:ext>
            </a:extLst>
          </p:cNvPr>
          <p:cNvSpPr/>
          <p:nvPr/>
        </p:nvSpPr>
        <p:spPr>
          <a:xfrm>
            <a:off x="-2" y="2383236"/>
            <a:ext cx="12192000" cy="247959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-это когнитивный процесс, позволяющий человеку сохранять, хранить и восстанавливать информацию о прошлом. Она играет важную роль в формировании нашего опыта, личности и способности к обучению. Память имеет несколько основных типов: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03033F9-B528-43AB-A038-4227253A0505}"/>
              </a:ext>
            </a:extLst>
          </p:cNvPr>
          <p:cNvSpPr/>
          <p:nvPr/>
        </p:nvSpPr>
        <p:spPr>
          <a:xfrm>
            <a:off x="0" y="18731"/>
            <a:ext cx="12191999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ru-RU" sz="2000" dirty="0">
                <a:latin typeface="Open Sans"/>
              </a:rPr>
              <a:t>Характеристика и сущность познавательного психического процесса</a:t>
            </a:r>
            <a:r>
              <a:rPr lang="ru-RU" dirty="0">
                <a:latin typeface="Open Sans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68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10.fotocdn.net/s121/e800a8f6676a86a1/public_pin_l/2770513499.jpg">
            <a:extLst>
              <a:ext uri="{FF2B5EF4-FFF2-40B4-BE49-F238E27FC236}">
                <a16:creationId xmlns:a16="http://schemas.microsoft.com/office/drawing/2014/main" id="{8B4E0642-CE6B-4F64-901D-DEEB82B07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120D46-FA28-48A3-82DE-51DDDA5B6516}"/>
              </a:ext>
            </a:extLst>
          </p:cNvPr>
          <p:cNvSpPr/>
          <p:nvPr/>
        </p:nvSpPr>
        <p:spPr>
          <a:xfrm>
            <a:off x="-3177" y="0"/>
            <a:ext cx="2290194" cy="16635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Сенсорная память: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информация хранится очень краткосрочно, на уровне восприятия.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2BEA89-748A-4BD4-B726-BEEA30F8DF65}"/>
              </a:ext>
            </a:extLst>
          </p:cNvPr>
          <p:cNvSpPr/>
          <p:nvPr/>
        </p:nvSpPr>
        <p:spPr>
          <a:xfrm>
            <a:off x="2807515" y="5296994"/>
            <a:ext cx="6576969" cy="1561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Долгосрочная память: здесь информация хранится более долгий срок. Она делится на явную (декларативную) и неявную (процедурную) память. Явная память относится к сознательному вспоминанию фактов и событий, тогда как неявная память связана с неосознанными знаниями и навыками.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6E2941-B81A-4713-8FAC-64D6752E40A3}"/>
              </a:ext>
            </a:extLst>
          </p:cNvPr>
          <p:cNvSpPr/>
          <p:nvPr/>
        </p:nvSpPr>
        <p:spPr>
          <a:xfrm>
            <a:off x="9599430" y="0"/>
            <a:ext cx="2592570" cy="225632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Краткосрочная память: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тип временно хранит небольшие объемы информации, которая может быть забыта или передана в долгосрочную память.</a:t>
            </a:r>
          </a:p>
        </p:txBody>
      </p:sp>
    </p:spTree>
    <p:extLst>
      <p:ext uri="{BB962C8B-B14F-4D97-AF65-F5344CB8AC3E}">
        <p14:creationId xmlns:p14="http://schemas.microsoft.com/office/powerpoint/2010/main" val="353022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rfectlyhappy.ru/images/wp-content/uploads/2019/06/5-rabota-mozga.jpg">
            <a:extLst>
              <a:ext uri="{FF2B5EF4-FFF2-40B4-BE49-F238E27FC236}">
                <a16:creationId xmlns:a16="http://schemas.microsoft.com/office/drawing/2014/main" id="{BCE7DD27-93AF-41DB-A7F5-B0139919D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06552B-B49F-4CE2-83F3-BA24B151D4A9}"/>
              </a:ext>
            </a:extLst>
          </p:cNvPr>
          <p:cNvSpPr/>
          <p:nvPr/>
        </p:nvSpPr>
        <p:spPr>
          <a:xfrm>
            <a:off x="109057" y="1833619"/>
            <a:ext cx="2332139" cy="38729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Кратковременная и долговременная память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процессе обучения информация может сначала сохраняться в кратковременной памяти, а затем передаваться в долговременную. Это означает, что для запоминания материала необходимо повторять его или использовать различные методы, чтобы перенести его из кратковременной памяти в долговременную.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ECB0A-6E73-4F1F-A177-6CB1C0C6C3C3}"/>
              </a:ext>
            </a:extLst>
          </p:cNvPr>
          <p:cNvSpPr txBox="1"/>
          <p:nvPr/>
        </p:nvSpPr>
        <p:spPr>
          <a:xfrm>
            <a:off x="3077547" y="289249"/>
            <a:ext cx="6036905" cy="67191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памяти в учебной деятельности включают следующие аспекты: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AF05D2-76BB-48A5-B4D4-39936430F137}"/>
              </a:ext>
            </a:extLst>
          </p:cNvPr>
          <p:cNvSpPr/>
          <p:nvPr/>
        </p:nvSpPr>
        <p:spPr>
          <a:xfrm>
            <a:off x="9378891" y="1841175"/>
            <a:ext cx="1968617" cy="370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вовлечение: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 лучше сохраняет информацию, если человек активно взаимодействует с материалом, например, решая задачи, обсуждая тему с товарищами, применяя знания на практике и т.д.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8570B4-B358-497D-9578-6A76F107EB56}"/>
              </a:ext>
            </a:extLst>
          </p:cNvPr>
          <p:cNvSpPr/>
          <p:nvPr/>
        </p:nvSpPr>
        <p:spPr>
          <a:xfrm>
            <a:off x="2550253" y="1833619"/>
            <a:ext cx="2332139" cy="24898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информации: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Структурирование и организация материала помогают упростить процесс запоминания. Например, можно создавать конспекты, таблицы, схемы, использующие ключевые слова и связи между ними.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8FECD5-D798-4AC9-AC3F-AB3C3FE6FC7A}"/>
              </a:ext>
            </a:extLst>
          </p:cNvPr>
          <p:cNvSpPr/>
          <p:nvPr/>
        </p:nvSpPr>
        <p:spPr>
          <a:xfrm>
            <a:off x="4991449" y="1841175"/>
            <a:ext cx="1837189" cy="37548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Разнообразие методов обучения: </a:t>
            </a:r>
          </a:p>
          <a:p>
            <a:endParaRPr lang="ru-RU" sz="1400" dirty="0"/>
          </a:p>
          <a:p>
            <a:r>
              <a:rPr lang="ru-RU" sz="1400" dirty="0"/>
              <a:t>Использование разнообразных подходов поможет закрепить материал в памяти более эффективно.</a:t>
            </a:r>
            <a:endParaRPr lang="en-US" sz="1400" dirty="0"/>
          </a:p>
          <a:p>
            <a:r>
              <a:rPr lang="ru-RU" sz="1400" dirty="0"/>
              <a:t>Люди по-разному реагируют на различные методы обучения, такие как чтение, слушание лекций, практическая работа и т.д.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7E4A90-68B5-4BF9-813D-751E76028510}"/>
              </a:ext>
            </a:extLst>
          </p:cNvPr>
          <p:cNvSpPr/>
          <p:nvPr/>
        </p:nvSpPr>
        <p:spPr>
          <a:xfrm>
            <a:off x="6937695" y="1835999"/>
            <a:ext cx="2332140" cy="2484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 и проверка: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 материала помогает закрепить его в памяти, а проведение проверок и тестирование помогают убедиться в глубоком усвоении информации и выявить возможные пробелы в знаниях.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13325F6-E5CC-4FD5-A4C5-A359430D4630}"/>
              </a:ext>
            </a:extLst>
          </p:cNvPr>
          <p:cNvCxnSpPr/>
          <p:nvPr/>
        </p:nvCxnSpPr>
        <p:spPr>
          <a:xfrm flipH="1">
            <a:off x="1140903" y="961164"/>
            <a:ext cx="2068828" cy="872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E4F5ADD-C932-4D50-BB9D-A6307228A288}"/>
              </a:ext>
            </a:extLst>
          </p:cNvPr>
          <p:cNvCxnSpPr>
            <a:endCxn id="8" idx="0"/>
          </p:cNvCxnSpPr>
          <p:nvPr/>
        </p:nvCxnSpPr>
        <p:spPr>
          <a:xfrm>
            <a:off x="5910043" y="961164"/>
            <a:ext cx="1" cy="880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6FB0C73-EDB8-4F44-8945-C1A2ED645509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3716323" y="961164"/>
            <a:ext cx="777394" cy="872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9830B95-037E-4825-8C62-1F331BB68F68}"/>
              </a:ext>
            </a:extLst>
          </p:cNvPr>
          <p:cNvCxnSpPr>
            <a:cxnSpLocks/>
          </p:cNvCxnSpPr>
          <p:nvPr/>
        </p:nvCxnSpPr>
        <p:spPr>
          <a:xfrm>
            <a:off x="8976223" y="961164"/>
            <a:ext cx="1337765" cy="86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0436F11-1E78-48F9-8783-A88D6D3A6DC4}"/>
              </a:ext>
            </a:extLst>
          </p:cNvPr>
          <p:cNvCxnSpPr>
            <a:endCxn id="9" idx="0"/>
          </p:cNvCxnSpPr>
          <p:nvPr/>
        </p:nvCxnSpPr>
        <p:spPr>
          <a:xfrm>
            <a:off x="7675927" y="961164"/>
            <a:ext cx="427838" cy="874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5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46AB6-EEE2-4A92-9E1E-AAA49932F375}"/>
              </a:ext>
            </a:extLst>
          </p:cNvPr>
          <p:cNvSpPr/>
          <p:nvPr/>
        </p:nvSpPr>
        <p:spPr>
          <a:xfrm>
            <a:off x="30480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-apple-system"/>
              </a:rPr>
              <a:t>Личный опыт использования в учебной деятельности познавательного психического процесса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AFDA2-BBFF-440E-BD0B-8D7519ECF2C5}"/>
              </a:ext>
            </a:extLst>
          </p:cNvPr>
          <p:cNvSpPr txBox="1"/>
          <p:nvPr/>
        </p:nvSpPr>
        <p:spPr>
          <a:xfrm>
            <a:off x="213646" y="813732"/>
            <a:ext cx="11506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Для того, чтобы запомнить информацию, я часто применяю ассоциативный метод. У меня </a:t>
            </a:r>
          </a:p>
          <a:p>
            <a:r>
              <a:rPr lang="ru-RU" dirty="0">
                <a:solidFill>
                  <a:schemeClr val="bg1"/>
                </a:solidFill>
              </a:rPr>
              <a:t>развита фотографическая память и мне легче представить какое-либо изображения в голове и исходя из</a:t>
            </a:r>
          </a:p>
          <a:p>
            <a:r>
              <a:rPr lang="ru-RU" dirty="0">
                <a:solidFill>
                  <a:schemeClr val="bg1"/>
                </a:solidFill>
              </a:rPr>
              <a:t> этого изображения я могу транслировать информацию в виде мысли, либо речи, либо физического процесса( игра на гитаре) Порой, когда я попросту не могу запомнить материал, который могу еще и не понимать до конца, использую зазубривание и проговариваю изученный материал. 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241897-D2CA-4A95-AEF0-7C9BB9CE9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5" t="18233" r="4795" b="21160"/>
          <a:stretch/>
        </p:blipFill>
        <p:spPr>
          <a:xfrm>
            <a:off x="2553410" y="2845057"/>
            <a:ext cx="6826897" cy="36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3A69B9-980B-4FE4-BC3D-2BFE0BC44682}"/>
              </a:ext>
            </a:extLst>
          </p:cNvPr>
          <p:cNvSpPr/>
          <p:nvPr/>
        </p:nvSpPr>
        <p:spPr>
          <a:xfrm>
            <a:off x="1" y="646331"/>
            <a:ext cx="12191999" cy="147732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Söhne"/>
              </a:rPr>
              <a:t>Память играет ключевую роль в организации учебной деятельности, поскольку обучение основывается на накоплении знаний и опыта. Учитывая память при организации учебного процесса, можно помочь студентам лучше запоминать материалы и успешно применять их в будущем.</a:t>
            </a:r>
          </a:p>
          <a:p>
            <a:pPr algn="ctr"/>
            <a:r>
              <a:rPr lang="ru-RU" dirty="0">
                <a:latin typeface="Söhne"/>
              </a:rPr>
              <a:t>Для использования памяти в учебной деятельности можно применять следующие способы:</a:t>
            </a:r>
          </a:p>
          <a:p>
            <a:endParaRPr lang="ru-RU" dirty="0">
              <a:latin typeface="Söhne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0CA27B-6ADB-424C-8223-2723C74A63CD}"/>
              </a:ext>
            </a:extLst>
          </p:cNvPr>
          <p:cNvSpPr/>
          <p:nvPr/>
        </p:nvSpPr>
        <p:spPr>
          <a:xfrm>
            <a:off x="-2" y="0"/>
            <a:ext cx="12191999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Söhne"/>
              </a:rPr>
              <a:t>Вывод о возможности или необходимости учитывать память в организации учебной деятельности. Краткое указание способов его использования в учебной деятельности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EB931D-986A-4610-B93D-2ACE7FE5915A}"/>
              </a:ext>
            </a:extLst>
          </p:cNvPr>
          <p:cNvSpPr/>
          <p:nvPr/>
        </p:nvSpPr>
        <p:spPr>
          <a:xfrm>
            <a:off x="5382106" y="3551350"/>
            <a:ext cx="2530767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Söhne"/>
              </a:rPr>
              <a:t>Ассоциативные методы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FBF6CE-2484-47E7-96E2-FE91326CBE74}"/>
              </a:ext>
            </a:extLst>
          </p:cNvPr>
          <p:cNvSpPr/>
          <p:nvPr/>
        </p:nvSpPr>
        <p:spPr>
          <a:xfrm>
            <a:off x="8035630" y="3533307"/>
            <a:ext cx="4156367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Söhne"/>
              </a:rPr>
              <a:t>Использование различных типов памяти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2FD652-EB53-4EF2-B6FC-F98E59CE526E}"/>
              </a:ext>
            </a:extLst>
          </p:cNvPr>
          <p:cNvSpPr/>
          <p:nvPr/>
        </p:nvSpPr>
        <p:spPr>
          <a:xfrm>
            <a:off x="-2" y="3533307"/>
            <a:ext cx="5259352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Söhne"/>
              </a:rPr>
              <a:t>Создание условий для консолидации информации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4229937-3510-4DAB-80E3-42233ECB4ABE}"/>
              </a:ext>
            </a:extLst>
          </p:cNvPr>
          <p:cNvCxnSpPr>
            <a:stCxn id="4" idx="2"/>
            <a:endCxn id="9" idx="0"/>
          </p:cNvCxnSpPr>
          <p:nvPr/>
        </p:nvCxnSpPr>
        <p:spPr>
          <a:xfrm flipH="1">
            <a:off x="2629674" y="2123659"/>
            <a:ext cx="3466327" cy="1409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5D2052D-1F28-4CDB-B1D6-FA17594E2AC8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6096001" y="2123659"/>
            <a:ext cx="551489" cy="1427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B6DA10F-7EEA-42F1-8619-C25E74884D69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6096001" y="2123659"/>
            <a:ext cx="4017813" cy="1409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717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899</TotalTime>
  <Words>496</Words>
  <Application>Microsoft Office PowerPoint</Application>
  <PresentationFormat>Широкоэкранный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-apple-system</vt:lpstr>
      <vt:lpstr>Arial</vt:lpstr>
      <vt:lpstr>Calibri</vt:lpstr>
      <vt:lpstr>Open Sans</vt:lpstr>
      <vt:lpstr>Söhne</vt:lpstr>
      <vt:lpstr>Times New Roman</vt:lpstr>
      <vt:lpstr>Trebuchet MS</vt:lpstr>
      <vt:lpstr>Tw Cen MT</vt:lpstr>
      <vt:lpstr>Контур</vt:lpstr>
      <vt:lpstr>министерство образования и науки российской ФЕДЕРАЛЬНОЕ ГОСУДАРСТВЕННОЕ БЮДЖЕТНОЕ ОБРАЗОВАТЕЛЬНОЕ УЧРЕЖДЕНИЕ ВЫСШЕГО ОБРАЗОВАНИЯ Костромская государственная сельскохозяйственная академия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ФЕДЕРАЛЬНОЕ ГОСУДАРСТВЕННОЕ БЮДЖЕТНОЕ ОБРАЗОВАТЕЛЬНОЕ УЧРЕЖДЕНИЕ ВЫСШЕГО ОБРАЗОВАНИЯ Костромская государственная сельскохозяйственная академия</dc:title>
  <dc:creator>365</dc:creator>
  <cp:lastModifiedBy>365</cp:lastModifiedBy>
  <cp:revision>17</cp:revision>
  <dcterms:created xsi:type="dcterms:W3CDTF">2024-03-20T08:55:52Z</dcterms:created>
  <dcterms:modified xsi:type="dcterms:W3CDTF">2024-03-26T11:59:33Z</dcterms:modified>
</cp:coreProperties>
</file>