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75" r:id="rId3"/>
    <p:sldId id="274" r:id="rId4"/>
    <p:sldId id="276" r:id="rId5"/>
    <p:sldId id="286" r:id="rId6"/>
    <p:sldId id="284" r:id="rId7"/>
    <p:sldId id="262" r:id="rId8"/>
    <p:sldId id="264" r:id="rId9"/>
    <p:sldId id="289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9A1"/>
    <a:srgbClr val="9ED7DA"/>
    <a:srgbClr val="5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0BF5B-893F-4535-838B-F3FCD3A46E77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B077E-466C-43B3-A4E6-D2C052AD1B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73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>
                <a:lumMod val="100000"/>
              </a:srgbClr>
            </a:gs>
            <a:gs pos="44000">
              <a:srgbClr val="9ED7DA"/>
            </a:gs>
            <a:gs pos="100000">
              <a:schemeClr val="bg1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CD0306-9989-412D-A3FD-0BE40F01F2FC}" type="datetimeFigureOut">
              <a:rPr lang="ru-RU" smtClean="0"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32A768-6140-4890-89BB-4FF67A24E9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70C0">
                <a:lumMod val="100000"/>
              </a:srgbClr>
            </a:gs>
            <a:gs pos="44000">
              <a:srgbClr val="9ED7DA"/>
            </a:gs>
            <a:gs pos="100000">
              <a:schemeClr val="bg1">
                <a:tint val="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6276" y="1910426"/>
            <a:ext cx="6408712" cy="15121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100" dirty="0"/>
              <a:t>Критический анализ проблемной ситуаций на основе системного подхода.</a:t>
            </a:r>
            <a:endParaRPr lang="ru-RU" sz="3100" dirty="0">
              <a:solidFill>
                <a:srgbClr val="5C0000"/>
              </a:solidFill>
              <a:latin typeface="Source Code Pro Semibold" pitchFamily="49" charset="0"/>
              <a:ea typeface="Source Code Pro Semibold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725144"/>
            <a:ext cx="6172200" cy="1649778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Выполнил студент 716гр</a:t>
            </a:r>
          </a:p>
          <a:p>
            <a:pPr algn="r"/>
            <a:r>
              <a:rPr lang="ru-RU" dirty="0"/>
              <a:t>Смирнов А.А </a:t>
            </a:r>
          </a:p>
        </p:txBody>
      </p:sp>
    </p:spTree>
    <p:extLst>
      <p:ext uri="{BB962C8B-B14F-4D97-AF65-F5344CB8AC3E}">
        <p14:creationId xmlns:p14="http://schemas.microsoft.com/office/powerpoint/2010/main" val="3758554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936104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br>
              <a:rPr lang="ru-RU" sz="3200" dirty="0">
                <a:solidFill>
                  <a:srgbClr val="3A3A3A"/>
                </a:solidFill>
                <a:latin typeface="Times New Roman"/>
              </a:rPr>
            </a:br>
            <a:br>
              <a:rPr lang="ru-RU" sz="3200" dirty="0">
                <a:solidFill>
                  <a:srgbClr val="3A3A3A"/>
                </a:solidFill>
                <a:latin typeface="Times New Roman"/>
              </a:rPr>
            </a:br>
            <a:br>
              <a:rPr lang="ru-RU" sz="3200" dirty="0">
                <a:solidFill>
                  <a:srgbClr val="3A3A3A"/>
                </a:solidFill>
                <a:latin typeface="Times New Roman"/>
              </a:rPr>
            </a:br>
            <a:r>
              <a:rPr lang="ru-RU" sz="2700" dirty="0">
                <a:solidFill>
                  <a:schemeClr val="tx1"/>
                </a:solidFill>
                <a:latin typeface="Times New Roman"/>
              </a:rPr>
              <a:t>В</a:t>
            </a:r>
            <a:r>
              <a:rPr lang="ru-RU" sz="2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арианты разрешения проблемной ситуации с учетом дополнительной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931224" cy="53285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/>
              </a:rPr>
              <a:t>Варианты разрешения проблемной ситуации: 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  <a:buFont typeface="+mj-lt"/>
              <a:buAutoNum type="arabicParenR"/>
            </a:pPr>
            <a:r>
              <a:rPr lang="ru-RU" dirty="0">
                <a:latin typeface="Times New Roman"/>
              </a:rPr>
              <a:t>Обозначение своей позиции. 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  <a:buFont typeface="+mj-lt"/>
              <a:buAutoNum type="arabicParenR"/>
            </a:pPr>
            <a:r>
              <a:rPr lang="ru-RU" dirty="0">
                <a:latin typeface="Times New Roman"/>
              </a:rPr>
              <a:t>Выжидание, наблюдение.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  <a:buFont typeface="+mj-lt"/>
              <a:buAutoNum type="arabicParenR"/>
            </a:pPr>
            <a:r>
              <a:rPr lang="ru-RU" dirty="0">
                <a:latin typeface="Times New Roman"/>
              </a:rPr>
              <a:t>Урегулирование спорных моментов с участниками конфликта отдельно с каждым/совместно со всеми;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  <a:buFont typeface="+mj-lt"/>
              <a:buAutoNum type="arabicParenR"/>
            </a:pPr>
            <a:r>
              <a:rPr lang="ru-RU" dirty="0">
                <a:latin typeface="Times New Roman"/>
              </a:rPr>
              <a:t>Соблюдение режима субординации;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  <a:buFont typeface="+mj-lt"/>
              <a:buAutoNum type="arabicParenR"/>
            </a:pPr>
            <a:r>
              <a:rPr lang="ru-RU" dirty="0">
                <a:latin typeface="Times New Roman"/>
              </a:rPr>
              <a:t>Качественная подготовка материала к занятию.</a:t>
            </a:r>
            <a:endParaRPr lang="ru-RU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Wingdings"/>
              <a:buAutoNum type="arabicParenR"/>
            </a:pPr>
            <a:endParaRPr lang="ru-RU" sz="2800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AutoNum type="arabicParenR"/>
            </a:pPr>
            <a:endParaRPr lang="ru-RU" sz="2800" dirty="0">
              <a:solidFill>
                <a:srgbClr val="3A3A3A"/>
              </a:solidFill>
              <a:latin typeface="Times New Roman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065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Проблемная ситуация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136904" cy="54932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Проблемная ситуация </a:t>
            </a:r>
            <a:r>
              <a:rPr lang="ru-RU" dirty="0"/>
              <a:t>возникает в процессе познавательной деятельности субъекта, когда он встречает какое-то затруднение, преграду, направленные на некий объект.  </a:t>
            </a:r>
          </a:p>
          <a:p>
            <a:pPr>
              <a:buClr>
                <a:srgbClr val="0070C0"/>
              </a:buClr>
            </a:pPr>
            <a:r>
              <a:rPr lang="ru-RU" b="1" dirty="0"/>
              <a:t>«Проблем­ная ситуация </a:t>
            </a:r>
            <a:r>
              <a:rPr lang="ru-RU" dirty="0"/>
              <a:t>— это противоречие между знанием и незнанием, своеобразное, специфическое соотношение между известным и неизвестным по делу, когда иско­мое не дано, но находится в той или иной предположи­тельной связи с уже установленными фактами, кото­рые в какой-то мере ограничивают и направляют поиск информационных и тактических решений». </a:t>
            </a:r>
          </a:p>
          <a:p>
            <a:pPr marL="0" indent="0">
              <a:buNone/>
            </a:pPr>
            <a:r>
              <a:rPr lang="ru-RU" dirty="0"/>
              <a:t>Проблемная ситуация состоит из двух компо­нентов:</a:t>
            </a:r>
          </a:p>
          <a:p>
            <a:pPr>
              <a:buClr>
                <a:srgbClr val="0070C0"/>
              </a:buClr>
            </a:pPr>
            <a:r>
              <a:rPr lang="ru-RU" dirty="0"/>
              <a:t>1) Неполные или недостаточные знания;</a:t>
            </a:r>
          </a:p>
          <a:p>
            <a:pPr>
              <a:buClr>
                <a:srgbClr val="0070C0"/>
              </a:buClr>
            </a:pPr>
            <a:r>
              <a:rPr lang="ru-RU" dirty="0"/>
              <a:t>2) Разное понимание и отношение к одной и </a:t>
            </a:r>
            <a:r>
              <a:rPr lang="ru-RU" dirty="0" err="1"/>
              <a:t>тойже</a:t>
            </a:r>
            <a:r>
              <a:rPr lang="ru-RU" dirty="0"/>
              <a:t> ситуации </a:t>
            </a:r>
            <a:r>
              <a:rPr lang="ru-RU" dirty="0" err="1"/>
              <a:t>субьектов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499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Критический анализ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7848872" cy="534920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Главная задача </a:t>
            </a:r>
            <a:r>
              <a:rPr lang="ru-RU" sz="2000" b="1" dirty="0"/>
              <a:t>критического анализа </a:t>
            </a:r>
            <a:r>
              <a:rPr lang="ru-RU" sz="2000" dirty="0"/>
              <a:t>— объяснить суть возникшей проблемной ситуации, ответив на вопросы: 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Почему она возникла? 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Что лежит в ее основе? </a:t>
            </a:r>
          </a:p>
          <a:p>
            <a:pPr>
              <a:buClr>
                <a:srgbClr val="0070C0"/>
              </a:buClr>
            </a:pPr>
            <a:r>
              <a:rPr lang="ru-RU" sz="2000" dirty="0"/>
              <a:t>Каковы причины ее появления? </a:t>
            </a:r>
          </a:p>
          <a:p>
            <a:pPr marL="0" indent="0">
              <a:buNone/>
            </a:pPr>
            <a:r>
              <a:rPr lang="ru-RU" sz="2000" dirty="0"/>
              <a:t>Для того чтобы объяснить проблему, надо найти расхождение между существующей и желаемой ситуациями.</a:t>
            </a:r>
          </a:p>
          <a:p>
            <a:pPr marL="0" indent="0">
              <a:buNone/>
            </a:pPr>
            <a:r>
              <a:rPr lang="ru-RU" sz="2000" dirty="0"/>
              <a:t>Таким образом, </a:t>
            </a:r>
            <a:r>
              <a:rPr lang="ru-RU" sz="2000" b="1" i="1" dirty="0"/>
              <a:t>проведение критического анализа </a:t>
            </a:r>
            <a:r>
              <a:rPr lang="ru-RU" sz="2000" dirty="0"/>
              <a:t>позволяет понять суть и объяснить проблемную ситуацию, а также подготовить почву для собственно формулирования проблемы.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2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Критический анализ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139015" cy="523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48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7745288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/>
              <a:t>Системный подход к принятию решения по проблеме</a:t>
            </a:r>
            <a:r>
              <a:rPr lang="ru-RU" dirty="0"/>
              <a:t> предполагает следование четкому алгоритму, состоящему из 6 шагов:</a:t>
            </a:r>
            <a:r>
              <a:rPr lang="ru-RU" b="1" i="1" dirty="0"/>
              <a:t> </a:t>
            </a:r>
          </a:p>
          <a:p>
            <a:pPr marL="0" indent="0">
              <a:buNone/>
            </a:pPr>
            <a:r>
              <a:rPr lang="ru-RU" b="1" i="1" dirty="0"/>
              <a:t>1.</a:t>
            </a:r>
            <a:r>
              <a:rPr lang="ru-RU" i="1" dirty="0"/>
              <a:t>определение проблемы;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2. определение критериев выбора решения;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3. назначение весов критериям;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4. выработка альтернатив;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5. оценка альтернатив;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6. выбор лучшей альтернативы.</a:t>
            </a:r>
          </a:p>
          <a:p>
            <a:pPr marL="0" indent="0">
              <a:buNone/>
            </a:pPr>
            <a:r>
              <a:rPr lang="ru-RU" dirty="0"/>
              <a:t>Таким образом, </a:t>
            </a:r>
          </a:p>
          <a:p>
            <a:pPr marL="0" indent="0">
              <a:buNone/>
            </a:pPr>
            <a:r>
              <a:rPr lang="ru-RU" b="1" dirty="0"/>
              <a:t>системный подход </a:t>
            </a:r>
            <a:r>
              <a:rPr lang="ru-RU" dirty="0"/>
              <a:t>- направление методологии научного познания, в основе которого лежит исследование объектов как систем. </a:t>
            </a:r>
          </a:p>
          <a:p>
            <a:pPr marL="0" indent="0">
              <a:buNone/>
            </a:pPr>
            <a:r>
              <a:rPr lang="ru-RU" dirty="0"/>
              <a:t>Он способствует адекватной постановке проблем в конкретных науках и выработке эффективной стратегии их изучения.</a:t>
            </a:r>
          </a:p>
        </p:txBody>
      </p:sp>
    </p:spTree>
    <p:extLst>
      <p:ext uri="{BB962C8B-B14F-4D97-AF65-F5344CB8AC3E}">
        <p14:creationId xmlns:p14="http://schemas.microsoft.com/office/powerpoint/2010/main" val="4213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68863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i="1" dirty="0"/>
              <a:t>Системный подход – это: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</a:pPr>
            <a:r>
              <a:rPr lang="ru-RU" sz="2000" i="1" dirty="0"/>
              <a:t>Форма методологического знания, </a:t>
            </a:r>
            <a:r>
              <a:rPr lang="ru-RU" sz="2000" dirty="0"/>
              <a:t>связанная с исследованием и созданием объектов как систем, и относится только к системам.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</a:pPr>
            <a:r>
              <a:rPr lang="ru-RU" sz="2000" i="1" dirty="0"/>
              <a:t>Иерархичность познания, требующая многоуровневого изучения предмета: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</a:pPr>
            <a:r>
              <a:rPr lang="ru-RU" sz="2000" i="1" dirty="0"/>
              <a:t>Изучение самого предмета - «собственный» уровень;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</a:pPr>
            <a:r>
              <a:rPr lang="ru-RU" sz="2000" i="1" dirty="0"/>
              <a:t>Изучение этого же предмета как элемента более широкой системы - «вышестоящий» уровень;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</a:pPr>
            <a:r>
              <a:rPr lang="ru-RU" sz="2000" i="1" dirty="0"/>
              <a:t>Изучение этого предмета в соотношении с составляющими данный предмет элементами - «нижестоящий» уровень.</a:t>
            </a:r>
            <a:endParaRPr lang="ru-RU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/>
              <a:t>Исходя из этого, </a:t>
            </a:r>
            <a:r>
              <a:rPr lang="ru-RU" sz="2000" b="1" i="1" dirty="0"/>
              <a:t>системный подход </a:t>
            </a:r>
            <a:r>
              <a:rPr lang="ru-RU" sz="2000" i="1" dirty="0"/>
              <a:t>требует рассматривать проблему не изолированно, а в единстве связей с окружающей средой, постигать сущность каждой связи и отдельного элемента, проводить ассоциации между общими и частными целями.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9930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323528" y="1412776"/>
            <a:ext cx="3791272" cy="5328592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800" dirty="0">
                <a:latin typeface="Times New Roman"/>
              </a:rPr>
              <a:t>а</a:t>
            </a:r>
            <a:r>
              <a:rPr lang="ru-RU" sz="1900" dirty="0">
                <a:latin typeface="Times New Roman"/>
              </a:rPr>
              <a:t>) Не предпринимать никаких действий (перетерпеть);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б) Заставить участника конфликта выполнить требования педагога.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355976" y="1412776"/>
            <a:ext cx="3888432" cy="5256584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а) Ситуация может выйти из под контроля. Такой вариант в любом случае оставит отрицательный “след” в душе каждого человека, так как останется недопонимание между людьми. Но именно такой вариант может быть выходом для человека, который придерживается поговорки “плохой мир лучше хорошей войны”;</a:t>
            </a:r>
          </a:p>
          <a:p>
            <a:pPr lvl="0" algn="just">
              <a:spcBef>
                <a:spcPts val="0"/>
              </a:spcBef>
              <a:buClr>
                <a:srgbClr val="AD0101"/>
              </a:buClr>
            </a:pPr>
            <a:endParaRPr lang="ru-RU" sz="1900" dirty="0">
              <a:latin typeface="Times New Roman"/>
            </a:endParaRPr>
          </a:p>
          <a:p>
            <a:pPr lvl="0" algn="just">
              <a:spcBef>
                <a:spcPts val="0"/>
              </a:spcBef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б) Скорее всего, такое поведение вызовет негативную реакцию на всех участников конфликта. Дальнейшее сотрудничество будет не продуктивным.  </a:t>
            </a:r>
            <a:endParaRPr lang="ru-RU" sz="19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95536" y="188640"/>
            <a:ext cx="3657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Возможные варианты разрешения проблемной ситуации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3657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1900" b="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Анализ существующего состояния проблемной ситуации и возможных вариантов ее разрешения</a:t>
            </a:r>
          </a:p>
        </p:txBody>
      </p:sp>
    </p:spTree>
    <p:extLst>
      <p:ext uri="{BB962C8B-B14F-4D97-AF65-F5344CB8AC3E}">
        <p14:creationId xmlns:p14="http://schemas.microsoft.com/office/powerpoint/2010/main" val="388122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323528" y="1340768"/>
            <a:ext cx="3791272" cy="5517232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2000" dirty="0">
                <a:latin typeface="Times New Roman"/>
              </a:rPr>
              <a:t>в) </a:t>
            </a:r>
            <a:r>
              <a:rPr lang="ru-RU" sz="1900" dirty="0">
                <a:latin typeface="Times New Roman"/>
              </a:rPr>
              <a:t>Привлечь к решению проблемной ситуации неявных участников конфликта, создать “группу поддержки”. 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  <a:buNone/>
            </a:pPr>
            <a:endParaRPr lang="ru-RU" sz="2000" dirty="0"/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2000" dirty="0">
                <a:latin typeface="Times New Roman"/>
              </a:rPr>
              <a:t>г</a:t>
            </a:r>
            <a:r>
              <a:rPr lang="ru-RU" sz="1900" dirty="0">
                <a:latin typeface="Times New Roman"/>
              </a:rPr>
              <a:t>) Прекратить трудовые отношения с образовательной организацией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211960" y="1340768"/>
            <a:ext cx="4320480" cy="482453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900" dirty="0">
                <a:solidFill>
                  <a:srgbClr val="3A3A3A"/>
                </a:solidFill>
                <a:latin typeface="Times New Roman"/>
              </a:rPr>
              <a:t>в) </a:t>
            </a:r>
            <a:r>
              <a:rPr lang="ru-RU" sz="1900" dirty="0">
                <a:latin typeface="Times New Roman"/>
              </a:rPr>
              <a:t>Проведя опрос среди “неявных” участников конфликта, можно выявить аргументы в свою защиту и добиться поддержки при решении проблемы.  Однако, остальные участники могут вообще не знать о существовании каких-то претензий.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г) Данный вариант решения проблемы следует применять только в том случае, когда конфликт принимает глобальный масштаб и вариантов для решения ситуации не остается вообще.</a:t>
            </a:r>
          </a:p>
          <a:p>
            <a:pPr lvl="0" algn="just">
              <a:spcBef>
                <a:spcPts val="0"/>
              </a:spcBef>
              <a:buClr>
                <a:srgbClr val="AD0101"/>
              </a:buClr>
            </a:pPr>
            <a:endParaRPr lang="ru-RU" sz="1900" dirty="0"/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</a:pPr>
            <a:endParaRPr lang="ru-RU" sz="19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95536" y="188640"/>
            <a:ext cx="3657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Возможные варианты разрешения проблемной ситуации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3657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1900" b="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Анализ существующего состояния проблемной ситуации и возможных вариантов ее разрешения</a:t>
            </a:r>
          </a:p>
        </p:txBody>
      </p:sp>
    </p:spTree>
    <p:extLst>
      <p:ext uri="{BB962C8B-B14F-4D97-AF65-F5344CB8AC3E}">
        <p14:creationId xmlns:p14="http://schemas.microsoft.com/office/powerpoint/2010/main" val="3591642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323528" y="1340768"/>
            <a:ext cx="4032448" cy="568863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д) Выяснить причину конфликта напрямую с зачинщиком конфликта (исключить из решения проблемной ситуации одну сторону);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е) Всем “явным” конфликтующим сторонам “лицом к лицу” </a:t>
            </a:r>
            <a:r>
              <a:rPr lang="ru-RU" sz="1800" dirty="0">
                <a:latin typeface="Times New Roman"/>
              </a:rPr>
              <a:t>обозначить свою позицию и прийти к единому мнению</a:t>
            </a:r>
            <a:r>
              <a:rPr lang="ru-RU" sz="1900" dirty="0">
                <a:latin typeface="Times New Roman"/>
              </a:rPr>
              <a:t>;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ж) Привлечь к решению проблемной ситуации комиссию по урегулированию конфликтов организации.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</a:pPr>
            <a:endParaRPr lang="ru-RU" sz="1900" dirty="0">
              <a:latin typeface="Times New Roman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283968" y="1340768"/>
            <a:ext cx="4104456" cy="51845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д) Одна из сторон конфликта находится под влиянием «зачинщика». Урегулировав все претензии с «зачинщиком» конфликта», проблема может прекратиться самостоятельно.</a:t>
            </a:r>
          </a:p>
          <a:p>
            <a:pPr algn="just">
              <a:spcBef>
                <a:spcPts val="0"/>
              </a:spcBef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е) Имеется возможность обозначить акценты и аргументы при выяснении всех обстоятельств конфликта. </a:t>
            </a:r>
          </a:p>
          <a:p>
            <a:pPr marL="0" indent="0" algn="just">
              <a:spcBef>
                <a:spcPts val="0"/>
              </a:spcBef>
              <a:buClr>
                <a:srgbClr val="AD0101"/>
              </a:buClr>
              <a:buNone/>
            </a:pPr>
            <a:endParaRPr lang="ru-RU" sz="1900" dirty="0">
              <a:latin typeface="Times New Roman"/>
            </a:endParaRPr>
          </a:p>
          <a:p>
            <a:pPr algn="just">
              <a:spcBef>
                <a:spcPts val="0"/>
              </a:spcBef>
              <a:buClr>
                <a:srgbClr val="0070C0"/>
              </a:buClr>
            </a:pPr>
            <a:r>
              <a:rPr lang="ru-RU" sz="1900" dirty="0">
                <a:latin typeface="Times New Roman"/>
              </a:rPr>
              <a:t>ж) Конфликт такого масштаба будет еще долго отражаться в душах всех участников конфликта. Желательно все очаги недопонимания гасить на ранней стадии.</a:t>
            </a:r>
            <a:endParaRPr lang="ru-RU" sz="1900" dirty="0"/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AD0101"/>
              </a:buClr>
            </a:pPr>
            <a:endParaRPr lang="ru-RU" sz="19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95536" y="188640"/>
            <a:ext cx="3657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Возможные варианты разрешения проблемной ситуации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72000" y="188640"/>
            <a:ext cx="3657600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1900" b="0" cap="sm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Анализ существующего состояния проблемной ситуации и возможных вариантов ее разрешения</a:t>
            </a:r>
          </a:p>
        </p:txBody>
      </p:sp>
    </p:spTree>
    <p:extLst>
      <p:ext uri="{BB962C8B-B14F-4D97-AF65-F5344CB8AC3E}">
        <p14:creationId xmlns:p14="http://schemas.microsoft.com/office/powerpoint/2010/main" val="4143260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740</TotalTime>
  <Words>788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Source Code Pro Semibold</vt:lpstr>
      <vt:lpstr>Times New Roman</vt:lpstr>
      <vt:lpstr>Wingdings</vt:lpstr>
      <vt:lpstr>Wingdings 2</vt:lpstr>
      <vt:lpstr>Эркер</vt:lpstr>
      <vt:lpstr>Критический анализ проблемной ситуаций на основе системного подхода.</vt:lpstr>
      <vt:lpstr>Проблемная ситуация</vt:lpstr>
      <vt:lpstr>Критический анализ</vt:lpstr>
      <vt:lpstr>Критический анализ</vt:lpstr>
      <vt:lpstr>Системный подход</vt:lpstr>
      <vt:lpstr>Системный подход</vt:lpstr>
      <vt:lpstr>Презентация PowerPoint</vt:lpstr>
      <vt:lpstr>Презентация PowerPoint</vt:lpstr>
      <vt:lpstr>Презентация PowerPoint</vt:lpstr>
      <vt:lpstr>   Варианты разрешения проблемной ситуации с учетом дополнительной информации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Критический анализ проблемной ситуации</dc:title>
  <dc:creator>Тема</dc:creator>
  <cp:lastModifiedBy>Александр А. Смирнов</cp:lastModifiedBy>
  <cp:revision>39</cp:revision>
  <dcterms:created xsi:type="dcterms:W3CDTF">2020-04-01T19:37:52Z</dcterms:created>
  <dcterms:modified xsi:type="dcterms:W3CDTF">2024-05-22T11:42:18Z</dcterms:modified>
</cp:coreProperties>
</file>