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4" r:id="rId4"/>
    <p:sldId id="288" r:id="rId5"/>
    <p:sldId id="289" r:id="rId6"/>
    <p:sldId id="290" r:id="rId7"/>
    <p:sldId id="259" r:id="rId8"/>
    <p:sldId id="260" r:id="rId9"/>
    <p:sldId id="258" r:id="rId10"/>
    <p:sldId id="261" r:id="rId11"/>
    <p:sldId id="262" r:id="rId12"/>
    <p:sldId id="293" r:id="rId13"/>
    <p:sldId id="266" r:id="rId14"/>
    <p:sldId id="267" r:id="rId15"/>
    <p:sldId id="287" r:id="rId16"/>
    <p:sldId id="279" r:id="rId17"/>
    <p:sldId id="280" r:id="rId18"/>
    <p:sldId id="281" r:id="rId19"/>
    <p:sldId id="268" r:id="rId20"/>
    <p:sldId id="269" r:id="rId21"/>
    <p:sldId id="282" r:id="rId22"/>
    <p:sldId id="265" r:id="rId23"/>
    <p:sldId id="263" r:id="rId24"/>
    <p:sldId id="277" r:id="rId25"/>
    <p:sldId id="273" r:id="rId26"/>
    <p:sldId id="270" r:id="rId27"/>
    <p:sldId id="275" r:id="rId28"/>
    <p:sldId id="276" r:id="rId29"/>
    <p:sldId id="271" r:id="rId30"/>
    <p:sldId id="272" r:id="rId31"/>
    <p:sldId id="278" r:id="rId32"/>
    <p:sldId id="283" r:id="rId33"/>
    <p:sldId id="284" r:id="rId34"/>
    <p:sldId id="28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432A0B-5E60-4AF1-B3F0-D0626B25990D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AC3E50-9C68-4BE3-AC8D-99FA6F23B66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851648" cy="1656184"/>
          </a:xfrm>
        </p:spPr>
        <p:txBody>
          <a:bodyPr>
            <a:noAutofit/>
          </a:bodyPr>
          <a:lstStyle/>
          <a:p>
            <a:pPr algn="ctr"/>
            <a:r>
              <a:rPr lang="ru-RU" sz="1200" dirty="0">
                <a:effectLst/>
              </a:rPr>
              <a:t>Министерство сельского хозяйства Российской Федерации Департамент научно-технологической политики и образования Федеральное государственное бюджетное образовательное учреждение высшего профессионального образования "Костромская государственная сельскохозяйственная академия" </a:t>
            </a:r>
            <a:br>
              <a:rPr lang="ru-RU" sz="1200" dirty="0">
                <a:effectLst/>
              </a:rPr>
            </a:br>
            <a:r>
              <a:rPr lang="ru-RU" sz="1200" dirty="0">
                <a:effectLst/>
              </a:rPr>
              <a:t>Факультет ветеринарной медицины и зоотехнии </a:t>
            </a:r>
            <a:br>
              <a:rPr lang="ru-RU" sz="1200" dirty="0">
                <a:effectLst/>
              </a:rPr>
            </a:br>
            <a:r>
              <a:rPr lang="ru-RU" sz="1200" dirty="0">
                <a:effectLst/>
              </a:rPr>
              <a:t>Специальность 36.05.01 «Ветеринария» 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200" dirty="0" smtClean="0">
                <a:effectLst/>
              </a:rPr>
              <a:t>Кафедра внутренних незаразных болезней, хирургии и акушерства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32048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ОТРАВЛЕНИЕ ПИРЕТРОИДАМИ СОБАК И </a:t>
            </a:r>
            <a:r>
              <a:rPr lang="ru-RU" sz="2400" dirty="0" smtClean="0">
                <a:solidFill>
                  <a:srgbClr val="FFFF00"/>
                </a:solidFill>
              </a:rPr>
              <a:t>КОШЕК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1500" dirty="0" smtClean="0"/>
              <a:t>Выполнил</a:t>
            </a:r>
            <a:r>
              <a:rPr lang="ru-RU" sz="1500" dirty="0"/>
              <a:t>: студент </a:t>
            </a:r>
            <a:r>
              <a:rPr lang="ru-RU" sz="1500" dirty="0" smtClean="0"/>
              <a:t>541 </a:t>
            </a:r>
            <a:r>
              <a:rPr lang="en-US" sz="1500" dirty="0" smtClean="0"/>
              <a:t>z </a:t>
            </a:r>
            <a:r>
              <a:rPr lang="ru-RU" sz="1500" dirty="0" smtClean="0"/>
              <a:t>группы 4 </a:t>
            </a:r>
            <a:r>
              <a:rPr lang="ru-RU" sz="1500" dirty="0"/>
              <a:t>курса</a:t>
            </a:r>
          </a:p>
          <a:p>
            <a:r>
              <a:rPr lang="ru-RU" sz="1500" dirty="0"/>
              <a:t>факультета ветеринарной медицины и</a:t>
            </a:r>
          </a:p>
          <a:p>
            <a:r>
              <a:rPr lang="ru-RU" sz="1500" dirty="0"/>
              <a:t>зоотехнии (факультета заочного обучения) </a:t>
            </a:r>
          </a:p>
          <a:p>
            <a:r>
              <a:rPr lang="ru-RU" sz="1500" dirty="0"/>
              <a:t>Копылова Н.А.</a:t>
            </a:r>
          </a:p>
          <a:p>
            <a:r>
              <a:rPr lang="ru-RU" sz="1500" dirty="0"/>
              <a:t>Руководитель: </a:t>
            </a:r>
            <a:r>
              <a:rPr lang="ru-RU" sz="1500" dirty="0" err="1" smtClean="0"/>
              <a:t>Оленчук</a:t>
            </a:r>
            <a:r>
              <a:rPr lang="ru-RU" sz="1500" dirty="0" smtClean="0"/>
              <a:t> Е.Н.</a:t>
            </a:r>
            <a:endParaRPr lang="ru-RU" sz="1500" dirty="0"/>
          </a:p>
          <a:p>
            <a:r>
              <a:rPr lang="ru-RU" sz="2400" dirty="0"/>
              <a:t> </a:t>
            </a:r>
          </a:p>
          <a:p>
            <a:pPr algn="ctr"/>
            <a:r>
              <a:rPr lang="ru-RU" sz="1800" dirty="0" err="1" smtClean="0"/>
              <a:t>Караваево</a:t>
            </a:r>
            <a:r>
              <a:rPr lang="ru-RU" sz="1800" dirty="0" smtClean="0"/>
              <a:t>, 2022</a:t>
            </a:r>
            <a:r>
              <a:rPr lang="ru-RU" sz="1800" dirty="0"/>
              <a:t> </a:t>
            </a:r>
          </a:p>
          <a:p>
            <a:r>
              <a:rPr lang="ru-RU" sz="2400" dirty="0"/>
              <a:t> 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5008" y="285749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Гематомы  подкожные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53578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1142984"/>
            <a:ext cx="539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Кровоизлияния на слизистой оболочке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287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635795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Паралич задних конечностей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?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Как действует яд на организм собаки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u="sng" dirty="0" smtClean="0">
                <a:solidFill>
                  <a:srgbClr val="FFC000"/>
                </a:solidFill>
                <a:latin typeface="Arial Black" pitchFamily="34" charset="0"/>
              </a:rPr>
              <a:t>препараты 1 группы 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(</a:t>
            </a:r>
            <a:r>
              <a:rPr lang="ru-RU" b="1" dirty="0" err="1" smtClean="0">
                <a:solidFill>
                  <a:srgbClr val="FFC000"/>
                </a:solidFill>
                <a:latin typeface="Arial Black" pitchFamily="34" charset="0"/>
              </a:rPr>
              <a:t>этилфенацин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, </a:t>
            </a:r>
            <a:r>
              <a:rPr lang="ru-RU" b="1" dirty="0" err="1" smtClean="0">
                <a:solidFill>
                  <a:srgbClr val="FFC000"/>
                </a:solidFill>
                <a:latin typeface="Arial Black" pitchFamily="34" charset="0"/>
              </a:rPr>
              <a:t>трифенацин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, морфин, </a:t>
            </a:r>
            <a:r>
              <a:rPr lang="ru-RU" b="1" dirty="0" err="1" smtClean="0">
                <a:solidFill>
                  <a:srgbClr val="FFC000"/>
                </a:solidFill>
                <a:latin typeface="Arial Black" pitchFamily="34" charset="0"/>
              </a:rPr>
              <a:t>изопропилфенацин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)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/>
              <a:t>являются самыми распространенными приманками. При воздействии крысиного яда, нарушается целостность витамина K, и не дает крови свертываться. Приманки, относящиеся к данной группе, можно мгновенно вывести из организма;</a:t>
            </a:r>
          </a:p>
          <a:p>
            <a:pPr fontAlgn="base"/>
            <a:r>
              <a:rPr lang="ru-RU" u="sng" dirty="0" smtClean="0">
                <a:solidFill>
                  <a:srgbClr val="FFC000"/>
                </a:solidFill>
                <a:latin typeface="Arial Black" pitchFamily="34" charset="0"/>
              </a:rPr>
              <a:t>препараты 2 группы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 (</a:t>
            </a:r>
            <a:r>
              <a:rPr lang="ru-RU" dirty="0" err="1" smtClean="0">
                <a:solidFill>
                  <a:srgbClr val="FFC000"/>
                </a:solidFill>
                <a:latin typeface="Arial Black" pitchFamily="34" charset="0"/>
              </a:rPr>
              <a:t>флокумафен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FFC000"/>
                </a:solidFill>
                <a:latin typeface="Arial Black" pitchFamily="34" charset="0"/>
              </a:rPr>
              <a:t>бродифакум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FFC000"/>
                </a:solidFill>
                <a:latin typeface="Arial Black" pitchFamily="34" charset="0"/>
              </a:rPr>
              <a:t>бромадиолон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).</a:t>
            </a:r>
            <a:r>
              <a:rPr lang="ru-RU" dirty="0" smtClean="0"/>
              <a:t> Принцип воздействия идентичен 1 группы токсинов. При этом отличие в том, что они могут скапливаться в организме, выводятся очень долго, действуют сильнее;</a:t>
            </a:r>
          </a:p>
          <a:p>
            <a:pPr fontAlgn="base"/>
            <a:r>
              <a:rPr lang="ru-RU" u="sng" dirty="0" err="1" smtClean="0">
                <a:solidFill>
                  <a:srgbClr val="FFC000"/>
                </a:solidFill>
                <a:latin typeface="Arial Black" pitchFamily="34" charset="0"/>
              </a:rPr>
              <a:t>крысид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 </a:t>
            </a:r>
            <a:r>
              <a:rPr lang="ru-RU" dirty="0" smtClean="0"/>
              <a:t>– данный яд используется в редких случаях, так как имеет высокую токсичность. Данный крысиный яд отравление собаки вызывает отечность легких, происходят нарушения в сосудистой системе, случаются судороги;</a:t>
            </a:r>
          </a:p>
          <a:p>
            <a:pPr fontAlgn="base"/>
            <a:r>
              <a:rPr lang="ru-RU" u="sng" dirty="0" smtClean="0">
                <a:solidFill>
                  <a:srgbClr val="FFC000"/>
                </a:solidFill>
                <a:latin typeface="Arial Black" pitchFamily="34" charset="0"/>
              </a:rPr>
              <a:t>фосфид цинка</a:t>
            </a:r>
            <a:r>
              <a:rPr lang="ru-RU" dirty="0" smtClean="0"/>
              <a:t> – является самым токсичным, его применение контролируется специалистами, которые утилизируют грызунов. Попадая в пищевод, происходит выделение фосфористого водорода, разрушающий стенки пищевода, негативно воздействует на неврологическую систему.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Действие яда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Arial Black" pitchFamily="34" charset="0"/>
              </a:rPr>
              <a:t>При употреблении собакой приманки с одной из групп, токсин начнет действовать не моментально, а спустя 5 суток. Это указывает, что в организме имеется в запасе витамин K.</a:t>
            </a:r>
            <a:endParaRPr lang="ru-RU" sz="36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Меры действия перед лечением отравления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если ваше животное случайно съел крысиный яд, вы должны экстренно определить, что именно попало в организм вашего питомца, так как от правильной диагностики зависит жизнь животного.</a:t>
            </a:r>
          </a:p>
          <a:p>
            <a:r>
              <a:rPr lang="ru-RU" dirty="0" smtClean="0">
                <a:latin typeface="Arial Black" pitchFamily="34" charset="0"/>
              </a:rPr>
              <a:t> Обязательно постарайтесь отыскать упаковку, так как все необходимые сведения обязательно печатаются на ней. В крайнем случае постарайтесь вспомнить сами или опросить человека, раскладывавшего приманку, как выглядела пачка с крысиным ядом. Возможно, что хотя бы по этим признакам удастся точно определить вид отравы. 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Отравление 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крысинными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ядами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ОПРЕДЕЛЕНИЕ</a:t>
            </a:r>
            <a:endParaRPr lang="ru-RU" dirty="0" smtClean="0"/>
          </a:p>
          <a:p>
            <a:r>
              <a:rPr lang="ru-RU" sz="3200" dirty="0" smtClean="0">
                <a:solidFill>
                  <a:srgbClr val="92D050"/>
                </a:solidFill>
                <a:latin typeface="Arial Black" pitchFamily="34" charset="0"/>
              </a:rPr>
              <a:t>Поглощение данного типа яда приводит к истощению запасов витамина К и нарушению функций витамин-К зависимых факторов свертывания крови, что выражается острой </a:t>
            </a:r>
            <a:r>
              <a:rPr lang="ru-RU" sz="3200" dirty="0" err="1" smtClean="0">
                <a:solidFill>
                  <a:srgbClr val="92D050"/>
                </a:solidFill>
                <a:latin typeface="Arial Black" pitchFamily="34" charset="0"/>
              </a:rPr>
              <a:t>коагулопатией</a:t>
            </a:r>
            <a:r>
              <a:rPr lang="ru-RU" sz="3200" dirty="0" smtClean="0">
                <a:solidFill>
                  <a:srgbClr val="92D050"/>
                </a:solidFill>
                <a:latin typeface="Arial Black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Патогенез отравления </a:t>
            </a:r>
            <a:r>
              <a:rPr lang="ru-RU" dirty="0" err="1" smtClean="0">
                <a:solidFill>
                  <a:srgbClr val="FFFF00"/>
                </a:solidFill>
                <a:latin typeface="Arial Black" pitchFamily="34" charset="0"/>
              </a:rPr>
              <a:t>крысинными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 ядами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100" dirty="0" smtClean="0">
                <a:latin typeface="Arial Black" pitchFamily="34" charset="0"/>
              </a:rPr>
              <a:t>Витамин к – жирорастворимый витамин, критический фактор для печеночного </a:t>
            </a:r>
            <a:r>
              <a:rPr lang="ru-RU" sz="3100" dirty="0" err="1" smtClean="0">
                <a:latin typeface="Arial Black" pitchFamily="34" charset="0"/>
              </a:rPr>
              <a:t>пострансляционного</a:t>
            </a:r>
            <a:r>
              <a:rPr lang="ru-RU" sz="3100" dirty="0" smtClean="0">
                <a:latin typeface="Arial Black" pitchFamily="34" charset="0"/>
              </a:rPr>
              <a:t> </a:t>
            </a:r>
            <a:r>
              <a:rPr lang="ru-RU" sz="3100" dirty="0" err="1" smtClean="0">
                <a:latin typeface="Arial Black" pitchFamily="34" charset="0"/>
              </a:rPr>
              <a:t>карбоксилирования</a:t>
            </a:r>
            <a:r>
              <a:rPr lang="ru-RU" sz="3100" dirty="0" smtClean="0">
                <a:latin typeface="Arial Black" pitchFamily="34" charset="0"/>
              </a:rPr>
              <a:t> факторов коагуляции II, VII, IX, и X (протеина С и </a:t>
            </a:r>
            <a:r>
              <a:rPr lang="ru-RU" sz="3100" dirty="0" err="1" smtClean="0">
                <a:latin typeface="Arial Black" pitchFamily="34" charset="0"/>
              </a:rPr>
              <a:t>протtина</a:t>
            </a:r>
            <a:r>
              <a:rPr lang="ru-RU" sz="3100" dirty="0" smtClean="0">
                <a:latin typeface="Arial Black" pitchFamily="34" charset="0"/>
              </a:rPr>
              <a:t> S).</a:t>
            </a:r>
          </a:p>
          <a:p>
            <a:endParaRPr lang="ru-RU" sz="3100" dirty="0" smtClean="0">
              <a:latin typeface="Arial Black" pitchFamily="34" charset="0"/>
            </a:endParaRPr>
          </a:p>
          <a:p>
            <a:r>
              <a:rPr lang="ru-RU" sz="3100" dirty="0" smtClean="0">
                <a:latin typeface="Arial Black" pitchFamily="34" charset="0"/>
              </a:rPr>
              <a:t>Поедание </a:t>
            </a:r>
            <a:r>
              <a:rPr lang="ru-RU" sz="3100" dirty="0" err="1" smtClean="0">
                <a:latin typeface="Arial Black" pitchFamily="34" charset="0"/>
              </a:rPr>
              <a:t>антикоагулянтных</a:t>
            </a:r>
            <a:r>
              <a:rPr lang="ru-RU" sz="3100" dirty="0" smtClean="0">
                <a:latin typeface="Arial Black" pitchFamily="34" charset="0"/>
              </a:rPr>
              <a:t> родентицидов замедляет действие печеночных </a:t>
            </a:r>
            <a:r>
              <a:rPr lang="ru-RU" sz="3100" dirty="0" err="1" smtClean="0">
                <a:latin typeface="Arial Black" pitchFamily="34" charset="0"/>
              </a:rPr>
              <a:t>энзимов</a:t>
            </a:r>
            <a:r>
              <a:rPr lang="ru-RU" sz="3100" dirty="0" smtClean="0">
                <a:latin typeface="Arial Black" pitchFamily="34" charset="0"/>
              </a:rPr>
              <a:t>, и предотвращает </a:t>
            </a:r>
            <a:r>
              <a:rPr lang="ru-RU" sz="3100" dirty="0" err="1" smtClean="0">
                <a:latin typeface="Arial Black" pitchFamily="34" charset="0"/>
              </a:rPr>
              <a:t>рециклирование</a:t>
            </a:r>
            <a:r>
              <a:rPr lang="ru-RU" sz="3100" dirty="0" smtClean="0">
                <a:latin typeface="Arial Black" pitchFamily="34" charset="0"/>
              </a:rPr>
              <a:t> метаболитов витамина К назад к его функциональной форме.</a:t>
            </a:r>
          </a:p>
          <a:p>
            <a:endParaRPr lang="ru-RU" sz="3100" dirty="0" smtClean="0">
              <a:latin typeface="Arial Black" pitchFamily="34" charset="0"/>
            </a:endParaRPr>
          </a:p>
          <a:p>
            <a:r>
              <a:rPr lang="ru-RU" sz="3100" dirty="0" smtClean="0">
                <a:latin typeface="Arial Black" pitchFamily="34" charset="0"/>
              </a:rPr>
              <a:t>Как только истощаются запасы витамина К, продукция функциональных витамин-К зависимых протеинов свертывания.</a:t>
            </a:r>
          </a:p>
          <a:p>
            <a:endParaRPr lang="ru-RU" sz="3100" dirty="0" smtClean="0">
              <a:latin typeface="Arial Black" pitchFamily="34" charset="0"/>
            </a:endParaRPr>
          </a:p>
          <a:p>
            <a:r>
              <a:rPr lang="ru-RU" sz="3100" dirty="0" smtClean="0">
                <a:latin typeface="Arial Black" pitchFamily="34" charset="0"/>
              </a:rPr>
              <a:t>Это приводит к недостаточному </a:t>
            </a:r>
            <a:r>
              <a:rPr lang="ru-RU" sz="3100" dirty="0" err="1" smtClean="0">
                <a:latin typeface="Arial Black" pitchFamily="34" charset="0"/>
              </a:rPr>
              <a:t>хелатирования</a:t>
            </a:r>
            <a:r>
              <a:rPr lang="ru-RU" sz="3100" dirty="0" smtClean="0">
                <a:latin typeface="Arial Black" pitchFamily="34" charset="0"/>
              </a:rPr>
              <a:t> кальция и следовательно к неспособности успешного вторичного гемостаза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ЗАТРАГИВАЕМЫЕ СИСТЕМЫ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92D050"/>
                </a:solidFill>
                <a:latin typeface="Arial Black" pitchFamily="34" charset="0"/>
              </a:rPr>
              <a:t>Сердечно-сосудистая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гемоперикардиум</a:t>
            </a:r>
            <a:r>
              <a:rPr lang="ru-RU" dirty="0" smtClean="0"/>
              <a:t>, </a:t>
            </a:r>
            <a:r>
              <a:rPr lang="ru-RU" dirty="0" err="1" smtClean="0"/>
              <a:t>субперикардиальные</a:t>
            </a:r>
            <a:r>
              <a:rPr lang="ru-RU" dirty="0" smtClean="0"/>
              <a:t> геморрагии.</a:t>
            </a:r>
          </a:p>
          <a:p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>Желудочно-кишечная</a:t>
            </a:r>
            <a:r>
              <a:rPr lang="ru-RU" dirty="0" smtClean="0"/>
              <a:t> — подъязычные ил желудочные кровотечения.</a:t>
            </a:r>
          </a:p>
          <a:p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>Кровь/лимфатическая/иммунная </a:t>
            </a:r>
            <a:r>
              <a:rPr lang="ru-RU" dirty="0" smtClean="0">
                <a:latin typeface="Arial Black" pitchFamily="34" charset="0"/>
              </a:rPr>
              <a:t>–</a:t>
            </a:r>
            <a:r>
              <a:rPr lang="ru-RU" dirty="0" smtClean="0"/>
              <a:t> дефицит активных факторов свертывания, анемия, </a:t>
            </a:r>
            <a:r>
              <a:rPr lang="ru-RU" dirty="0" err="1" smtClean="0"/>
              <a:t>гипопротеинемия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>Скелетно-мышечная </a:t>
            </a:r>
            <a:r>
              <a:rPr lang="ru-RU" dirty="0" smtClean="0"/>
              <a:t>– гемартроз, хромота.</a:t>
            </a:r>
          </a:p>
          <a:p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>Нервная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внутричерепные кровотечения, судороги, параличи, парезы.</a:t>
            </a:r>
          </a:p>
          <a:p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>Респираторная </a:t>
            </a:r>
            <a:r>
              <a:rPr lang="ru-RU" dirty="0" smtClean="0"/>
              <a:t>– гемоторакс, </a:t>
            </a:r>
            <a:r>
              <a:rPr lang="ru-RU" dirty="0" err="1" smtClean="0"/>
              <a:t>паренхимальные</a:t>
            </a:r>
            <a:r>
              <a:rPr lang="ru-RU" dirty="0" smtClean="0"/>
              <a:t> кровотечения.</a:t>
            </a:r>
          </a:p>
          <a:p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>Кожа/экзокринная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/>
              <a:t>– подкожные кровотечения.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41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Arial Black" pitchFamily="34" charset="0"/>
              </a:rPr>
              <a:t>Симптомы отравления крысиным ядом собаки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>
                <a:latin typeface="Arial Black" pitchFamily="34" charset="0"/>
              </a:rPr>
              <a:t>кровотечение из носа;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кровоточивость десён;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кровь в моче;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диарея (может быть с кровью, а может без неё);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появление крови вокруг анального отверстия;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рвота;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бледность слизистых оболочек;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кашель с отхаркиванием, возможна кровавая пена;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отсутствие аппетита.</a:t>
            </a:r>
          </a:p>
          <a:p>
            <a:pPr fontAlgn="base"/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симптомы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Arial Black" pitchFamily="34" charset="0"/>
              </a:rPr>
              <a:t>Аритмия , нерегулярная частота сердечных сокращений, пульса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Брадикардия</a:t>
            </a:r>
          </a:p>
          <a:p>
            <a:r>
              <a:rPr lang="ru-RU" dirty="0" smtClean="0">
                <a:latin typeface="Arial Black" pitchFamily="34" charset="0"/>
              </a:rPr>
              <a:t>Тахикардия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Диарея</a:t>
            </a:r>
          </a:p>
          <a:p>
            <a:pPr lvl="0"/>
            <a:r>
              <a:rPr lang="ru-RU" dirty="0" err="1" smtClean="0">
                <a:latin typeface="Arial Black" pitchFamily="34" charset="0"/>
              </a:rPr>
              <a:t>Гиперсаливация</a:t>
            </a:r>
            <a:endParaRPr lang="ru-RU" dirty="0" smtClean="0">
              <a:latin typeface="Arial Black" pitchFamily="34" charset="0"/>
            </a:endParaRPr>
          </a:p>
          <a:p>
            <a:pPr lvl="0"/>
            <a:r>
              <a:rPr lang="ru-RU" dirty="0" smtClean="0">
                <a:latin typeface="Arial Black" pitchFamily="34" charset="0"/>
              </a:rPr>
              <a:t>Недержание фекалий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Выпадение языка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Рвота, рвота с кровью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Атаксия</a:t>
            </a:r>
          </a:p>
          <a:p>
            <a:pPr lvl="0"/>
            <a:r>
              <a:rPr lang="ru-RU" dirty="0" smtClean="0">
                <a:latin typeface="Arial Black" pitchFamily="34" charset="0"/>
              </a:rPr>
              <a:t>Цианоз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latin typeface="Arial Black" pitchFamily="34" charset="0"/>
              </a:rPr>
              <a:t>Симптомы отравления крысиным ядом </a:t>
            </a:r>
            <a:r>
              <a:rPr lang="ru-RU" sz="5400" b="1" dirty="0" err="1" smtClean="0">
                <a:solidFill>
                  <a:srgbClr val="FFC000"/>
                </a:solidFill>
                <a:latin typeface="Arial Black" pitchFamily="34" charset="0"/>
              </a:rPr>
              <a:t>соба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smtClean="0">
                <a:solidFill>
                  <a:srgbClr val="92D050"/>
                </a:solidFill>
                <a:latin typeface="Arial Black" pitchFamily="34" charset="0"/>
              </a:rPr>
              <a:t>Тяжелая форма:</a:t>
            </a:r>
          </a:p>
          <a:p>
            <a:pPr fontAlgn="base"/>
            <a:r>
              <a:rPr lang="ru-RU" dirty="0" smtClean="0"/>
              <a:t>выделение крови из анального отверстия;</a:t>
            </a:r>
          </a:p>
          <a:p>
            <a:pPr fontAlgn="base"/>
            <a:r>
              <a:rPr lang="ru-RU" dirty="0" smtClean="0"/>
              <a:t>кровью присутствует в моче;</a:t>
            </a:r>
          </a:p>
          <a:p>
            <a:pPr fontAlgn="base"/>
            <a:r>
              <a:rPr lang="ru-RU" dirty="0" smtClean="0"/>
              <a:t>кровоизлиянием под кожей;</a:t>
            </a:r>
          </a:p>
          <a:p>
            <a:pPr fontAlgn="base"/>
            <a:r>
              <a:rPr lang="ru-RU" dirty="0" smtClean="0"/>
              <a:t>болевыми ощущениями в животе;</a:t>
            </a:r>
          </a:p>
          <a:p>
            <a:pPr fontAlgn="base"/>
            <a:r>
              <a:rPr lang="ru-RU" dirty="0" smtClean="0"/>
              <a:t>хромотой;</a:t>
            </a:r>
          </a:p>
          <a:p>
            <a:pPr fontAlgn="base"/>
            <a:r>
              <a:rPr lang="ru-RU" dirty="0" smtClean="0"/>
              <a:t>кашлем с содержанием крови.</a:t>
            </a:r>
          </a:p>
          <a:p>
            <a:pPr fontAlgn="base"/>
            <a:r>
              <a:rPr lang="ru-RU" dirty="0" smtClean="0"/>
              <a:t>Собака умирает от множества кровоизлияний.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ДИФФЕРЕНЦИАЛЬНЫЙ ДИАГНОЗ</a:t>
            </a: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 Black" pitchFamily="34" charset="0"/>
              </a:rPr>
              <a:t>Наследственные дефекты гемостаза.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Печеночная недостаточность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Диссеминированное внутрисосудистое свертывание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err="1" smtClean="0">
                <a:latin typeface="Arial Black" pitchFamily="34" charset="0"/>
              </a:rPr>
              <a:t>Коагулопатия</a:t>
            </a:r>
            <a:r>
              <a:rPr lang="ru-RU" dirty="0" smtClean="0">
                <a:latin typeface="Arial Black" pitchFamily="34" charset="0"/>
              </a:rPr>
              <a:t> разбавления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Массивная передозировка антикоагулянтов (гепарина)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Абсолютный дефицит витамина К (пациенты с недостаточным питанием при получении антибиотиков широкого спектра действия, </a:t>
            </a:r>
            <a:r>
              <a:rPr lang="ru-RU" dirty="0" err="1" smtClean="0">
                <a:latin typeface="Arial Black" pitchFamily="34" charset="0"/>
              </a:rPr>
              <a:t>постгепатическая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билиарная</a:t>
            </a:r>
            <a:r>
              <a:rPr lang="ru-RU" dirty="0" smtClean="0">
                <a:latin typeface="Arial Black" pitchFamily="34" charset="0"/>
              </a:rPr>
              <a:t> обструкция, экзокринная недостаточность поджелудочной железы или кишечная </a:t>
            </a:r>
            <a:r>
              <a:rPr lang="ru-RU" dirty="0" err="1" smtClean="0">
                <a:latin typeface="Arial Black" pitchFamily="34" charset="0"/>
              </a:rPr>
              <a:t>малабсорбция</a:t>
            </a:r>
            <a:r>
              <a:rPr lang="ru-RU" dirty="0" smtClean="0">
                <a:latin typeface="Arial Black" pitchFamily="34" charset="0"/>
              </a:rPr>
              <a:t>).</a:t>
            </a:r>
          </a:p>
          <a:p>
            <a:r>
              <a:rPr lang="ru-RU" dirty="0" smtClean="0">
                <a:latin typeface="Arial Black" pitchFamily="34" charset="0"/>
              </a:rPr>
              <a:t>Аномалии </a:t>
            </a:r>
            <a:r>
              <a:rPr lang="ru-RU" dirty="0" err="1" smtClean="0">
                <a:latin typeface="Arial Black" pitchFamily="34" charset="0"/>
              </a:rPr>
              <a:t>гамма-глутамил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карбоксилазных</a:t>
            </a:r>
            <a:r>
              <a:rPr lang="ru-RU" dirty="0" smtClean="0">
                <a:latin typeface="Arial Black" pitchFamily="34" charset="0"/>
              </a:rPr>
              <a:t> ферментов (кошки породы Девон </a:t>
            </a:r>
            <a:r>
              <a:rPr lang="ru-RU" dirty="0" err="1" smtClean="0">
                <a:latin typeface="Arial Black" pitchFamily="34" charset="0"/>
              </a:rPr>
              <a:t>рекс</a:t>
            </a:r>
            <a:r>
              <a:rPr lang="ru-RU" dirty="0" smtClean="0">
                <a:latin typeface="Arial Black" pitchFamily="34" charset="0"/>
              </a:rPr>
              <a:t>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647825"/>
            <a:ext cx="47625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43174" y="5643578"/>
            <a:ext cx="239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Кровавая рвота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56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6286520"/>
            <a:ext cx="405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</a:rPr>
              <a:t>Кровоизлияния под кожей</a:t>
            </a:r>
            <a:endParaRPr lang="ru-RU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33246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Скорость проявления симптомов зависит от того, в </a:t>
            </a:r>
            <a:r>
              <a:rPr lang="ru-RU" sz="2800" dirty="0">
                <a:solidFill>
                  <a:srgbClr val="92D050"/>
                </a:solidFill>
                <a:latin typeface="Arial Black" pitchFamily="34" charset="0"/>
              </a:rPr>
              <a:t>каком количестве яд попал в организм собаки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r>
              <a:rPr lang="ru-RU" sz="2800" dirty="0" smtClean="0">
                <a:latin typeface="Arial Black" pitchFamily="34" charset="0"/>
              </a:rPr>
              <a:t>Если </a:t>
            </a:r>
            <a:r>
              <a:rPr lang="ru-RU" sz="2800" dirty="0">
                <a:latin typeface="Arial Black" pitchFamily="34" charset="0"/>
              </a:rPr>
              <a:t>собака проглотила небольшую дозу яда, то симптомы </a:t>
            </a:r>
            <a:r>
              <a:rPr lang="ru-RU" sz="2800" dirty="0" smtClean="0">
                <a:latin typeface="Arial Black" pitchFamily="34" charset="0"/>
              </a:rPr>
              <a:t>могут</a:t>
            </a:r>
          </a:p>
          <a:p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>
                <a:latin typeface="Arial Black" pitchFamily="34" charset="0"/>
              </a:rPr>
              <a:t>проявиться только через двое суток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endParaRPr lang="ru-RU" sz="2800" dirty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>
                <a:latin typeface="Arial Black" pitchFamily="34" charset="0"/>
              </a:rPr>
              <a:t>Если же собака отравилась большим количеством ядовитого вещества, то реакция организма может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начаться сразу – через 1-2 часа.</a:t>
            </a:r>
            <a:r>
              <a:rPr lang="ru-RU" sz="2800" dirty="0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  <a:t>Симптомы отравления средством, содержащим витамин D3</a:t>
            </a:r>
            <a:br>
              <a:rPr lang="ru-RU" sz="3200" dirty="0" smtClean="0">
                <a:solidFill>
                  <a:srgbClr val="FFC000"/>
                </a:solidFill>
                <a:latin typeface="Arial Black" pitchFamily="34" charset="0"/>
              </a:rPr>
            </a:br>
            <a:endParaRPr lang="ru-RU" sz="3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Отравление собаки крысиным ядом, содержащим большое количество витамина D3, при отсутствии помощи в течении 2-3 суток вызывает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почечную недостаточность с последующим летальным исходом.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dirty="0" smtClean="0">
                <a:solidFill>
                  <a:srgbClr val="FFC000"/>
                </a:solidFill>
              </a:rPr>
              <a:t>Первая помощь при отравлении крысиным ядом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как можно скорее вызывается рвота;</a:t>
            </a:r>
          </a:p>
          <a:p>
            <a:pPr fontAlgn="base"/>
            <a:r>
              <a:rPr lang="ru-RU" dirty="0" smtClean="0"/>
              <a:t>промывается желудок слабо разведенным раствором марганцовки;</a:t>
            </a:r>
          </a:p>
          <a:p>
            <a:pPr fontAlgn="base"/>
            <a:r>
              <a:rPr lang="ru-RU" dirty="0" smtClean="0"/>
              <a:t>дать животному адсорбент, слабительное;</a:t>
            </a:r>
          </a:p>
          <a:p>
            <a:pPr fontAlgn="base"/>
            <a:r>
              <a:rPr lang="ru-RU" dirty="0" smtClean="0"/>
              <a:t>поить животное слизистыми отварами (из рисовой, геркулесовой каши).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Симптомы:</a:t>
            </a:r>
            <a:b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</a:b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800" dirty="0" smtClean="0">
                <a:latin typeface="Arial Black" pitchFamily="34" charset="0"/>
              </a:rPr>
              <a:t>сильная жажда;</a:t>
            </a:r>
          </a:p>
          <a:p>
            <a:pPr fontAlgn="base"/>
            <a:r>
              <a:rPr lang="ru-RU" sz="2800" dirty="0" smtClean="0">
                <a:latin typeface="Arial Black" pitchFamily="34" charset="0"/>
              </a:rPr>
              <a:t>частое мочеиспускание;</a:t>
            </a:r>
          </a:p>
          <a:p>
            <a:pPr fontAlgn="base"/>
            <a:r>
              <a:rPr lang="ru-RU" sz="2800" dirty="0" smtClean="0">
                <a:latin typeface="Arial Black" pitchFamily="34" charset="0"/>
              </a:rPr>
              <a:t>потеря аппетита;</a:t>
            </a:r>
          </a:p>
          <a:p>
            <a:pPr fontAlgn="base"/>
            <a:r>
              <a:rPr lang="ru-RU" sz="2800" dirty="0" smtClean="0">
                <a:latin typeface="Arial Black" pitchFamily="34" charset="0"/>
              </a:rPr>
              <a:t>неприятный запах из пасти, похожий на запах несвежей мочи;</a:t>
            </a:r>
          </a:p>
          <a:p>
            <a:pPr fontAlgn="base"/>
            <a:r>
              <a:rPr lang="ru-RU" sz="2800" dirty="0" smtClean="0">
                <a:latin typeface="Arial Black" pitchFamily="34" charset="0"/>
              </a:rPr>
              <a:t>летаргическое состояние.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Отравление цианидом кальция</a:t>
            </a:r>
            <a:b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</a:b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Цианид кальция, или </a:t>
            </a:r>
            <a:r>
              <a:rPr lang="ru-RU" dirty="0" err="1" smtClean="0">
                <a:solidFill>
                  <a:srgbClr val="FFC000"/>
                </a:solidFill>
                <a:latin typeface="Arial Black" pitchFamily="34" charset="0"/>
              </a:rPr>
              <a:t>брометалин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является сильнодействующим веществом. В большом количестве он вызывает нарушение работы центральной нервной системы, отёк оболочек головного мозга. Если помощь не оказана вовремя, то вероятен смертельный исход.</a:t>
            </a:r>
          </a:p>
          <a:p>
            <a:pPr algn="ctr" fontAlgn="base"/>
            <a:r>
              <a:rPr lang="ru-RU" dirty="0" smtClean="0">
                <a:solidFill>
                  <a:srgbClr val="92D050"/>
                </a:solidFill>
                <a:latin typeface="Arial Black" pitchFamily="34" charset="0"/>
              </a:rPr>
              <a:t>Симптомы отравления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потеря координации;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нарушения в движении;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судороги;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паралич отдельных конечностей или всего тела.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ВНИМАНИЕ!!!!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Если после приема яда прошло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более 6 часов,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 </a:t>
            </a:r>
            <a:r>
              <a:rPr lang="ru-RU" u="sng" dirty="0" smtClean="0">
                <a:solidFill>
                  <a:srgbClr val="FFC000"/>
                </a:solidFill>
                <a:latin typeface="Arial Black" pitchFamily="34" charset="0"/>
              </a:rPr>
              <a:t>рвоту вызывать нельзя,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 так как он перешел в кишечник. Также не рекомендуется провоцировать рвоту, если у питомца судороги, он теряет сознания, парализован.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Патологоанатомический диагноз: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>
                <a:latin typeface="Arial Black" pitchFamily="34" charset="0"/>
              </a:rPr>
              <a:t>1. Острый катаральный, катарально-геморрагический (иногда язвенный) энтерит.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2. Серозное воспаление брыжеечных </a:t>
            </a:r>
            <a:r>
              <a:rPr lang="ru-RU" dirty="0" err="1" smtClean="0">
                <a:latin typeface="Arial Black" pitchFamily="34" charset="0"/>
              </a:rPr>
              <a:t>лимфоузлов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3. Зернистая и жировая дистрофия печени, почек и миокарда.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4. Запах фосфорорганических соединений от содержимого пищеварительного тракта.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5. Общая венозная гиперемия.</a:t>
            </a:r>
          </a:p>
          <a:p>
            <a:pPr fontAlgn="base"/>
            <a:r>
              <a:rPr lang="ru-RU" dirty="0" smtClean="0">
                <a:latin typeface="Arial Black" pitchFamily="34" charset="0"/>
              </a:rPr>
              <a:t>6. Отек легких.</a:t>
            </a:r>
          </a:p>
          <a:p>
            <a:r>
              <a:rPr lang="uk-UA" dirty="0" smtClean="0">
                <a:latin typeface="Arial Black" pitchFamily="34" charset="0"/>
              </a:rPr>
              <a:t>7. </a:t>
            </a:r>
            <a:r>
              <a:rPr lang="uk-UA" dirty="0" err="1" smtClean="0">
                <a:latin typeface="Arial Black" pitchFamily="34" charset="0"/>
              </a:rPr>
              <a:t>Гисто</a:t>
            </a:r>
            <a:r>
              <a:rPr lang="uk-UA" dirty="0" smtClean="0">
                <a:latin typeface="Arial Black" pitchFamily="34" charset="0"/>
              </a:rPr>
              <a:t>: </a:t>
            </a:r>
            <a:r>
              <a:rPr lang="uk-UA" dirty="0" err="1" smtClean="0">
                <a:latin typeface="Arial Black" pitchFamily="34" charset="0"/>
              </a:rPr>
              <a:t>обнаруживают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дистрофические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изменения</a:t>
            </a:r>
            <a:r>
              <a:rPr lang="uk-UA" dirty="0" smtClean="0">
                <a:latin typeface="Arial Black" pitchFamily="34" charset="0"/>
              </a:rPr>
              <a:t> в </a:t>
            </a:r>
            <a:r>
              <a:rPr lang="uk-UA" dirty="0" err="1" smtClean="0">
                <a:latin typeface="Arial Black" pitchFamily="34" charset="0"/>
              </a:rPr>
              <a:t>паренхиматозных</a:t>
            </a:r>
            <a:r>
              <a:rPr lang="uk-UA" dirty="0" smtClean="0">
                <a:latin typeface="Arial Black" pitchFamily="34" charset="0"/>
              </a:rPr>
              <a:t> органах, </a:t>
            </a:r>
            <a:r>
              <a:rPr lang="uk-UA" dirty="0" err="1" smtClean="0">
                <a:latin typeface="Arial Black" pitchFamily="34" charset="0"/>
              </a:rPr>
              <a:t>клетках</a:t>
            </a:r>
            <a:r>
              <a:rPr lang="uk-UA" dirty="0" smtClean="0">
                <a:latin typeface="Arial Black" pitchFamily="34" charset="0"/>
              </a:rPr>
              <a:t> головного </a:t>
            </a:r>
            <a:r>
              <a:rPr lang="uk-UA" dirty="0" err="1" smtClean="0">
                <a:latin typeface="Arial Black" pitchFamily="34" charset="0"/>
              </a:rPr>
              <a:t>мозга</a:t>
            </a:r>
            <a:r>
              <a:rPr lang="uk-UA" dirty="0" smtClean="0">
                <a:latin typeface="Arial Black" pitchFamily="34" charset="0"/>
              </a:rPr>
              <a:t> и </a:t>
            </a:r>
            <a:r>
              <a:rPr lang="uk-UA" dirty="0" err="1" smtClean="0">
                <a:latin typeface="Arial Black" pitchFamily="34" charset="0"/>
              </a:rPr>
              <a:t>кровоизлияния</a:t>
            </a:r>
            <a:r>
              <a:rPr lang="uk-UA" dirty="0" smtClean="0">
                <a:latin typeface="Arial Black" pitchFamily="34" charset="0"/>
              </a:rPr>
              <a:t> в </a:t>
            </a:r>
            <a:r>
              <a:rPr lang="uk-UA" dirty="0" err="1" smtClean="0">
                <a:latin typeface="Arial Black" pitchFamily="34" charset="0"/>
              </a:rPr>
              <a:t>головном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мозге</a:t>
            </a:r>
            <a:r>
              <a:rPr lang="uk-UA" dirty="0" smtClean="0">
                <a:latin typeface="Arial Black" pitchFamily="34" charset="0"/>
              </a:rPr>
              <a:t>.</a:t>
            </a:r>
            <a:endParaRPr lang="ru-RU" dirty="0" smtClean="0">
              <a:latin typeface="Arial Black" pitchFamily="34" charset="0"/>
            </a:endParaRPr>
          </a:p>
          <a:p>
            <a:r>
              <a:rPr lang="uk-UA" dirty="0" smtClean="0">
                <a:latin typeface="Arial Black" pitchFamily="34" charset="0"/>
              </a:rPr>
              <a:t> </a:t>
            </a:r>
            <a:endParaRPr lang="ru-RU" dirty="0" smtClean="0">
              <a:latin typeface="Arial Black" pitchFamily="34" charset="0"/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305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latin typeface="Arial Black" pitchFamily="34" charset="0"/>
              </a:rPr>
              <a:t>Что нельзя давать собаки пить при отравлении: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85926"/>
            <a:ext cx="60722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400" dirty="0" smtClean="0">
                <a:latin typeface="Arial Black" pitchFamily="34" charset="0"/>
              </a:rPr>
              <a:t>молоко</a:t>
            </a:r>
            <a:r>
              <a:rPr lang="ru-RU" sz="4400" dirty="0">
                <a:latin typeface="Arial Black" pitchFamily="34" charset="0"/>
              </a:rPr>
              <a:t>,</a:t>
            </a:r>
          </a:p>
          <a:p>
            <a:pPr fontAlgn="base"/>
            <a:r>
              <a:rPr lang="ru-RU" sz="4400" dirty="0">
                <a:latin typeface="Arial Black" pitchFamily="34" charset="0"/>
              </a:rPr>
              <a:t>растительное </a:t>
            </a:r>
            <a:r>
              <a:rPr lang="ru-RU" sz="4400" dirty="0" smtClean="0">
                <a:latin typeface="Arial Black" pitchFamily="34" charset="0"/>
              </a:rPr>
              <a:t>масло</a:t>
            </a:r>
            <a:endParaRPr lang="ru-RU" sz="4400" dirty="0">
              <a:latin typeface="Arial Black" pitchFamily="34" charset="0"/>
            </a:endParaRPr>
          </a:p>
          <a:p>
            <a:pPr fontAlgn="base"/>
            <a:r>
              <a:rPr lang="ru-RU" sz="4400" dirty="0" smtClean="0">
                <a:latin typeface="Arial Black" pitchFamily="34" charset="0"/>
              </a:rPr>
              <a:t>касторку</a:t>
            </a:r>
            <a:endParaRPr lang="ru-RU" sz="4400" dirty="0">
              <a:latin typeface="Arial Black" pitchFamily="34" charset="0"/>
            </a:endParaRPr>
          </a:p>
          <a:p>
            <a:pPr fontAlgn="base"/>
            <a:r>
              <a:rPr lang="ru-RU" sz="4400" dirty="0" smtClean="0">
                <a:latin typeface="Arial Black" pitchFamily="34" charset="0"/>
              </a:rPr>
              <a:t>яйца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Лечение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если состав крысиного яда неизвестен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dirty="0" smtClean="0"/>
              <a:t> </a:t>
            </a:r>
          </a:p>
          <a:p>
            <a:pPr fontAlgn="base"/>
            <a:r>
              <a:rPr lang="ru-RU" sz="3800" dirty="0" smtClean="0">
                <a:latin typeface="Arial Black" pitchFamily="34" charset="0"/>
              </a:rPr>
              <a:t>в течении 7-10 дней собаке вводят витамин К в виде инъекций;</a:t>
            </a:r>
          </a:p>
          <a:p>
            <a:pPr fontAlgn="base"/>
            <a:r>
              <a:rPr lang="ru-RU" sz="3800" dirty="0" smtClean="0">
                <a:latin typeface="Arial Black" pitchFamily="34" charset="0"/>
              </a:rPr>
              <a:t>ставят капельницы с глюкозой для поддержания общего состояния организма;</a:t>
            </a:r>
          </a:p>
          <a:p>
            <a:pPr fontAlgn="base"/>
            <a:r>
              <a:rPr lang="ru-RU" sz="3800" dirty="0" smtClean="0">
                <a:latin typeface="Arial Black" pitchFamily="34" charset="0"/>
              </a:rPr>
              <a:t>назначают сердечные препараты;</a:t>
            </a:r>
          </a:p>
          <a:p>
            <a:pPr fontAlgn="base"/>
            <a:r>
              <a:rPr lang="ru-RU" sz="3800" dirty="0" smtClean="0">
                <a:latin typeface="Arial Black" pitchFamily="34" charset="0"/>
              </a:rPr>
              <a:t>мочегонные средства.</a:t>
            </a:r>
          </a:p>
          <a:p>
            <a:pPr fontAlgn="base"/>
            <a:r>
              <a:rPr lang="ru-RU" sz="3800" dirty="0" smtClean="0">
                <a:latin typeface="Arial Black" pitchFamily="34" charset="0"/>
              </a:rPr>
              <a:t>Если отравление замечено не вовремя, а интоксикация организма собаки очень сильная, то назначают препараты, восстанавливающие функции почек и печени, устранения отёков, иногда может потребоваться переливание крови.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лечение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uk-UA" sz="2800" b="1" dirty="0" err="1" smtClean="0">
                <a:latin typeface="Arial Black" pitchFamily="34" charset="0"/>
              </a:rPr>
              <a:t>немедленное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прекращение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контакта</a:t>
            </a:r>
            <a:r>
              <a:rPr lang="uk-UA" sz="2800" b="1" dirty="0" smtClean="0">
                <a:latin typeface="Arial Black" pitchFamily="34" charset="0"/>
              </a:rPr>
              <a:t> с </a:t>
            </a:r>
            <a:r>
              <a:rPr lang="uk-UA" sz="2800" b="1" dirty="0" err="1" smtClean="0">
                <a:latin typeface="Arial Black" pitchFamily="34" charset="0"/>
              </a:rPr>
              <a:t>ядом</a:t>
            </a:r>
            <a:r>
              <a:rPr lang="uk-UA" sz="2800" b="1" dirty="0" smtClean="0">
                <a:latin typeface="Arial Black" pitchFamily="34" charset="0"/>
              </a:rPr>
              <a:t>;</a:t>
            </a:r>
            <a:br>
              <a:rPr lang="uk-UA" sz="2800" b="1" dirty="0" smtClean="0">
                <a:latin typeface="Arial Black" pitchFamily="34" charset="0"/>
              </a:rPr>
            </a:br>
            <a:r>
              <a:rPr lang="uk-UA" sz="2800" b="1" dirty="0" smtClean="0">
                <a:latin typeface="Arial Black" pitchFamily="34" charset="0"/>
              </a:rPr>
              <a:t/>
            </a:r>
            <a:br>
              <a:rPr lang="uk-UA" sz="2800" b="1" dirty="0" smtClean="0">
                <a:latin typeface="Arial Black" pitchFamily="34" charset="0"/>
              </a:rPr>
            </a:b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более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быстрое</a:t>
            </a:r>
            <a:r>
              <a:rPr lang="uk-UA" sz="2800" b="1" dirty="0" smtClean="0">
                <a:latin typeface="Arial Black" pitchFamily="34" charset="0"/>
              </a:rPr>
              <a:t> и </a:t>
            </a:r>
            <a:r>
              <a:rPr lang="uk-UA" sz="2800" b="1" dirty="0" err="1" smtClean="0">
                <a:latin typeface="Arial Black" pitchFamily="34" charset="0"/>
              </a:rPr>
              <a:t>полное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удаление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из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организма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поступившего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яда</a:t>
            </a:r>
            <a:r>
              <a:rPr lang="uk-UA" sz="2800" b="1" dirty="0" smtClean="0">
                <a:latin typeface="Arial Black" pitchFamily="34" charset="0"/>
              </a:rPr>
              <a:t> и </a:t>
            </a:r>
            <a:r>
              <a:rPr lang="uk-UA" sz="2800" b="1" dirty="0" err="1" smtClean="0">
                <a:latin typeface="Arial Black" pitchFamily="34" charset="0"/>
              </a:rPr>
              <a:t>его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нейтрализация</a:t>
            </a:r>
            <a:r>
              <a:rPr lang="uk-UA" sz="2800" b="1" dirty="0" smtClean="0">
                <a:latin typeface="Arial Black" pitchFamily="34" charset="0"/>
              </a:rPr>
              <a:t>;</a:t>
            </a:r>
            <a:br>
              <a:rPr lang="uk-UA" sz="2800" b="1" dirty="0" smtClean="0">
                <a:latin typeface="Arial Black" pitchFamily="34" charset="0"/>
              </a:rPr>
            </a:br>
            <a:r>
              <a:rPr lang="uk-UA" sz="2800" b="1" dirty="0" smtClean="0">
                <a:latin typeface="Arial Black" pitchFamily="34" charset="0"/>
              </a:rPr>
              <a:t/>
            </a:r>
            <a:br>
              <a:rPr lang="uk-UA" sz="2800" b="1" dirty="0" smtClean="0">
                <a:latin typeface="Arial Black" pitchFamily="34" charset="0"/>
              </a:rPr>
            </a:b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лечение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функциональных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нарушений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различных</a:t>
            </a:r>
            <a:r>
              <a:rPr lang="uk-UA" sz="2800" b="1" dirty="0" smtClean="0">
                <a:latin typeface="Arial Black" pitchFamily="34" charset="0"/>
              </a:rPr>
              <a:t> </a:t>
            </a:r>
            <a:r>
              <a:rPr lang="uk-UA" sz="2800" b="1" dirty="0" err="1" smtClean="0">
                <a:latin typeface="Arial Black" pitchFamily="34" charset="0"/>
              </a:rPr>
              <a:t>органов</a:t>
            </a:r>
            <a:r>
              <a:rPr lang="uk-UA" sz="2800" b="1" dirty="0" smtClean="0">
                <a:latin typeface="Arial Black" pitchFamily="34" charset="0"/>
              </a:rPr>
              <a:t> и систем.</a:t>
            </a:r>
            <a:endParaRPr lang="ru-RU" sz="2800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Лечение при отравление крысиными ядами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Лечение  должно проводиться только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витамином К1 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фитохинадион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ru-RU" dirty="0" err="1" smtClean="0">
                <a:solidFill>
                  <a:srgbClr val="FFC000"/>
                </a:solidFill>
                <a:latin typeface="Arial Black" pitchFamily="34" charset="0"/>
              </a:rPr>
              <a:t>филлохинон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), </a:t>
            </a:r>
            <a:r>
              <a:rPr lang="ru-RU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но не К3 </a:t>
            </a:r>
            <a:r>
              <a:rPr lang="ru-RU" b="1" u="sng" dirty="0" smtClean="0">
                <a:solidFill>
                  <a:srgbClr val="FFC000"/>
                </a:solidFill>
                <a:latin typeface="Arial Black" pitchFamily="34" charset="0"/>
              </a:rPr>
              <a:t>(</a:t>
            </a:r>
            <a:r>
              <a:rPr lang="ru-RU" b="1" u="sng" dirty="0" err="1" smtClean="0">
                <a:solidFill>
                  <a:srgbClr val="002060"/>
                </a:solidFill>
                <a:latin typeface="Arial Black" pitchFamily="34" charset="0"/>
              </a:rPr>
              <a:t>викасол</a:t>
            </a:r>
            <a:r>
              <a:rPr lang="ru-RU" b="1" u="sng" dirty="0" smtClean="0">
                <a:solidFill>
                  <a:srgbClr val="002060"/>
                </a:solidFill>
                <a:latin typeface="Arial Black" pitchFamily="34" charset="0"/>
              </a:rPr>
              <a:t>), </a:t>
            </a:r>
            <a:r>
              <a:rPr lang="ru-RU" b="1" u="sng" dirty="0" smtClean="0">
                <a:solidFill>
                  <a:srgbClr val="FFC000"/>
                </a:solidFill>
                <a:latin typeface="Arial Black" pitchFamily="34" charset="0"/>
              </a:rPr>
              <a:t>для отравлений некоторыми группами родентицидов он противопоказан, кроме того в повышенных дозах он способен вызвать дополнительные опасные эффекты.</a:t>
            </a:r>
            <a:endParaRPr lang="ru-RU" dirty="0" smtClean="0">
              <a:solidFill>
                <a:srgbClr val="FFC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6438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Arial Black" pitchFamily="34" charset="0"/>
              </a:rPr>
              <a:t>МОНИТОРИНГ ЗА ПАЦИЕНТОМ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Контроль </a:t>
            </a:r>
            <a:r>
              <a:rPr lang="ru-RU" sz="3200" dirty="0" err="1">
                <a:latin typeface="Arial Black" pitchFamily="34" charset="0"/>
              </a:rPr>
              <a:t>протромбиновое</a:t>
            </a:r>
            <a:r>
              <a:rPr lang="ru-RU" sz="3200" dirty="0">
                <a:latin typeface="Arial Black" pitchFamily="34" charset="0"/>
              </a:rPr>
              <a:t> время через 48 и 96 часов после прекращения введения витамина К1 для подтверждения достаточной длительности лечения; </a:t>
            </a:r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при </a:t>
            </a:r>
            <a:r>
              <a:rPr lang="ru-RU" sz="3200" dirty="0">
                <a:latin typeface="Arial Black" pitchFamily="34" charset="0"/>
              </a:rPr>
              <a:t>низких показателях продлите терапию витамином К1 до 1-3 недель и повторите тест как указано выше.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Лечение при отравление инсектицидами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dirty="0" err="1" smtClean="0">
                <a:latin typeface="Arial Black" pitchFamily="34" charset="0"/>
              </a:rPr>
              <a:t>немедленное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прекращение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контакта</a:t>
            </a:r>
            <a:r>
              <a:rPr lang="uk-UA" b="1" dirty="0" smtClean="0">
                <a:latin typeface="Arial Black" pitchFamily="34" charset="0"/>
              </a:rPr>
              <a:t> с </a:t>
            </a:r>
            <a:r>
              <a:rPr lang="uk-UA" b="1" dirty="0" err="1" smtClean="0">
                <a:latin typeface="Arial Black" pitchFamily="34" charset="0"/>
              </a:rPr>
              <a:t>ядом</a:t>
            </a:r>
            <a:r>
              <a:rPr lang="uk-UA" b="1" dirty="0" smtClean="0">
                <a:latin typeface="Arial Black" pitchFamily="34" charset="0"/>
              </a:rPr>
              <a:t>;</a:t>
            </a:r>
            <a:br>
              <a:rPr lang="uk-UA" b="1" dirty="0" smtClean="0"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/>
            </a:r>
            <a:br>
              <a:rPr lang="uk-UA" b="1" dirty="0" smtClean="0"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более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быстрое</a:t>
            </a:r>
            <a:r>
              <a:rPr lang="uk-UA" b="1" dirty="0" smtClean="0">
                <a:latin typeface="Arial Black" pitchFamily="34" charset="0"/>
              </a:rPr>
              <a:t> и </a:t>
            </a:r>
            <a:r>
              <a:rPr lang="uk-UA" b="1" dirty="0" err="1" smtClean="0">
                <a:latin typeface="Arial Black" pitchFamily="34" charset="0"/>
              </a:rPr>
              <a:t>полное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удаление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из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организма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поступившего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яда</a:t>
            </a:r>
            <a:r>
              <a:rPr lang="uk-UA" b="1" dirty="0" smtClean="0">
                <a:latin typeface="Arial Black" pitchFamily="34" charset="0"/>
              </a:rPr>
              <a:t> и </a:t>
            </a:r>
            <a:r>
              <a:rPr lang="uk-UA" b="1" dirty="0" err="1" smtClean="0">
                <a:latin typeface="Arial Black" pitchFamily="34" charset="0"/>
              </a:rPr>
              <a:t>его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нейтрализация</a:t>
            </a:r>
            <a:r>
              <a:rPr lang="uk-UA" b="1" dirty="0" smtClean="0">
                <a:latin typeface="Arial Black" pitchFamily="34" charset="0"/>
              </a:rPr>
              <a:t>;</a:t>
            </a:r>
            <a:br>
              <a:rPr lang="uk-UA" b="1" dirty="0" smtClean="0"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/>
            </a:r>
            <a:br>
              <a:rPr lang="uk-UA" b="1" dirty="0" smtClean="0">
                <a:latin typeface="Arial Black" pitchFamily="34" charset="0"/>
              </a:rPr>
            </a:b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лечение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функциональных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нарушений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различных</a:t>
            </a:r>
            <a:r>
              <a:rPr lang="uk-UA" b="1" dirty="0" smtClean="0">
                <a:latin typeface="Arial Black" pitchFamily="34" charset="0"/>
              </a:rPr>
              <a:t> </a:t>
            </a:r>
            <a:r>
              <a:rPr lang="uk-UA" b="1" dirty="0" err="1" smtClean="0">
                <a:latin typeface="Arial Black" pitchFamily="34" charset="0"/>
              </a:rPr>
              <a:t>органов</a:t>
            </a:r>
            <a:r>
              <a:rPr lang="uk-UA" b="1" dirty="0" smtClean="0">
                <a:latin typeface="Arial Black" pitchFamily="34" charset="0"/>
              </a:rPr>
              <a:t> и систем.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Действие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Мониторинг за пациентом</a:t>
            </a:r>
            <a:endParaRPr lang="ru-RU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Признаки средней тяжести лечатся удалением препарата с кожи и шерсти</a:t>
            </a:r>
          </a:p>
          <a:p>
            <a:r>
              <a:rPr lang="ru-RU" dirty="0" smtClean="0">
                <a:latin typeface="Arial Black" pitchFamily="34" charset="0"/>
              </a:rPr>
              <a:t>Животные с саливацией, тремором или диспноэ должны находиться в стационаре.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Первая помощь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>
                <a:latin typeface="Arial Black" pitchFamily="34" charset="0"/>
              </a:rPr>
              <a:t>Если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ядохимикат</a:t>
            </a:r>
            <a:r>
              <a:rPr lang="uk-UA" dirty="0" smtClean="0">
                <a:latin typeface="Arial Black" pitchFamily="34" charset="0"/>
              </a:rPr>
              <a:t> попал на шерсть </a:t>
            </a:r>
            <a:r>
              <a:rPr lang="uk-UA" dirty="0" err="1" smtClean="0">
                <a:latin typeface="Arial Black" pitchFamily="34" charset="0"/>
              </a:rPr>
              <a:t>или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кожу</a:t>
            </a:r>
            <a:r>
              <a:rPr lang="uk-UA" dirty="0" smtClean="0">
                <a:latin typeface="Arial Black" pitchFamily="34" charset="0"/>
              </a:rPr>
              <a:t>, </a:t>
            </a:r>
            <a:r>
              <a:rPr lang="uk-UA" dirty="0" err="1" smtClean="0">
                <a:latin typeface="Arial Black" pitchFamily="34" charset="0"/>
              </a:rPr>
              <a:t>его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необходимо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смыть</a:t>
            </a:r>
            <a:r>
              <a:rPr lang="uk-UA" dirty="0" smtClean="0">
                <a:latin typeface="Arial Black" pitchFamily="34" charset="0"/>
              </a:rPr>
              <a:t>, не </a:t>
            </a:r>
            <a:r>
              <a:rPr lang="uk-UA" dirty="0" err="1" smtClean="0">
                <a:latin typeface="Arial Black" pitchFamily="34" charset="0"/>
              </a:rPr>
              <a:t>размазывая</a:t>
            </a:r>
            <a:r>
              <a:rPr lang="uk-UA" dirty="0" smtClean="0">
                <a:latin typeface="Arial Black" pitchFamily="34" charset="0"/>
              </a:rPr>
              <a:t>, </a:t>
            </a:r>
            <a:r>
              <a:rPr lang="uk-UA" dirty="0" err="1" smtClean="0">
                <a:latin typeface="Arial Black" pitchFamily="34" charset="0"/>
              </a:rPr>
              <a:t>водой</a:t>
            </a:r>
            <a:r>
              <a:rPr lang="uk-UA" dirty="0" smtClean="0">
                <a:latin typeface="Arial Black" pitchFamily="34" charset="0"/>
              </a:rPr>
              <a:t> с </a:t>
            </a:r>
            <a:r>
              <a:rPr lang="uk-UA" dirty="0" err="1" smtClean="0">
                <a:latin typeface="Arial Black" pitchFamily="34" charset="0"/>
              </a:rPr>
              <a:t>мылом</a:t>
            </a:r>
            <a:r>
              <a:rPr lang="uk-UA" dirty="0" smtClean="0">
                <a:latin typeface="Arial Black" pitchFamily="34" charset="0"/>
              </a:rPr>
              <a:t>. При </a:t>
            </a:r>
            <a:r>
              <a:rPr lang="uk-UA" dirty="0" err="1" smtClean="0">
                <a:latin typeface="Arial Black" pitchFamily="34" charset="0"/>
              </a:rPr>
              <a:t>попадании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яда</a:t>
            </a:r>
            <a:r>
              <a:rPr lang="uk-UA" dirty="0" smtClean="0">
                <a:latin typeface="Arial Black" pitchFamily="34" charset="0"/>
              </a:rPr>
              <a:t> на </a:t>
            </a:r>
            <a:r>
              <a:rPr lang="uk-UA" dirty="0" err="1" smtClean="0">
                <a:latin typeface="Arial Black" pitchFamily="34" charset="0"/>
              </a:rPr>
              <a:t>слизистую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оболочку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глаз</a:t>
            </a:r>
            <a:r>
              <a:rPr lang="uk-UA" dirty="0" smtClean="0">
                <a:latin typeface="Arial Black" pitchFamily="34" charset="0"/>
              </a:rPr>
              <a:t> собаки </a:t>
            </a:r>
            <a:r>
              <a:rPr lang="uk-UA" dirty="0" err="1" smtClean="0">
                <a:latin typeface="Arial Black" pitchFamily="34" charset="0"/>
              </a:rPr>
              <a:t>или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кошки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их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промывают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водой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или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раствором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натрия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гидрокарбоната</a:t>
            </a:r>
            <a:r>
              <a:rPr lang="uk-UA" dirty="0" smtClean="0">
                <a:latin typeface="Arial Black" pitchFamily="34" charset="0"/>
              </a:rPr>
              <a:t>, а морду </a:t>
            </a:r>
            <a:r>
              <a:rPr lang="uk-UA" dirty="0" err="1" smtClean="0">
                <a:latin typeface="Arial Black" pitchFamily="34" charset="0"/>
              </a:rPr>
              <a:t>моют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водой</a:t>
            </a:r>
            <a:r>
              <a:rPr lang="uk-UA" dirty="0" smtClean="0">
                <a:latin typeface="Arial Black" pitchFamily="34" charset="0"/>
              </a:rPr>
              <a:t> с </a:t>
            </a:r>
            <a:r>
              <a:rPr lang="uk-UA" dirty="0" err="1" smtClean="0">
                <a:latin typeface="Arial Black" pitchFamily="34" charset="0"/>
              </a:rPr>
              <a:t>мылом</a:t>
            </a:r>
            <a:r>
              <a:rPr lang="uk-UA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-48"/>
            <a:ext cx="571500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715272" y="2214554"/>
            <a:ext cx="45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ДЕРМАТИТ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3462344" cy="330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1428736"/>
            <a:ext cx="399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ОБИЛЬНОЕ СЛЮНОТЕЧЕНИЕ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285875"/>
            <a:ext cx="6429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6357958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Кровавая рвота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1003</Words>
  <Application>Microsoft Office PowerPoint</Application>
  <PresentationFormat>Экран (4:3)</PresentationFormat>
  <Paragraphs>157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Министерство сельского хозяйства Российской Федерации Департамент научно-технологической политики и образования Федеральное государственное бюджетное образовательное учреждение высшего профессионального образования "Костромская государственная сельскохозяйственная академия"  Факультет ветеринарной медицины и зоотехнии  Специальность 36.05.01 «Ветеринария»  Кафедра внутренних незаразных болезней, хирургии и акушерства</vt:lpstr>
      <vt:lpstr>симптомы</vt:lpstr>
      <vt:lpstr>Патологоанатомический диагноз: </vt:lpstr>
      <vt:lpstr>Лечение при отравление инсектицидами</vt:lpstr>
      <vt:lpstr>Действие</vt:lpstr>
      <vt:lpstr>Первая помощь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? Как действует яд на организм собаки </vt:lpstr>
      <vt:lpstr>Действие яда </vt:lpstr>
      <vt:lpstr>Меры действия перед лечением отравления</vt:lpstr>
      <vt:lpstr>Отравление крысинными ядами</vt:lpstr>
      <vt:lpstr>Патогенез отравления крысинными ядами</vt:lpstr>
      <vt:lpstr>ЗАТРАГИВАЕМЫЕ СИСТЕМЫ</vt:lpstr>
      <vt:lpstr>Симптомы отравления крысиным ядом собаки </vt:lpstr>
      <vt:lpstr>Симптомы отравления крысиным ядом соба</vt:lpstr>
      <vt:lpstr>ДИФФЕРЕНЦИАЛЬНЫЙ ДИАГНОЗ </vt:lpstr>
      <vt:lpstr>Презентация PowerPoint</vt:lpstr>
      <vt:lpstr>Презентация PowerPoint</vt:lpstr>
      <vt:lpstr>Презентация PowerPoint</vt:lpstr>
      <vt:lpstr>Симптомы отравления средством, содержащим витамин D3 </vt:lpstr>
      <vt:lpstr>Первая помощь при отравлении крысиным ядом</vt:lpstr>
      <vt:lpstr>Симптомы: </vt:lpstr>
      <vt:lpstr>Отравление цианидом кальция </vt:lpstr>
      <vt:lpstr>ВНИМАНИЕ!!!!</vt:lpstr>
      <vt:lpstr>Что нельзя давать собаки пить при отравлении: </vt:lpstr>
      <vt:lpstr>Лечение  если состав крысиного яда неизвестен</vt:lpstr>
      <vt:lpstr>лечение</vt:lpstr>
      <vt:lpstr>Лечение при отравление крысиными ядами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ОТРАВЛЕНИЕ ПЛОТОЯДНЫХ ПИРЕТРОИДАМИ</dc:title>
  <dc:creator>Admin</dc:creator>
  <cp:lastModifiedBy>Honor</cp:lastModifiedBy>
  <cp:revision>25</cp:revision>
  <dcterms:created xsi:type="dcterms:W3CDTF">2017-11-28T01:45:15Z</dcterms:created>
  <dcterms:modified xsi:type="dcterms:W3CDTF">2022-11-23T18:09:56Z</dcterms:modified>
</cp:coreProperties>
</file>